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1" r:id="rId5"/>
    <p:sldMasterId id="2147483719" r:id="rId6"/>
  </p:sldMasterIdLst>
  <p:notesMasterIdLst>
    <p:notesMasterId r:id="rId52"/>
  </p:notesMasterIdLst>
  <p:sldIdLst>
    <p:sldId id="859" r:id="rId7"/>
    <p:sldId id="716" r:id="rId8"/>
    <p:sldId id="891" r:id="rId9"/>
    <p:sldId id="868" r:id="rId10"/>
    <p:sldId id="897" r:id="rId11"/>
    <p:sldId id="898" r:id="rId12"/>
    <p:sldId id="899" r:id="rId13"/>
    <p:sldId id="900" r:id="rId14"/>
    <p:sldId id="895" r:id="rId15"/>
    <p:sldId id="864" r:id="rId16"/>
    <p:sldId id="933" r:id="rId17"/>
    <p:sldId id="896" r:id="rId18"/>
    <p:sldId id="877" r:id="rId19"/>
    <p:sldId id="849" r:id="rId20"/>
    <p:sldId id="902" r:id="rId21"/>
    <p:sldId id="932" r:id="rId22"/>
    <p:sldId id="910" r:id="rId23"/>
    <p:sldId id="928" r:id="rId24"/>
    <p:sldId id="922" r:id="rId25"/>
    <p:sldId id="880" r:id="rId26"/>
    <p:sldId id="882" r:id="rId27"/>
    <p:sldId id="931" r:id="rId28"/>
    <p:sldId id="893" r:id="rId29"/>
    <p:sldId id="884" r:id="rId30"/>
    <p:sldId id="885" r:id="rId31"/>
    <p:sldId id="938" r:id="rId32"/>
    <p:sldId id="887" r:id="rId33"/>
    <p:sldId id="937" r:id="rId34"/>
    <p:sldId id="894" r:id="rId35"/>
    <p:sldId id="889" r:id="rId36"/>
    <p:sldId id="890" r:id="rId37"/>
    <p:sldId id="924" r:id="rId38"/>
    <p:sldId id="721" r:id="rId39"/>
    <p:sldId id="858" r:id="rId40"/>
    <p:sldId id="915" r:id="rId41"/>
    <p:sldId id="917" r:id="rId42"/>
    <p:sldId id="909" r:id="rId43"/>
    <p:sldId id="311" r:id="rId44"/>
    <p:sldId id="778" r:id="rId45"/>
    <p:sldId id="916" r:id="rId46"/>
    <p:sldId id="926" r:id="rId47"/>
    <p:sldId id="796" r:id="rId48"/>
    <p:sldId id="920" r:id="rId49"/>
    <p:sldId id="665" r:id="rId50"/>
    <p:sldId id="927" r:id="rId51"/>
  </p:sldIdLst>
  <p:sldSz cx="9144000" cy="5715000" type="screen16x10"/>
  <p:notesSz cx="6797675" cy="9926638"/>
  <p:defaultTextStyle>
    <a:defPPr>
      <a:defRPr lang="da-DK"/>
    </a:defPPr>
    <a:lvl1pPr marL="0" algn="l" defTabSz="713203" rtl="0" eaLnBrk="1" latinLnBrk="0" hangingPunct="1">
      <a:defRPr sz="1404" kern="1200">
        <a:solidFill>
          <a:schemeClr val="tx1"/>
        </a:solidFill>
        <a:latin typeface="+mn-lt"/>
        <a:ea typeface="+mn-ea"/>
        <a:cs typeface="+mn-cs"/>
      </a:defRPr>
    </a:lvl1pPr>
    <a:lvl2pPr marL="356602" algn="l" defTabSz="713203" rtl="0" eaLnBrk="1" latinLnBrk="0" hangingPunct="1">
      <a:defRPr sz="1404" kern="1200">
        <a:solidFill>
          <a:schemeClr val="tx1"/>
        </a:solidFill>
        <a:latin typeface="+mn-lt"/>
        <a:ea typeface="+mn-ea"/>
        <a:cs typeface="+mn-cs"/>
      </a:defRPr>
    </a:lvl2pPr>
    <a:lvl3pPr marL="713203" algn="l" defTabSz="713203" rtl="0" eaLnBrk="1" latinLnBrk="0" hangingPunct="1">
      <a:defRPr sz="1404" kern="1200">
        <a:solidFill>
          <a:schemeClr val="tx1"/>
        </a:solidFill>
        <a:latin typeface="+mn-lt"/>
        <a:ea typeface="+mn-ea"/>
        <a:cs typeface="+mn-cs"/>
      </a:defRPr>
    </a:lvl3pPr>
    <a:lvl4pPr marL="1069805" algn="l" defTabSz="713203" rtl="0" eaLnBrk="1" latinLnBrk="0" hangingPunct="1">
      <a:defRPr sz="1404" kern="1200">
        <a:solidFill>
          <a:schemeClr val="tx1"/>
        </a:solidFill>
        <a:latin typeface="+mn-lt"/>
        <a:ea typeface="+mn-ea"/>
        <a:cs typeface="+mn-cs"/>
      </a:defRPr>
    </a:lvl4pPr>
    <a:lvl5pPr marL="1426407" algn="l" defTabSz="713203" rtl="0" eaLnBrk="1" latinLnBrk="0" hangingPunct="1">
      <a:defRPr sz="1404" kern="1200">
        <a:solidFill>
          <a:schemeClr val="tx1"/>
        </a:solidFill>
        <a:latin typeface="+mn-lt"/>
        <a:ea typeface="+mn-ea"/>
        <a:cs typeface="+mn-cs"/>
      </a:defRPr>
    </a:lvl5pPr>
    <a:lvl6pPr marL="1783009" algn="l" defTabSz="713203" rtl="0" eaLnBrk="1" latinLnBrk="0" hangingPunct="1">
      <a:defRPr sz="1404" kern="1200">
        <a:solidFill>
          <a:schemeClr val="tx1"/>
        </a:solidFill>
        <a:latin typeface="+mn-lt"/>
        <a:ea typeface="+mn-ea"/>
        <a:cs typeface="+mn-cs"/>
      </a:defRPr>
    </a:lvl6pPr>
    <a:lvl7pPr marL="2139610" algn="l" defTabSz="713203" rtl="0" eaLnBrk="1" latinLnBrk="0" hangingPunct="1">
      <a:defRPr sz="1404" kern="1200">
        <a:solidFill>
          <a:schemeClr val="tx1"/>
        </a:solidFill>
        <a:latin typeface="+mn-lt"/>
        <a:ea typeface="+mn-ea"/>
        <a:cs typeface="+mn-cs"/>
      </a:defRPr>
    </a:lvl7pPr>
    <a:lvl8pPr marL="2496212" algn="l" defTabSz="713203" rtl="0" eaLnBrk="1" latinLnBrk="0" hangingPunct="1">
      <a:defRPr sz="1404" kern="1200">
        <a:solidFill>
          <a:schemeClr val="tx1"/>
        </a:solidFill>
        <a:latin typeface="+mn-lt"/>
        <a:ea typeface="+mn-ea"/>
        <a:cs typeface="+mn-cs"/>
      </a:defRPr>
    </a:lvl8pPr>
    <a:lvl9pPr marL="2852814" algn="l" defTabSz="713203"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149F1E-7346-4E47-B05F-31987EF2B45E}">
          <p14:sldIdLst>
            <p14:sldId id="859"/>
            <p14:sldId id="716"/>
            <p14:sldId id="891"/>
          </p14:sldIdLst>
        </p14:section>
        <p14:section name="Modul 1" id="{817B80CB-E5F5-40E2-ADAA-D1DAC7D9CC4C}">
          <p14:sldIdLst>
            <p14:sldId id="868"/>
            <p14:sldId id="897"/>
            <p14:sldId id="898"/>
            <p14:sldId id="899"/>
            <p14:sldId id="900"/>
          </p14:sldIdLst>
        </p14:section>
        <p14:section name="Oplæg til funktionalitetsmoduler" id="{DD581637-A478-48BA-863D-098F01134AB6}">
          <p14:sldIdLst>
            <p14:sldId id="895"/>
          </p14:sldIdLst>
        </p14:section>
        <p14:section name="Modul 2" id="{6EB4DA5B-2235-43C5-8936-B359D7F69EDB}">
          <p14:sldIdLst>
            <p14:sldId id="864"/>
            <p14:sldId id="933"/>
            <p14:sldId id="896"/>
            <p14:sldId id="877"/>
            <p14:sldId id="849"/>
          </p14:sldIdLst>
        </p14:section>
        <p14:section name="Modul 3" id="{3C59FCD2-33E2-498E-B657-E883BCBCE409}">
          <p14:sldIdLst>
            <p14:sldId id="902"/>
            <p14:sldId id="932"/>
            <p14:sldId id="910"/>
            <p14:sldId id="928"/>
            <p14:sldId id="922"/>
            <p14:sldId id="880"/>
          </p14:sldIdLst>
        </p14:section>
        <p14:section name="Modul 4" id="{D820789F-49DD-4FD6-A51D-DB07C1024D70}">
          <p14:sldIdLst>
            <p14:sldId id="882"/>
            <p14:sldId id="931"/>
            <p14:sldId id="893"/>
            <p14:sldId id="884"/>
            <p14:sldId id="885"/>
            <p14:sldId id="938"/>
          </p14:sldIdLst>
        </p14:section>
        <p14:section name="Modul 5" id="{B7B14941-EA5E-4157-A81D-E17E12429350}">
          <p14:sldIdLst>
            <p14:sldId id="887"/>
            <p14:sldId id="937"/>
            <p14:sldId id="894"/>
            <p14:sldId id="889"/>
            <p14:sldId id="890"/>
          </p14:sldIdLst>
        </p14:section>
        <p14:section name="Modul 6" id="{74FB0B3E-F1B2-4742-8BCA-B6A71AAF847D}">
          <p14:sldIdLst>
            <p14:sldId id="924"/>
            <p14:sldId id="721"/>
            <p14:sldId id="858"/>
          </p14:sldIdLst>
        </p14:section>
        <p14:section name="Modul 7" id="{143DF875-D43B-4861-BB20-E84D64CBF66F}">
          <p14:sldIdLst>
            <p14:sldId id="915"/>
            <p14:sldId id="917"/>
          </p14:sldIdLst>
        </p14:section>
        <p14:section name="Modul 8" id="{A5845E72-ADE8-4CAE-8273-9DDA561296C9}">
          <p14:sldIdLst>
            <p14:sldId id="909"/>
            <p14:sldId id="311"/>
            <p14:sldId id="778"/>
            <p14:sldId id="916"/>
            <p14:sldId id="926"/>
            <p14:sldId id="796"/>
            <p14:sldId id="920"/>
            <p14:sldId id="665"/>
            <p14:sldId id="927"/>
          </p14:sldIdLst>
        </p14:section>
      </p14:sectionLst>
    </p:ex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Sloth Madsen" initials="PSM" lastIdx="2" clrIdx="0">
    <p:extLst>
      <p:ext uri="{19B8F6BF-5375-455C-9EA6-DF929625EA0E}">
        <p15:presenceInfo xmlns:p15="http://schemas.microsoft.com/office/powerpoint/2012/main" userId="S-1-5-21-175831821-232121426-100169299-33403" providerId="AD"/>
      </p:ext>
    </p:extLst>
  </p:cmAuthor>
  <p:cmAuthor id="2" name="Pernille Schultz" initials="PS" lastIdx="4" clrIdx="1">
    <p:extLst>
      <p:ext uri="{19B8F6BF-5375-455C-9EA6-DF929625EA0E}">
        <p15:presenceInfo xmlns:p15="http://schemas.microsoft.com/office/powerpoint/2012/main" userId="S-1-5-21-175831821-232121426-100169299-28850" providerId="AD"/>
      </p:ext>
    </p:extLst>
  </p:cmAuthor>
  <p:cmAuthor id="3" name="Christina Thenning Hansen" initials="CTH" lastIdx="1" clrIdx="2"/>
  <p:cmAuthor id="4" name="Pernille Schultz" initials="PS [2]" lastIdx="1" clrIdx="3">
    <p:extLst>
      <p:ext uri="{19B8F6BF-5375-455C-9EA6-DF929625EA0E}">
        <p15:presenceInfo xmlns:p15="http://schemas.microsoft.com/office/powerpoint/2012/main" userId="S::pesc@netcompany.com::32778746-1e6f-4687-a83b-33d3f8c7b0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562"/>
    <a:srgbClr val="549EC7"/>
    <a:srgbClr val="337DA7"/>
    <a:srgbClr val="347DA7"/>
    <a:srgbClr val="007A8D"/>
    <a:srgbClr val="2091A2"/>
    <a:srgbClr val="45B7C1"/>
    <a:srgbClr val="FFEC00"/>
    <a:srgbClr val="51B4C1"/>
    <a:srgbClr val="D9DF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59342" autoAdjust="0"/>
  </p:normalViewPr>
  <p:slideViewPr>
    <p:cSldViewPr snapToGrid="0" snapToObjects="1" showGuides="1">
      <p:cViewPr varScale="1">
        <p:scale>
          <a:sx n="92" d="100"/>
          <a:sy n="92" d="100"/>
        </p:scale>
        <p:origin x="1578" y="78"/>
      </p:cViewPr>
      <p:guideLst>
        <p:guide orient="horz" pos="180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13914"/>
    </p:cViewPr>
  </p:sorterViewPr>
  <p:notesViewPr>
    <p:cSldViewPr snapToGrid="0" snapToObjects="1">
      <p:cViewPr varScale="1">
        <p:scale>
          <a:sx n="84" d="100"/>
          <a:sy n="84" d="100"/>
        </p:scale>
        <p:origin x="363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9C6A3C5-D038-AF48-8248-1EC1BAB0F660}" type="datetimeFigureOut">
              <a:rPr lang="da-DK" smtClean="0"/>
              <a:t>14-02-2019</a:t>
            </a:fld>
            <a:endParaRPr lang="da-DK"/>
          </a:p>
        </p:txBody>
      </p:sp>
      <p:sp>
        <p:nvSpPr>
          <p:cNvPr id="4" name="Pladsholder til slidebillede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DA0114A-87C3-AE42-9FE6-947C2632DDED}" type="slidenum">
              <a:rPr lang="da-DK" smtClean="0"/>
              <a:t>‹#›</a:t>
            </a:fld>
            <a:endParaRPr lang="da-DK"/>
          </a:p>
        </p:txBody>
      </p:sp>
    </p:spTree>
    <p:extLst>
      <p:ext uri="{BB962C8B-B14F-4D97-AF65-F5344CB8AC3E}">
        <p14:creationId xmlns:p14="http://schemas.microsoft.com/office/powerpoint/2010/main" val="3811195202"/>
      </p:ext>
    </p:extLst>
  </p:cSld>
  <p:clrMap bg1="lt1" tx1="dk1" bg2="lt2" tx2="dk2" accent1="accent1" accent2="accent2" accent3="accent3" accent4="accent4" accent5="accent5" accent6="accent6" hlink="hlink" folHlink="folHlink"/>
  <p:notesStyle>
    <a:lvl1pPr marL="0" algn="l" defTabSz="713203" rtl="0" eaLnBrk="1" latinLnBrk="0" hangingPunct="1">
      <a:defRPr sz="936" kern="1200">
        <a:solidFill>
          <a:schemeClr val="tx1"/>
        </a:solidFill>
        <a:latin typeface="+mn-lt"/>
        <a:ea typeface="+mn-ea"/>
        <a:cs typeface="+mn-cs"/>
      </a:defRPr>
    </a:lvl1pPr>
    <a:lvl2pPr marL="356602" algn="l" defTabSz="713203" rtl="0" eaLnBrk="1" latinLnBrk="0" hangingPunct="1">
      <a:defRPr sz="936" kern="1200">
        <a:solidFill>
          <a:schemeClr val="tx1"/>
        </a:solidFill>
        <a:latin typeface="+mn-lt"/>
        <a:ea typeface="+mn-ea"/>
        <a:cs typeface="+mn-cs"/>
      </a:defRPr>
    </a:lvl2pPr>
    <a:lvl3pPr marL="713203" algn="l" defTabSz="713203" rtl="0" eaLnBrk="1" latinLnBrk="0" hangingPunct="1">
      <a:defRPr sz="936" kern="1200">
        <a:solidFill>
          <a:schemeClr val="tx1"/>
        </a:solidFill>
        <a:latin typeface="+mn-lt"/>
        <a:ea typeface="+mn-ea"/>
        <a:cs typeface="+mn-cs"/>
      </a:defRPr>
    </a:lvl3pPr>
    <a:lvl4pPr marL="1069805" algn="l" defTabSz="713203" rtl="0" eaLnBrk="1" latinLnBrk="0" hangingPunct="1">
      <a:defRPr sz="936" kern="1200">
        <a:solidFill>
          <a:schemeClr val="tx1"/>
        </a:solidFill>
        <a:latin typeface="+mn-lt"/>
        <a:ea typeface="+mn-ea"/>
        <a:cs typeface="+mn-cs"/>
      </a:defRPr>
    </a:lvl4pPr>
    <a:lvl5pPr marL="1426407" algn="l" defTabSz="713203" rtl="0" eaLnBrk="1" latinLnBrk="0" hangingPunct="1">
      <a:defRPr sz="936" kern="1200">
        <a:solidFill>
          <a:schemeClr val="tx1"/>
        </a:solidFill>
        <a:latin typeface="+mn-lt"/>
        <a:ea typeface="+mn-ea"/>
        <a:cs typeface="+mn-cs"/>
      </a:defRPr>
    </a:lvl5pPr>
    <a:lvl6pPr marL="1783009" algn="l" defTabSz="713203" rtl="0" eaLnBrk="1" latinLnBrk="0" hangingPunct="1">
      <a:defRPr sz="936" kern="1200">
        <a:solidFill>
          <a:schemeClr val="tx1"/>
        </a:solidFill>
        <a:latin typeface="+mn-lt"/>
        <a:ea typeface="+mn-ea"/>
        <a:cs typeface="+mn-cs"/>
      </a:defRPr>
    </a:lvl6pPr>
    <a:lvl7pPr marL="2139610" algn="l" defTabSz="713203" rtl="0" eaLnBrk="1" latinLnBrk="0" hangingPunct="1">
      <a:defRPr sz="936" kern="1200">
        <a:solidFill>
          <a:schemeClr val="tx1"/>
        </a:solidFill>
        <a:latin typeface="+mn-lt"/>
        <a:ea typeface="+mn-ea"/>
        <a:cs typeface="+mn-cs"/>
      </a:defRPr>
    </a:lvl7pPr>
    <a:lvl8pPr marL="2496212" algn="l" defTabSz="713203" rtl="0" eaLnBrk="1" latinLnBrk="0" hangingPunct="1">
      <a:defRPr sz="936" kern="1200">
        <a:solidFill>
          <a:schemeClr val="tx1"/>
        </a:solidFill>
        <a:latin typeface="+mn-lt"/>
        <a:ea typeface="+mn-ea"/>
        <a:cs typeface="+mn-cs"/>
      </a:defRPr>
    </a:lvl8pPr>
    <a:lvl9pPr marL="2852814" algn="l" defTabSz="713203"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mea01.safelinks.protection.outlook.com/?url=https%3A%2F%2Fyoutu.be%2Ff9MyBzdKqp8&amp;data=02%7C01%7Cpesc%40netcompany.com%7C29ca554407b543057ce408d67b2dad52%7C8f9b88a73f3e4be3aae42006d4c42306%7C1%7C0%7C636831833464452348&amp;sdata=mQyRdohwDtS%2FdU2ti6ASn7SE54rhrTsr3jS61ZUuFS0%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Z1PmTCUx1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mea01.safelinks.protection.outlook.com/?url=https%3A%2F%2Fyoutu.be%2FyuebCip2cu4&amp;data=02%7C01%7Cpesc%40netcompany.com%7C29ca554407b543057ce408d67b2dad52%7C8f9b88a73f3e4be3aae42006d4c42306%7C1%7C0%7C636831833464452348&amp;sdata=Nk9I04ySkxpz6rEt0cwK2%2Fcy%2FLBzm59sIsy8Nrz31uk%3D&amp;reserved=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mea01.safelinks.protection.outlook.com/?url=https%3A%2F%2Fyoutu.be%2Fw-oYeKEl-Ek&amp;data=02%7C01%7Cpesc%40netcompany.com%7C29ca554407b543057ce408d67b2dad52%7C8f9b88a73f3e4be3aae42006d4c42306%7C1%7C0%7C636831833464452348&amp;sdata=X1PfMyFXxA8rYvsXGKiyb9lP2ngxcVNH1asjfsR9WsU%3D&amp;reserved=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Byd velkommen til uddannelsesforløb for administrativt personale – institutionsadministratorer - og præsenter dig selv ;-)</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33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r>
              <a:rPr lang="da-DK" dirty="0"/>
              <a:t>:</a:t>
            </a:r>
          </a:p>
          <a:p>
            <a:r>
              <a:rPr lang="da-DK" dirty="0"/>
              <a:t>Temaet for dette modul er ”Målrettet kommunikation” og omhandler specifikt Grupper og Overblik i Aula. </a:t>
            </a:r>
          </a:p>
          <a:p>
            <a:endParaRPr lang="da-DK" dirty="0"/>
          </a:p>
          <a:p>
            <a:r>
              <a:rPr lang="da-DK" b="1" dirty="0"/>
              <a:t>Opdelingen af brugere i grupper er af Aulas hjørnesten, fordi grupper i langt højere grad gør det muligt at målrette kommunikation.</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Som vi var omkring i Aula overblik, er brugerdata og </a:t>
            </a:r>
            <a:r>
              <a:rPr lang="da-DK" sz="936" kern="1200" dirty="0">
                <a:solidFill>
                  <a:schemeClr val="tx1"/>
                </a:solidFill>
                <a:effectLst/>
                <a:latin typeface="+mn-lt"/>
                <a:ea typeface="+mn-ea"/>
                <a:cs typeface="+mn-cs"/>
              </a:rPr>
              <a:t>Grupper – dvs. stamdata, klasser og årgange - automatisk hentet ind i  Aula via UNI-Login </a:t>
            </a:r>
            <a:r>
              <a:rPr lang="da-DK" sz="1000" kern="1200" dirty="0">
                <a:solidFill>
                  <a:schemeClr val="tx1"/>
                </a:solidFill>
                <a:effectLst/>
                <a:latin typeface="+mn-lt"/>
                <a:ea typeface="+mn-ea"/>
                <a:cs typeface="+mn-cs"/>
              </a:rPr>
              <a:t>fra jeres personale- og elevadministrative systemer.</a:t>
            </a:r>
            <a:r>
              <a:rPr lang="da-DK" sz="936" kern="1200" dirty="0">
                <a:solidFill>
                  <a:schemeClr val="tx1"/>
                </a:solidFill>
                <a:effectLst/>
                <a:latin typeface="+mn-lt"/>
                <a:ea typeface="+mn-ea"/>
                <a:cs typeface="+mn-cs"/>
              </a:rPr>
              <a:t> Men I kan også </a:t>
            </a:r>
            <a:r>
              <a:rPr lang="da-DK" sz="936" b="1" kern="1200" dirty="0">
                <a:solidFill>
                  <a:schemeClr val="tx1"/>
                </a:solidFill>
                <a:effectLst/>
                <a:latin typeface="+mn-lt"/>
                <a:ea typeface="+mn-ea"/>
                <a:cs typeface="+mn-cs"/>
              </a:rPr>
              <a:t>oprette grupper direkte i Aula – dem kalder vi Aula-grupper</a:t>
            </a:r>
            <a:r>
              <a:rPr lang="da-DK" sz="936"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Grupper giver jer på den måde mulighed for nye kommunikations- og samarbejdsrum, </a:t>
            </a:r>
            <a:r>
              <a:rPr lang="da-DK" sz="1000" kern="1200" dirty="0">
                <a:solidFill>
                  <a:schemeClr val="tx1"/>
                </a:solidFill>
                <a:effectLst/>
                <a:latin typeface="+mn-lt"/>
                <a:ea typeface="+mn-ea"/>
                <a:cs typeface="+mn-cs"/>
              </a:rPr>
              <a:t>og gør det samtidigt muligt at sende eksempelvis opslag, beskeder eller kalenderinvitationer til en hel gruppe af brugere ad gangen.</a:t>
            </a:r>
            <a:r>
              <a:rPr lang="da-DK" sz="1000" b="0" dirty="0"/>
              <a:t> Det kunne eksempelvis være til grupper af klassetrinsteam eller fagteam.</a:t>
            </a:r>
          </a:p>
          <a:p>
            <a:endParaRPr lang="da-DK" sz="1000"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Langt de fleste grupper, der oprettes direkte i Aula,</a:t>
            </a:r>
            <a:r>
              <a:rPr lang="da-DK" sz="1000" b="0" dirty="0"/>
              <a:t> vil altså fungere som en nem vej til at sende invitationer, opslag eller beskeder til en hel gruppe eller flere grupper ad gangen. </a:t>
            </a:r>
          </a:p>
          <a:p>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Herudover kan Grupper, der oprettes direkte i Aula - have deres egen side som samarbejdsrum med indhold, som udvalgte moduler og </a:t>
            </a:r>
            <a:r>
              <a:rPr lang="da-DK" sz="1000" b="1" kern="1200" dirty="0" err="1">
                <a:solidFill>
                  <a:schemeClr val="tx1"/>
                </a:solidFill>
                <a:effectLst/>
                <a:latin typeface="+mn-lt"/>
                <a:ea typeface="+mn-ea"/>
                <a:cs typeface="+mn-cs"/>
              </a:rPr>
              <a:t>widgets</a:t>
            </a:r>
            <a:r>
              <a:rPr lang="da-DK" sz="1000" b="1" kern="1200" dirty="0">
                <a:solidFill>
                  <a:schemeClr val="tx1"/>
                </a:solidFill>
                <a:effectLst/>
                <a:latin typeface="+mn-lt"/>
                <a:ea typeface="+mn-ea"/>
                <a:cs typeface="+mn-cs"/>
              </a:rPr>
              <a:t>, kun for dem. </a:t>
            </a:r>
            <a:endParaRPr lang="da-DK" sz="1000" b="1"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Begge typer af </a:t>
            </a:r>
            <a:r>
              <a:rPr lang="da-DK" sz="1000" b="1" kern="1200" dirty="0">
                <a:solidFill>
                  <a:schemeClr val="tx1"/>
                </a:solidFill>
                <a:effectLst/>
                <a:latin typeface="+mn-lt"/>
                <a:ea typeface="+mn-ea"/>
                <a:cs typeface="+mn-cs"/>
              </a:rPr>
              <a:t>grupper kan oprettes på tværs af institutioner og kommuner.</a:t>
            </a:r>
            <a:endParaRPr lang="da-DK" b="1" i="0" dirty="0"/>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91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u="none"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Brugerrejsen, I nu skal se, er alene et oplæg til opgavefasen og et bud på arbejdsgange i Aula -  så I skal ikke sidde og tage noter her. </a:t>
            </a:r>
            <a:r>
              <a:rPr lang="da-DK" sz="936" b="1" kern="1200" dirty="0">
                <a:solidFill>
                  <a:schemeClr val="tx1"/>
                </a:solidFill>
                <a:effectLst/>
                <a:latin typeface="+mn-lt"/>
                <a:ea typeface="+mn-ea"/>
                <a:cs typeface="+mn-cs"/>
              </a:rPr>
              <a:t>Brugerrejsen er altså kun en igangsætter til opgavefasen, </a:t>
            </a:r>
            <a:r>
              <a:rPr lang="da-DK" sz="936" kern="1200" dirty="0">
                <a:solidFill>
                  <a:schemeClr val="tx1"/>
                </a:solidFill>
                <a:effectLst/>
                <a:latin typeface="+mn-lt"/>
                <a:ea typeface="+mn-ea"/>
                <a:cs typeface="+mn-cs"/>
              </a:rPr>
              <a:t>hvor får I selv prøvet arbejdsgangene af i jeres eget tempo…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indent="0">
              <a:buFont typeface="Arial" panose="020B0604020202020204" pitchFamily="34" charset="0"/>
              <a:buNone/>
            </a:pPr>
            <a:r>
              <a:rPr lang="da-DK" b="1" i="1" dirty="0"/>
              <a:t>Afspil brugerrejse via link: </a:t>
            </a:r>
            <a:r>
              <a:rPr lang="da-DK" sz="936" u="sng" kern="1200" dirty="0">
                <a:solidFill>
                  <a:schemeClr val="tx1"/>
                </a:solidFill>
                <a:effectLst/>
                <a:latin typeface="+mn-lt"/>
                <a:ea typeface="+mn-ea"/>
                <a:cs typeface="+mn-cs"/>
                <a:hlinkClick r:id="rId3"/>
              </a:rPr>
              <a:t>https://youtu.be/f9MyBzdKqp8</a:t>
            </a: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595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r>
              <a:rPr lang="da-DK" b="1" i="0" dirty="0"/>
              <a:t>Manus:</a:t>
            </a:r>
          </a:p>
          <a:p>
            <a:r>
              <a:rPr lang="da-DK" i="0" dirty="0"/>
              <a:t>Inden I for første gang kan få fingrene i Aula, skal I sikre, at I har enten </a:t>
            </a:r>
            <a:r>
              <a:rPr lang="da-DK" b="1" i="0" dirty="0"/>
              <a:t>Firefox, Chrome, Edge eller Safari som browser </a:t>
            </a:r>
            <a:r>
              <a:rPr lang="da-DK" i="0" dirty="0"/>
              <a:t>på jeres computere – de browsere understøtter Aula allerbedst - sig til, hvis I har brug for hjælp her.</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Og husk – vi kaster jer lidt ud over kanten her, uden den helt store instruktion</a:t>
            </a:r>
            <a:r>
              <a:rPr lang="da-DK" i="0" dirty="0"/>
              <a:t>. Har I behov for yderligere støtte, kan I altid bruge trin-for-trin-guides og træningsvideoer. </a:t>
            </a:r>
            <a:r>
              <a:rPr lang="da-DK" b="1" i="0" dirty="0"/>
              <a:t>Link (</a:t>
            </a:r>
            <a:r>
              <a:rPr lang="da-DK" sz="936" b="1" u="sng" kern="1200" dirty="0">
                <a:solidFill>
                  <a:schemeClr val="tx1"/>
                </a:solidFill>
                <a:effectLst/>
                <a:latin typeface="+mn-lt"/>
                <a:ea typeface="+mn-ea"/>
                <a:cs typeface="+mn-cs"/>
                <a:hlinkClick r:id="rId3"/>
              </a:rPr>
              <a:t>www.aulainfo.dk</a:t>
            </a:r>
            <a:r>
              <a:rPr lang="da-DK" b="1" i="0" dirty="0"/>
              <a:t>) er noteret på whiteboard</a:t>
            </a:r>
            <a:r>
              <a:rPr lang="da-DK" i="0" dirty="0"/>
              <a:t>. Trin-for-trin-guides og træningsvideoer vil vise jer en mere detaljeret gennemgang af Grupper og Overblik og er primært tænkt som undervisningsmateriale, som I kan dykke ned i efter uddannelsesforløbet i dag – så forsøg jer først alene med opgavesedlen som afsæt.</a:t>
            </a:r>
          </a:p>
          <a:p>
            <a:endParaRPr lang="da-DK" i="0" dirty="0"/>
          </a:p>
          <a:p>
            <a:r>
              <a:rPr lang="da-DK" i="0" dirty="0"/>
              <a:t>I får nu udleveret </a:t>
            </a:r>
            <a:r>
              <a:rPr lang="da-DK" b="1" i="0" dirty="0"/>
              <a:t>to opgavesedler – ”Målrettet kommunikation” og ”Grupper som samarbejdsrum”</a:t>
            </a:r>
            <a:r>
              <a:rPr lang="da-DK" b="0" i="0" dirty="0"/>
              <a:t>. </a:t>
            </a:r>
          </a:p>
          <a:p>
            <a:endParaRPr lang="da-DK" i="0" dirty="0"/>
          </a:p>
          <a:p>
            <a:r>
              <a:rPr lang="da-DK" i="0" dirty="0"/>
              <a:t>I opgaverne kommer I altså omkring de arbejdsgange og den funktionalitet, I blev præsenteret for i brugerrejsen.</a:t>
            </a:r>
          </a:p>
          <a:p>
            <a:endParaRPr lang="da-DK" i="0" dirty="0"/>
          </a:p>
          <a:p>
            <a:r>
              <a:rPr lang="da-DK" b="1" i="0" dirty="0"/>
              <a:t>Start med opgavesedlen ”Målrettet kommunikation” og løs opgaverne med afsæt i opgavesedlen.</a:t>
            </a:r>
          </a:p>
          <a:p>
            <a:endParaRPr lang="da-DK" i="0" dirty="0"/>
          </a:p>
          <a:p>
            <a:r>
              <a:rPr lang="da-DK" i="0" dirty="0"/>
              <a:t>Det er vigtigt at understrege, at opgavesedlerne tager afsæt i én af flere måder at løse opgaven på. Forsøg derfor, at løse opgaven uden minutiøst at følge opgavesedlerne. Hovedformålet med opgaverne er</a:t>
            </a:r>
            <a:r>
              <a:rPr lang="da-DK" sz="1000" b="0" i="0" kern="1200" dirty="0">
                <a:solidFill>
                  <a:schemeClr val="tx1"/>
                </a:solidFill>
                <a:effectLst/>
                <a:latin typeface="+mn-lt"/>
                <a:ea typeface="+mn-ea"/>
                <a:cs typeface="+mn-cs"/>
              </a:rPr>
              <a:t>, at I kommer omkring Grupper og Overblik </a:t>
            </a:r>
            <a:r>
              <a:rPr lang="da-DK" i="0" dirty="0"/>
              <a:t>og får afprøvet arbejdsgangene her.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Jeg noterer de spørgsmål, I hver især har undervejs og noterer dem på vores ”Parkeringsplads” – så samler vi op på dem i fællesskab efterfølgende.</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a:t>
            </a:r>
            <a:r>
              <a:rPr lang="da-DK" sz="1200" b="1" i="0" kern="1200" dirty="0">
                <a:solidFill>
                  <a:schemeClr val="tx1"/>
                </a:solidFill>
                <a:effectLst/>
                <a:latin typeface="+mn-lt"/>
                <a:ea typeface="+mn-ea"/>
                <a:cs typeface="+mn-cs"/>
              </a:rPr>
              <a:t>20 minutter til de to opgavesedler </a:t>
            </a:r>
            <a:r>
              <a:rPr lang="da-DK" sz="1200" b="0" i="0" kern="1200" dirty="0">
                <a:solidFill>
                  <a:schemeClr val="tx1"/>
                </a:solidFill>
                <a:effectLst/>
                <a:latin typeface="+mn-lt"/>
                <a:ea typeface="+mn-ea"/>
                <a:cs typeface="+mn-cs"/>
              </a:rPr>
              <a:t>– skulle I være færdige før tid, så er I velkomne til at gå på egen opdagelse i Aula – vigtigst er det, at I giver hinanden ro til at arbejde i eget tempo.</a:t>
            </a:r>
          </a:p>
          <a:p>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0" kern="1200" dirty="0">
              <a:solidFill>
                <a:schemeClr val="tx1"/>
              </a:solidFill>
              <a:effectLst/>
              <a:latin typeface="+mn-lt"/>
              <a:ea typeface="+mn-ea"/>
              <a:cs typeface="+mn-cs"/>
            </a:endParaRPr>
          </a:p>
          <a:p>
            <a:r>
              <a:rPr lang="da-DK" sz="1200" b="1" dirty="0"/>
              <a:t>Noter: </a:t>
            </a:r>
          </a:p>
          <a:p>
            <a:pPr marL="0" indent="0">
              <a:buFont typeface="Arial" panose="020B0604020202020204" pitchFamily="34" charset="0"/>
              <a:buNone/>
            </a:pPr>
            <a:r>
              <a:rPr lang="da-DK" sz="1200" i="1" dirty="0"/>
              <a:t>Hav opgavesedler og trin-for-trin-guides klar til udlevering</a:t>
            </a:r>
          </a:p>
          <a:p>
            <a:pPr marL="0" indent="0">
              <a:buFont typeface="Arial" panose="020B0604020202020204" pitchFamily="34" charset="0"/>
              <a:buNone/>
            </a:pPr>
            <a:r>
              <a:rPr lang="da-DK" sz="1200" i="1" dirty="0"/>
              <a:t>Skriv link </a:t>
            </a:r>
            <a:r>
              <a:rPr lang="da-DK" sz="1200" b="1" i="1" u="sng" kern="1200" dirty="0">
                <a:solidFill>
                  <a:schemeClr val="tx1"/>
                </a:solidFill>
                <a:effectLst/>
                <a:latin typeface="+mn-lt"/>
                <a:ea typeface="+mn-ea"/>
                <a:cs typeface="+mn-cs"/>
                <a:hlinkClick r:id="rId3"/>
              </a:rPr>
              <a:t>www.aulainfo.dk</a:t>
            </a:r>
            <a:r>
              <a:rPr lang="da-DK" sz="1200" b="1" i="1" u="sng" kern="1200" dirty="0">
                <a:solidFill>
                  <a:schemeClr val="tx1"/>
                </a:solidFill>
                <a:effectLst/>
                <a:latin typeface="+mn-lt"/>
                <a:ea typeface="+mn-ea"/>
                <a:cs typeface="+mn-cs"/>
              </a:rPr>
              <a:t> </a:t>
            </a:r>
            <a:r>
              <a:rPr lang="da-DK" sz="1200" b="0" i="1" u="none" kern="1200" dirty="0">
                <a:solidFill>
                  <a:schemeClr val="tx1"/>
                </a:solidFill>
                <a:effectLst/>
                <a:latin typeface="+mn-lt"/>
                <a:ea typeface="+mn-ea"/>
                <a:cs typeface="+mn-cs"/>
              </a:rPr>
              <a:t>på whiteboard</a:t>
            </a:r>
            <a:endParaRPr lang="da-DK" sz="1200" b="0" i="1" u="none" dirty="0"/>
          </a:p>
          <a:p>
            <a:pPr marL="0" indent="0">
              <a:buFont typeface="Arial" panose="020B0604020202020204" pitchFamily="34" charset="0"/>
              <a:buNone/>
            </a:pPr>
            <a:endParaRPr lang="da-DK" sz="1200" i="1" dirty="0"/>
          </a:p>
          <a:p>
            <a:endParaRPr lang="da-DK" sz="1200" b="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0" kern="1200" dirty="0">
                <a:solidFill>
                  <a:schemeClr val="tx1"/>
                </a:solidFill>
                <a:effectLst/>
                <a:latin typeface="+mn-lt"/>
                <a:ea typeface="+mn-ea"/>
                <a:cs typeface="+mn-cs"/>
              </a:rPr>
              <a:t>Opsamling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Vi har nu været igennem en række øvelser omkring Grupper og Overblik i Aula. I opsamlingsfasen her samler vi i fællesskab op på de </a:t>
            </a:r>
            <a:r>
              <a:rPr lang="da-DK" sz="1050" b="1" kern="1200" dirty="0">
                <a:solidFill>
                  <a:schemeClr val="tx1"/>
                </a:solidFill>
                <a:effectLst/>
                <a:latin typeface="+mn-lt"/>
                <a:ea typeface="+mn-ea"/>
                <a:cs typeface="+mn-cs"/>
              </a:rPr>
              <a:t>pointer omkring målrettet kommunikation</a:t>
            </a:r>
            <a:r>
              <a:rPr lang="da-DK" sz="1050" kern="1200" dirty="0">
                <a:solidFill>
                  <a:schemeClr val="tx1"/>
                </a:solidFill>
                <a:effectLst/>
                <a:latin typeface="+mn-lt"/>
                <a:ea typeface="+mn-ea"/>
                <a:cs typeface="+mn-cs"/>
              </a:rPr>
              <a:t>, vi har været omkring. Her med særligt fokus på, hvordan vi vil bruge Grupper på vores skole.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b="0" i="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Relevant og målrettet kommunikation</a:t>
            </a:r>
            <a:r>
              <a:rPr lang="da-DK" sz="1000" i="0" kern="1200" dirty="0">
                <a:solidFill>
                  <a:schemeClr val="tx1"/>
                </a:solidFill>
                <a:effectLst/>
                <a:latin typeface="+mn-lt"/>
                <a:ea typeface="+mn-ea"/>
                <a:cs typeface="+mn-cs"/>
              </a:rPr>
              <a:t>: Det er en væsentlig pointe, at </a:t>
            </a:r>
            <a:r>
              <a:rPr lang="da-DK" sz="1000" b="1" i="0" kern="1200" dirty="0">
                <a:solidFill>
                  <a:schemeClr val="tx1"/>
                </a:solidFill>
                <a:effectLst/>
                <a:latin typeface="+mn-lt"/>
                <a:ea typeface="+mn-ea"/>
                <a:cs typeface="+mn-cs"/>
              </a:rPr>
              <a:t>gruppekonceptet i Aula giver mulighed for at målrette kommunikation</a:t>
            </a:r>
            <a:r>
              <a:rPr lang="da-DK" sz="1000" i="0" kern="1200" dirty="0">
                <a:solidFill>
                  <a:schemeClr val="tx1"/>
                </a:solidFill>
                <a:effectLst/>
                <a:latin typeface="+mn-lt"/>
                <a:ea typeface="+mn-ea"/>
                <a:cs typeface="+mn-cs"/>
              </a:rPr>
              <a:t>, så medarbejdere, forældre og elever alene modtager information, som er relevant for dem.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Samlet overblik: Al information fra de grupper, som den enkelte bruger er medlem af, samles i overblikket </a:t>
            </a:r>
            <a:r>
              <a:rPr lang="da-DK" sz="1000" i="0" kern="1200" dirty="0">
                <a:solidFill>
                  <a:schemeClr val="tx1"/>
                </a:solidFill>
                <a:effectLst/>
                <a:latin typeface="+mn-lt"/>
                <a:ea typeface="+mn-ea"/>
                <a:cs typeface="+mn-cs"/>
              </a:rPr>
              <a:t>– </a:t>
            </a:r>
            <a:r>
              <a:rPr lang="da-DK" sz="1000" dirty="0"/>
              <a:t>den information, der kommer i overblikket er på den måde mere relevant, og nødvendigheden for at filtrere bliver mindre.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Samarbejdsrum i Aula</a:t>
            </a:r>
            <a:r>
              <a:rPr lang="da-DK" sz="1000" i="0" kern="1200" dirty="0">
                <a:solidFill>
                  <a:schemeClr val="tx1"/>
                </a:solidFill>
                <a:effectLst/>
                <a:latin typeface="+mn-lt"/>
                <a:ea typeface="+mn-ea"/>
                <a:cs typeface="+mn-cs"/>
              </a:rPr>
              <a:t>: </a:t>
            </a:r>
            <a:r>
              <a:rPr lang="da-DK" sz="1000" b="0" kern="1200" dirty="0">
                <a:solidFill>
                  <a:schemeClr val="tx1"/>
                </a:solidFill>
                <a:effectLst/>
                <a:latin typeface="+mn-lt"/>
                <a:ea typeface="+mn-ea"/>
                <a:cs typeface="+mn-cs"/>
              </a:rPr>
              <a:t>I</a:t>
            </a:r>
            <a:r>
              <a:rPr lang="en-GB" sz="1000" kern="1200" dirty="0" err="1">
                <a:solidFill>
                  <a:schemeClr val="tx1"/>
                </a:solidFill>
                <a:effectLst/>
                <a:latin typeface="+mn-lt"/>
                <a:ea typeface="+mn-ea"/>
                <a:cs typeface="+mn-cs"/>
              </a:rPr>
              <a:t>nstitutionsadministratorer</a:t>
            </a:r>
            <a:r>
              <a:rPr lang="en-GB" sz="1000" kern="1200" dirty="0">
                <a:solidFill>
                  <a:schemeClr val="tx1"/>
                </a:solidFill>
                <a:effectLst/>
                <a:latin typeface="+mn-lt"/>
                <a:ea typeface="+mn-ea"/>
                <a:cs typeface="+mn-cs"/>
              </a:rPr>
              <a:t> og </a:t>
            </a:r>
            <a:r>
              <a:rPr lang="en-GB" sz="1000" kern="1200" dirty="0" err="1">
                <a:solidFill>
                  <a:schemeClr val="tx1"/>
                </a:solidFill>
                <a:effectLst/>
                <a:latin typeface="+mn-lt"/>
                <a:ea typeface="+mn-ea"/>
                <a:cs typeface="+mn-cs"/>
              </a:rPr>
              <a:t>medarbejdere</a:t>
            </a:r>
            <a:r>
              <a:rPr lang="en-GB" sz="1000" kern="1200" dirty="0">
                <a:solidFill>
                  <a:schemeClr val="tx1"/>
                </a:solidFill>
                <a:effectLst/>
                <a:latin typeface="+mn-lt"/>
                <a:ea typeface="+mn-ea"/>
                <a:cs typeface="+mn-cs"/>
              </a:rPr>
              <a:t>, der har </a:t>
            </a:r>
            <a:r>
              <a:rPr lang="en-GB" sz="1000" kern="1200" dirty="0" err="1">
                <a:solidFill>
                  <a:schemeClr val="tx1"/>
                </a:solidFill>
                <a:effectLst/>
                <a:latin typeface="+mn-lt"/>
                <a:ea typeface="+mn-ea"/>
                <a:cs typeface="+mn-cs"/>
              </a:rPr>
              <a:t>fået</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tildelt</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rettigheden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oprette</a:t>
            </a:r>
            <a:r>
              <a:rPr lang="en-GB" sz="1000" b="1" kern="1200" dirty="0">
                <a:solidFill>
                  <a:schemeClr val="tx1"/>
                </a:solidFill>
                <a:effectLst/>
                <a:latin typeface="+mn-lt"/>
                <a:ea typeface="+mn-ea"/>
                <a:cs typeface="+mn-cs"/>
              </a:rPr>
              <a:t> og </a:t>
            </a:r>
            <a:r>
              <a:rPr lang="en-GB" sz="1000" b="1" kern="1200" dirty="0" err="1">
                <a:solidFill>
                  <a:schemeClr val="tx1"/>
                </a:solidFill>
                <a:effectLst/>
                <a:latin typeface="+mn-lt"/>
                <a:ea typeface="+mn-ea"/>
                <a:cs typeface="+mn-cs"/>
              </a:rPr>
              <a:t>administrere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direkte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i</a:t>
            </a:r>
            <a:r>
              <a:rPr lang="en-GB" sz="1000" b="1" kern="1200" dirty="0">
                <a:solidFill>
                  <a:schemeClr val="tx1"/>
                </a:solidFill>
                <a:effectLst/>
                <a:latin typeface="+mn-lt"/>
                <a:ea typeface="+mn-ea"/>
                <a:cs typeface="+mn-cs"/>
              </a:rPr>
              <a:t> Aula, </a:t>
            </a:r>
            <a:r>
              <a:rPr lang="en-GB" sz="1000" b="1" kern="1200" dirty="0" err="1">
                <a:solidFill>
                  <a:schemeClr val="tx1"/>
                </a:solidFill>
                <a:effectLst/>
                <a:latin typeface="+mn-lt"/>
                <a:ea typeface="+mn-ea"/>
                <a:cs typeface="+mn-cs"/>
              </a:rPr>
              <a:t>ligesom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gruppens</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medlemmer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kan</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tildeles</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forskellige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skriverettigheder</a:t>
            </a:r>
            <a:r>
              <a:rPr lang="en-GB" sz="1000" b="1" kern="1200" dirty="0">
                <a:solidFill>
                  <a:schemeClr val="tx1"/>
                </a:solidFill>
                <a:effectLst/>
                <a:latin typeface="+mn-lt"/>
                <a:ea typeface="+mn-ea"/>
                <a:cs typeface="+mn-cs"/>
              </a:rPr>
              <a:t>.</a:t>
            </a:r>
            <a:endParaRPr lang="da-DK" sz="1000" b="1" dirty="0">
              <a:latin typeface="Lato black"/>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dirty="0">
                <a:latin typeface="Lato black"/>
              </a:rPr>
              <a:t>Grupper i Aula kan have deres egen side</a:t>
            </a:r>
            <a:r>
              <a:rPr lang="da-DK" sz="900" dirty="0">
                <a:latin typeface="Lato black"/>
              </a:rPr>
              <a:t>, hvor eksempelvis en klasse eller forældregruppe har deres eget sted med indhold kun for dem. Gruppen kan tilføjes moduler som Kalender og Galleri alt efter formål og behov.</a:t>
            </a:r>
            <a:r>
              <a:rPr lang="da-DK" sz="900" b="1" kern="1200" dirty="0">
                <a:solidFill>
                  <a:schemeClr val="tx1"/>
                </a:solidFill>
                <a:effectLst/>
                <a:latin typeface="+mn-lt"/>
                <a:ea typeface="+mn-ea"/>
                <a:cs typeface="+mn-cs"/>
              </a:rPr>
              <a:t> </a:t>
            </a:r>
          </a:p>
          <a:p>
            <a:pPr lvl="0"/>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anvendelsespointe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1" kern="1200" dirty="0">
              <a:solidFill>
                <a:schemeClr val="tx1"/>
              </a:solidFill>
              <a:effectLst/>
              <a:latin typeface="+mn-lt"/>
              <a:ea typeface="+mn-ea"/>
              <a:cs typeface="+mn-cs"/>
            </a:endParaRPr>
          </a:p>
          <a:p>
            <a:r>
              <a:rPr lang="en-GB" sz="1000" b="1" kern="1200" dirty="0" err="1">
                <a:solidFill>
                  <a:schemeClr val="tx1"/>
                </a:solidFill>
                <a:effectLst/>
                <a:latin typeface="+mn-lt"/>
                <a:ea typeface="+mn-ea"/>
                <a:cs typeface="+mn-cs"/>
              </a:rPr>
              <a:t>Videndeling</a:t>
            </a:r>
            <a:r>
              <a:rPr lang="en-GB" sz="1000" b="1" kern="1200" dirty="0">
                <a:solidFill>
                  <a:schemeClr val="tx1"/>
                </a:solidFill>
                <a:effectLst/>
                <a:latin typeface="+mn-lt"/>
                <a:ea typeface="+mn-ea"/>
                <a:cs typeface="+mn-cs"/>
              </a:rPr>
              <a:t> og </a:t>
            </a:r>
            <a:r>
              <a:rPr lang="en-GB" sz="1000" b="1" kern="1200" dirty="0" err="1">
                <a:solidFill>
                  <a:schemeClr val="tx1"/>
                </a:solidFill>
                <a:effectLst/>
                <a:latin typeface="+mn-lt"/>
                <a:ea typeface="+mn-ea"/>
                <a:cs typeface="+mn-cs"/>
              </a:rPr>
              <a:t>samarbejde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på</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tværs</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af</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institutioner</a:t>
            </a:r>
            <a:r>
              <a:rPr lang="en-GB" sz="1000"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kan</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oprettes</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på</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tværs</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af</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institutioner</a:t>
            </a:r>
            <a:r>
              <a:rPr lang="en-GB" sz="1000" b="1" kern="120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 det </a:t>
            </a:r>
            <a:r>
              <a:rPr lang="en-GB" sz="1000" kern="1200" dirty="0" err="1">
                <a:solidFill>
                  <a:schemeClr val="tx1"/>
                </a:solidFill>
                <a:effectLst/>
                <a:latin typeface="+mn-lt"/>
                <a:ea typeface="+mn-ea"/>
                <a:cs typeface="+mn-cs"/>
              </a:rPr>
              <a:t>kunne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eksempelvis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være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Matematiknetværket</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som</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faglærere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være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en</a:t>
            </a:r>
            <a:r>
              <a:rPr lang="en-GB" sz="1000" kern="1200" dirty="0">
                <a:solidFill>
                  <a:schemeClr val="tx1"/>
                </a:solidFill>
                <a:effectLst/>
                <a:latin typeface="+mn-lt"/>
                <a:ea typeface="+mn-ea"/>
                <a:cs typeface="+mn-cs"/>
              </a:rPr>
              <a:t> del </a:t>
            </a:r>
            <a:r>
              <a:rPr lang="en-GB" sz="1000" kern="1200" dirty="0" err="1">
                <a:solidFill>
                  <a:schemeClr val="tx1"/>
                </a:solidFill>
                <a:effectLst/>
                <a:latin typeface="+mn-lt"/>
                <a:ea typeface="+mn-ea"/>
                <a:cs typeface="+mn-cs"/>
              </a:rPr>
              <a:t>af</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på</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tværs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af</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skoler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eller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a:t>
            </a:r>
            <a:r>
              <a:rPr lang="en-GB" sz="1000" kern="1200" dirty="0">
                <a:solidFill>
                  <a:schemeClr val="tx1"/>
                </a:solidFill>
                <a:effectLst/>
                <a:latin typeface="+mn-lt"/>
                <a:ea typeface="+mn-ea"/>
                <a:cs typeface="+mn-cs"/>
              </a:rPr>
              <a:t> for Aula </a:t>
            </a:r>
            <a:r>
              <a:rPr lang="en-GB" sz="1000" kern="1200" dirty="0" err="1">
                <a:solidFill>
                  <a:schemeClr val="tx1"/>
                </a:solidFill>
                <a:effectLst/>
                <a:latin typeface="+mn-lt"/>
                <a:ea typeface="+mn-ea"/>
                <a:cs typeface="+mn-cs"/>
              </a:rPr>
              <a:t>superbrugere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hvor</a:t>
            </a:r>
            <a:r>
              <a:rPr lang="en-GB" sz="1000" kern="1200" dirty="0">
                <a:solidFill>
                  <a:schemeClr val="tx1"/>
                </a:solidFill>
                <a:effectLst/>
                <a:latin typeface="+mn-lt"/>
                <a:ea typeface="+mn-ea"/>
                <a:cs typeface="+mn-cs"/>
              </a:rPr>
              <a:t> de har </a:t>
            </a:r>
            <a:r>
              <a:rPr lang="en-GB" sz="1000" kern="1200" dirty="0" err="1">
                <a:solidFill>
                  <a:schemeClr val="tx1"/>
                </a:solidFill>
                <a:effectLst/>
                <a:latin typeface="+mn-lt"/>
                <a:ea typeface="+mn-ea"/>
                <a:cs typeface="+mn-cs"/>
              </a:rPr>
              <a:t>mulighed</a:t>
            </a:r>
            <a:r>
              <a:rPr lang="en-GB" sz="1000" kern="1200" dirty="0">
                <a:solidFill>
                  <a:schemeClr val="tx1"/>
                </a:solidFill>
                <a:effectLst/>
                <a:latin typeface="+mn-lt"/>
                <a:ea typeface="+mn-ea"/>
                <a:cs typeface="+mn-cs"/>
              </a:rPr>
              <a:t> for at </a:t>
            </a:r>
            <a:r>
              <a:rPr lang="en-GB" sz="1000" kern="1200" dirty="0" err="1">
                <a:solidFill>
                  <a:schemeClr val="tx1"/>
                </a:solidFill>
                <a:effectLst/>
                <a:latin typeface="+mn-lt"/>
                <a:ea typeface="+mn-ea"/>
                <a:cs typeface="+mn-cs"/>
              </a:rPr>
              <a:t>sparre</a:t>
            </a:r>
            <a:r>
              <a:rPr lang="en-GB" sz="1000" kern="1200" dirty="0">
                <a:solidFill>
                  <a:schemeClr val="tx1"/>
                </a:solidFill>
                <a:effectLst/>
                <a:latin typeface="+mn-lt"/>
                <a:ea typeface="+mn-ea"/>
                <a:cs typeface="+mn-cs"/>
              </a:rPr>
              <a:t> og </a:t>
            </a:r>
            <a:r>
              <a:rPr lang="en-GB" sz="1000" kern="1200" dirty="0" err="1">
                <a:solidFill>
                  <a:schemeClr val="tx1"/>
                </a:solidFill>
                <a:effectLst/>
                <a:latin typeface="+mn-lt"/>
                <a:ea typeface="+mn-ea"/>
                <a:cs typeface="+mn-cs"/>
              </a:rPr>
              <a:t>videndele</a:t>
            </a:r>
            <a:r>
              <a:rPr lang="en-GB" sz="1000" kern="1200" dirty="0">
                <a:solidFill>
                  <a:schemeClr val="tx1"/>
                </a:solidFill>
                <a:effectLst/>
                <a:latin typeface="+mn-lt"/>
                <a:ea typeface="+mn-ea"/>
                <a:cs typeface="+mn-cs"/>
              </a:rPr>
              <a:t> med </a:t>
            </a:r>
            <a:r>
              <a:rPr lang="en-GB" sz="1000" kern="1200" dirty="0" err="1">
                <a:solidFill>
                  <a:schemeClr val="tx1"/>
                </a:solidFill>
                <a:effectLst/>
                <a:latin typeface="+mn-lt"/>
                <a:ea typeface="+mn-ea"/>
                <a:cs typeface="+mn-cs"/>
              </a:rPr>
              <a:t>hinanden</a:t>
            </a:r>
            <a:r>
              <a:rPr lang="en-GB" sz="1000" kern="1200" dirty="0">
                <a:solidFill>
                  <a:schemeClr val="tx1"/>
                </a:solidFill>
                <a:effectLst/>
                <a:latin typeface="+mn-lt"/>
                <a:ea typeface="+mn-ea"/>
                <a:cs typeface="+mn-cs"/>
              </a:rPr>
              <a:t>. </a:t>
            </a:r>
          </a:p>
          <a:p>
            <a:endParaRPr lang="da-DK" sz="1000" kern="1200" dirty="0">
              <a:solidFill>
                <a:schemeClr val="tx1"/>
              </a:solidFill>
              <a:effectLst/>
              <a:latin typeface="+mn-lt"/>
              <a:ea typeface="+mn-ea"/>
              <a:cs typeface="+mn-cs"/>
            </a:endParaRPr>
          </a:p>
          <a:p>
            <a:pPr marL="0" indent="0">
              <a:lnSpc>
                <a:spcPct val="100000"/>
              </a:lnSpc>
              <a:buFont typeface="Arial" panose="020B0604020202020204" pitchFamily="34" charset="0"/>
              <a:buNone/>
            </a:pPr>
            <a:r>
              <a:rPr lang="da-DK" sz="1000" baseline="0" dirty="0"/>
              <a:t>Det er som udgangspunkt den kommunale administrator og skolers institutionsadministratorer, der kan oprette grupper direkte i Aula. Institutionsadministratoren på de enkelte institutioner kan tildele rettigheden til at oprette og administrere grupper til en eller flere medarbejdere, som i brugerrejsen, hvor Frank har fået tildelt rettighedsrollen til at oprette grupper.</a:t>
            </a:r>
          </a:p>
          <a:p>
            <a:pPr marL="0" indent="0">
              <a:lnSpc>
                <a:spcPct val="100000"/>
              </a:lnSpc>
              <a:buFont typeface="Arial" panose="020B0604020202020204" pitchFamily="34" charset="0"/>
              <a:buNone/>
            </a:pPr>
            <a:endParaRPr lang="da-DK" sz="1000" baseline="0" dirty="0"/>
          </a:p>
          <a:p>
            <a:pPr marL="0" indent="0">
              <a:lnSpc>
                <a:spcPct val="100000"/>
              </a:lnSpc>
              <a:buFont typeface="Arial" panose="020B0604020202020204" pitchFamily="34" charset="0"/>
              <a:buNone/>
            </a:pPr>
            <a:r>
              <a:rPr lang="da-DK" sz="1000" b="1" baseline="0" dirty="0"/>
              <a:t>Rammerne for brugen af grupper i Aula vil derfor som udgangspunkt være sat af, hvad der er besluttet centralt i vores kommune og på vores skoler.</a:t>
            </a:r>
          </a:p>
          <a:p>
            <a:pPr marL="0" indent="0">
              <a:lnSpc>
                <a:spcPct val="100000"/>
              </a:lnSpc>
              <a:buFont typeface="Arial" panose="020B0604020202020204" pitchFamily="34" charset="0"/>
              <a:buNone/>
            </a:pPr>
            <a:endParaRPr lang="da-DK" sz="1000" baseline="0" dirty="0"/>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243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kern="1200" dirty="0">
                <a:solidFill>
                  <a:schemeClr val="tx1"/>
                </a:solidFill>
                <a:effectLst/>
                <a:latin typeface="+mn-lt"/>
                <a:ea typeface="+mn-ea"/>
                <a:cs typeface="+mn-cs"/>
              </a:rPr>
              <a:t>Opsamling – </a:t>
            </a:r>
            <a:r>
              <a:rPr lang="da-DK" sz="1100" b="1" i="1" kern="1200" dirty="0">
                <a:solidFill>
                  <a:schemeClr val="tx1"/>
                </a:solidFill>
                <a:effectLst/>
                <a:latin typeface="+mn-lt"/>
                <a:ea typeface="+mn-ea"/>
                <a:cs typeface="+mn-cs"/>
              </a:rPr>
              <a:t>fortsat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kern="1200" dirty="0">
                <a:solidFill>
                  <a:schemeClr val="tx1"/>
                </a:solidFill>
                <a:effectLst/>
                <a:latin typeface="+mn-lt"/>
                <a:ea typeface="+mn-ea"/>
                <a:cs typeface="+mn-cs"/>
              </a:rPr>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kern="1200" dirty="0">
                <a:solidFill>
                  <a:schemeClr val="tx1"/>
                </a:solidFill>
                <a:effectLst/>
                <a:latin typeface="+mn-lt"/>
                <a:ea typeface="+mn-ea"/>
                <a:cs typeface="+mn-cs"/>
              </a:rPr>
              <a:t>Så hvilke beslutninger sætter rammen for os?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i="1" kern="1200" dirty="0">
                <a:solidFill>
                  <a:schemeClr val="tx1"/>
                </a:solidFill>
                <a:effectLst/>
                <a:latin typeface="+mn-lt"/>
                <a:ea typeface="+mn-ea"/>
                <a:cs typeface="+mn-cs"/>
              </a:rPr>
              <a:t>(Til underviser: Her skal de enkelte punkter nedenfor tales ind i den ramme, der er truffet beslutninger omkring ift. brugen af grupper i jeres kommune og på jeres skoler)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b="1" dirty="0"/>
              <a:t>Hvem der har rettighed til at oprette grupper på vores skoler? </a:t>
            </a:r>
            <a:r>
              <a:rPr lang="da-DK" sz="1100" b="0" i="1" dirty="0"/>
              <a:t>(Til underviseren: er det alene institutionsadministratoren eller kan rettigheden til at håndtere grupper tildeles en eller flere medarbejdere på skolen?</a:t>
            </a:r>
            <a:r>
              <a:rPr lang="da-DK" sz="1100" b="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grupper kan vi oprette i vores kommune? </a:t>
            </a:r>
            <a:r>
              <a:rPr lang="da-DK" sz="1000" b="0" i="1" kern="1200" dirty="0">
                <a:solidFill>
                  <a:schemeClr val="tx1"/>
                </a:solidFill>
                <a:effectLst/>
                <a:latin typeface="+mn-lt"/>
                <a:ea typeface="+mn-ea"/>
                <a:cs typeface="+mn-cs"/>
              </a:rPr>
              <a:t>(Til underviseren: H</a:t>
            </a:r>
            <a:r>
              <a:rPr lang="da-DK" sz="1050" b="0" i="1" dirty="0"/>
              <a:t>ar I nogle retningslinjer herfor? </a:t>
            </a:r>
            <a:r>
              <a:rPr lang="da-DK" sz="1000" i="1" kern="1200" dirty="0">
                <a:solidFill>
                  <a:schemeClr val="tx1"/>
                </a:solidFill>
                <a:effectLst/>
                <a:latin typeface="+mn-lt"/>
                <a:ea typeface="+mn-ea"/>
                <a:cs typeface="+mn-cs"/>
              </a:rPr>
              <a:t>Kan der eksempelvis kun oprettes grupper, der relaterer sig til børns læring og trivsel – altså kerneopgaven? Eller er der også være plads til grupper, der ikke specifikt omhandler læring og trivsel, såsom lærernes løbeklub?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1" kern="1200" dirty="0">
                <a:solidFill>
                  <a:schemeClr val="tx1"/>
                </a:solidFill>
                <a:effectLst/>
                <a:latin typeface="+mn-lt"/>
                <a:ea typeface="+mn-ea"/>
                <a:cs typeface="+mn-cs"/>
              </a:rPr>
              <a:t>(klik næste afklaringspunkt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1" i="1"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da-DK" sz="1050" b="1" dirty="0">
                <a:latin typeface="Lato black"/>
              </a:rPr>
              <a:t>Hvem må kommunikere med hvem i grupper? </a:t>
            </a:r>
            <a:r>
              <a:rPr lang="da-DK" sz="1050" b="0" i="1" kern="1200" dirty="0">
                <a:solidFill>
                  <a:schemeClr val="tx1"/>
                </a:solidFill>
                <a:effectLst/>
                <a:latin typeface="+mn-lt"/>
                <a:ea typeface="+mn-ea"/>
                <a:cs typeface="+mn-cs"/>
              </a:rPr>
              <a:t>(Til underviseren:  </a:t>
            </a:r>
            <a:r>
              <a:rPr lang="da-DK" sz="1050" i="1" kern="1200" dirty="0">
                <a:solidFill>
                  <a:schemeClr val="tx1"/>
                </a:solidFill>
                <a:effectLst/>
                <a:latin typeface="+mn-lt"/>
                <a:ea typeface="+mn-ea"/>
                <a:cs typeface="+mn-cs"/>
              </a:rPr>
              <a:t>En gruppes administrator kan </a:t>
            </a:r>
            <a:r>
              <a:rPr lang="da-DK" sz="1000" i="1" dirty="0">
                <a:latin typeface="Lato black"/>
              </a:rPr>
              <a:t>styre om, og i givet fald hvilke medlemmer af gruppen, der skal have rettigheder til at skrive opslag, oprette begivenheder og beskeder og dele medier. Er der udarbejdet centrale retningslinjer her for hvem der må kommunikere med hvem?)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opretter vi grupper som samarbejdsrum? </a:t>
            </a:r>
            <a:r>
              <a:rPr lang="da-DK" sz="1000" b="0" i="1" kern="1200" dirty="0">
                <a:solidFill>
                  <a:schemeClr val="tx1"/>
                </a:solidFill>
                <a:effectLst/>
                <a:latin typeface="+mn-lt"/>
                <a:ea typeface="+mn-ea"/>
                <a:cs typeface="+mn-cs"/>
              </a:rPr>
              <a:t>(Til underviseren: </a:t>
            </a:r>
            <a:r>
              <a:rPr lang="da-DK" sz="1000" b="1" kern="1200" dirty="0">
                <a:solidFill>
                  <a:schemeClr val="tx1"/>
                </a:solidFill>
                <a:effectLst/>
                <a:latin typeface="+mn-lt"/>
                <a:ea typeface="+mn-ea"/>
                <a:cs typeface="+mn-cs"/>
              </a:rPr>
              <a:t> </a:t>
            </a:r>
            <a:r>
              <a:rPr lang="da-DK" sz="1000" b="0" i="1" kern="1200" dirty="0">
                <a:solidFill>
                  <a:schemeClr val="tx1"/>
                </a:solidFill>
                <a:effectLst/>
                <a:latin typeface="+mn-lt"/>
                <a:ea typeface="+mn-ea"/>
                <a:cs typeface="+mn-cs"/>
              </a:rPr>
              <a:t>Som udgangspunkt anbefales det, at grupper, der oprettes i Aula, oprettes uden deres egen side. Gennem de grupper kan I hurtigt og nemt sende beskeder og kalenderinvitationer til hele grupper af brugere. Oprettes grupper med egen side, og dermed egne moduler, som arbejdsrum i Aula, bør der være et specifikt formål med dette </a:t>
            </a:r>
            <a:r>
              <a:rPr lang="da-DK" sz="1000" i="1" kern="1200" dirty="0">
                <a:solidFill>
                  <a:schemeClr val="tx1"/>
                </a:solidFill>
                <a:effectLst/>
                <a:latin typeface="+mn-lt"/>
                <a:ea typeface="+mn-ea"/>
                <a:cs typeface="+mn-cs"/>
              </a:rPr>
              <a:t>– ellers vil det blot opleves som en ekstra og unødig arbejdsgang, at skulle tilgå disse grupper. I brugerrejsen opretter Frank en gruppe med egen side for </a:t>
            </a:r>
            <a:r>
              <a:rPr lang="da-DK" sz="1050" i="1" kern="1200" dirty="0">
                <a:solidFill>
                  <a:schemeClr val="tx1"/>
                </a:solidFill>
                <a:effectLst/>
                <a:latin typeface="+mn-lt"/>
                <a:ea typeface="+mn-ea"/>
                <a:cs typeface="+mn-cs"/>
              </a:rPr>
              <a:t>forældre i 9.A med modulet Galleri. På den måde har forældrene et samlet overblik over klassens billeder her. </a:t>
            </a:r>
            <a:r>
              <a:rPr lang="da-DK" sz="1000" i="1" baseline="0" dirty="0"/>
              <a:t>Det kunne eksempelvis også være en gruppe for en given klasses kontaktforældre eller et AKT-team, som har behov for et samarbejdsrum kun for dem over en kortere periode. Uanset om en gruppe har sin egen side eller ej, vil alle opslag altså samle sig i overblikket, så </a:t>
            </a:r>
            <a:r>
              <a:rPr lang="da-DK" sz="1000" b="1" i="1" baseline="0" dirty="0"/>
              <a:t>hvornår vil der være behov for en gruppe med egen </a:t>
            </a:r>
            <a:r>
              <a:rPr lang="da-DK" sz="1000" b="1" i="1" baseline="0"/>
              <a:t>side?</a:t>
            </a:r>
            <a:r>
              <a:rPr lang="da-DK" sz="1000" b="0" i="1" baseline="0"/>
              <a:t>)</a:t>
            </a:r>
            <a:endParaRPr lang="da-DK" sz="1000" b="0" i="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i="1" kern="1200" baseline="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b="1" kern="1200" dirty="0">
                <a:solidFill>
                  <a:schemeClr val="tx1"/>
                </a:solidFill>
                <a:effectLst/>
                <a:latin typeface="+mn-lt"/>
                <a:ea typeface="+mn-ea"/>
                <a:cs typeface="+mn-cs"/>
              </a:rPr>
              <a:t>Hvornår skal grupper være lukkede, åbne eller med ansøgning?</a:t>
            </a:r>
            <a:r>
              <a:rPr lang="da-DK" sz="1100" baseline="0" dirty="0"/>
              <a:t>  - I kan opsætte grupper som: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100" baseline="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b="1" baseline="0" dirty="0"/>
              <a:t>Lukkede grupper</a:t>
            </a:r>
            <a:r>
              <a:rPr lang="da-DK" sz="1100" baseline="0" dirty="0"/>
              <a:t>, 	som medlemmerne obligatorisk er tilknyttet og som elever, medarbejdere og forældre dermed ikke kan melde sig ud af. Grupperne, som Frank opretter i brugerrejsen er lukkede grupper.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100" baseline="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b="1" baseline="0" dirty="0"/>
              <a:t>Åbne grupper</a:t>
            </a:r>
            <a:r>
              <a:rPr lang="da-DK" sz="1100" baseline="0" dirty="0"/>
              <a:t>, som medarbejdere og forældre selv kan vælge om de vil være en del af – og melde sig ud af, hvis det ikke længere er relevant. Et godt eksempel her kunne være en åben gruppe for kommunens musikskole, som brugere frivilligt kan tilmelde sig, hvis de ønsker information fra musikskolen. Det vil på den måde alene være medlemmer af musikgruppen, der modtager informationen, og vi undgår på den måde at blive overloadet med information, som ikke er relevant.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100" baseline="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b="1" baseline="0" dirty="0"/>
              <a:t>”Med ansøgning”</a:t>
            </a:r>
            <a:r>
              <a:rPr lang="da-DK" sz="1100" b="0" baseline="0" dirty="0"/>
              <a:t>, 	hvor den enkelte bruger ansøger om medlemskab. Her kunne det være en gruppe omkring fagfagligt indhold, videndeling og sparring, eksempelvis målrettet faglærere på tværs af kommunens skoler.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100" b="0" baseline="0" dirty="0"/>
          </a:p>
          <a:p>
            <a:pPr marL="0" indent="0">
              <a:buFont typeface="Arial" panose="020B0604020202020204" pitchFamily="34" charset="0"/>
              <a:buNone/>
            </a:pPr>
            <a:r>
              <a:rPr lang="da-DK" sz="1100" b="0" i="1" kern="1200" dirty="0">
                <a:solidFill>
                  <a:schemeClr val="tx1"/>
                </a:solidFill>
                <a:effectLst/>
                <a:latin typeface="+mn-lt"/>
                <a:ea typeface="+mn-ea"/>
                <a:cs typeface="+mn-cs"/>
              </a:rPr>
              <a:t>(Til underviseren: Er der udarbejdet principper for, hvilke grupper, der kan oprettes som lukkede, åbne eller med ansøgning?)</a:t>
            </a:r>
            <a:endParaRPr lang="da-DK" sz="1100" b="1" kern="1200" dirty="0">
              <a:solidFill>
                <a:schemeClr val="tx1"/>
              </a:solidFill>
              <a:effectLst/>
              <a:latin typeface="+mn-lt"/>
              <a:ea typeface="+mn-ea"/>
              <a:cs typeface="+mn-cs"/>
            </a:endParaRPr>
          </a:p>
          <a:p>
            <a:endParaRPr lang="da-DK" sz="100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rundt om dem. </a:t>
            </a:r>
          </a:p>
          <a:p>
            <a:endParaRPr lang="da-DK" sz="100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599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endParaRPr lang="da-DK" dirty="0"/>
          </a:p>
          <a:p>
            <a:pPr marL="0" indent="0">
              <a:buFont typeface="Arial" panose="020B0604020202020204" pitchFamily="34" charset="0"/>
              <a:buNone/>
            </a:pPr>
            <a:r>
              <a:rPr lang="da-DK" b="1" dirty="0"/>
              <a:t>Manus</a:t>
            </a:r>
            <a:r>
              <a:rPr lang="da-DK" dirty="0"/>
              <a:t>:</a:t>
            </a:r>
          </a:p>
          <a:p>
            <a:pPr marL="0" indent="0">
              <a:buFont typeface="Arial" panose="020B0604020202020204" pitchFamily="34" charset="0"/>
              <a:buNone/>
            </a:pPr>
            <a:r>
              <a:rPr lang="da-DK" dirty="0"/>
              <a:t>Temaet for det næste modul er </a:t>
            </a:r>
            <a:r>
              <a:rPr lang="da-DK" b="1" dirty="0"/>
              <a:t>”Sikker kommunikation” </a:t>
            </a:r>
            <a:r>
              <a:rPr lang="da-DK" dirty="0"/>
              <a:t>i Aula, derfor stiller her vi skarpt på </a:t>
            </a:r>
            <a:r>
              <a:rPr lang="da-DK" b="1" dirty="0"/>
              <a:t>beskeder og fildeling</a:t>
            </a:r>
            <a:r>
              <a:rPr lang="da-DK" dirty="0"/>
              <a:t>. </a:t>
            </a:r>
          </a:p>
          <a:p>
            <a:pPr marL="0" indent="0">
              <a:buFont typeface="Arial" panose="020B0604020202020204" pitchFamily="34" charset="0"/>
              <a:buNone/>
            </a:pPr>
            <a:r>
              <a:rPr lang="da-DK" dirty="0"/>
              <a:t>Med den nye persondataforordning er der kommet et skærpet fokus på sikkerhed, og et vigtigt aspekt i Aula er, at </a:t>
            </a:r>
            <a:r>
              <a:rPr lang="da-DK" b="1" dirty="0"/>
              <a:t>det skal være nemt at håndtere data korrekt og opbevare data sikkert</a:t>
            </a:r>
            <a:r>
              <a:rPr lang="da-DK" dirty="0"/>
              <a:t>. </a:t>
            </a:r>
          </a:p>
          <a:p>
            <a:pPr marL="0" indent="0">
              <a:buFont typeface="Arial" panose="020B0604020202020204" pitchFamily="34" charset="0"/>
              <a:buNone/>
            </a:pPr>
            <a:endParaRPr lang="da-DK"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Den </a:t>
            </a:r>
            <a:r>
              <a:rPr lang="da-DK" b="1" dirty="0"/>
              <a:t>næste brugerrejse ”Sikkerhed og samarbejde”, viser, hvordan Aula sikkert og nemt understøtter, at vi kan kommunikere og samarbejde sikkert, når beskeder og dokumenter indeholder personfølsomt indhold.</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89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Oplæg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Husk at brugerrejsen er alene en igangsætter til opgavefasen – nyd forestillingen inden </a:t>
            </a:r>
            <a:r>
              <a:rPr lang="da-DK" sz="1000" i="1" kern="1200" dirty="0" err="1">
                <a:solidFill>
                  <a:schemeClr val="tx1"/>
                </a:solidFill>
                <a:effectLst/>
                <a:latin typeface="+mn-lt"/>
                <a:ea typeface="+mn-ea"/>
                <a:cs typeface="+mn-cs"/>
              </a:rPr>
              <a:t>hands</a:t>
            </a:r>
            <a:r>
              <a:rPr lang="da-DK" sz="1000" i="1" kern="1200" dirty="0">
                <a:solidFill>
                  <a:schemeClr val="tx1"/>
                </a:solidFill>
                <a:effectLst/>
                <a:latin typeface="+mn-lt"/>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indent="0">
              <a:buFont typeface="Arial" panose="020B0604020202020204" pitchFamily="34" charset="0"/>
              <a:buNone/>
            </a:pPr>
            <a:r>
              <a:rPr lang="da-DK" b="1" i="1" dirty="0"/>
              <a:t>Afspil brugerrejse via link: </a:t>
            </a:r>
            <a:r>
              <a:rPr lang="da-DK" sz="936" u="sng" kern="1200" dirty="0">
                <a:solidFill>
                  <a:schemeClr val="tx1"/>
                </a:solidFill>
                <a:effectLst/>
                <a:latin typeface="+mn-lt"/>
                <a:ea typeface="+mn-ea"/>
                <a:cs typeface="+mn-cs"/>
                <a:hlinkClick r:id="rId3"/>
              </a:rPr>
              <a:t>https://youtu.be/Z1PmTCUx1CE</a:t>
            </a:r>
            <a:endParaRPr lang="da-DK" b="1" i="1" dirty="0"/>
          </a:p>
          <a:p>
            <a:pPr marL="0" indent="0">
              <a:buFont typeface="Arial" panose="020B0604020202020204" pitchFamily="34" charset="0"/>
              <a:buNone/>
            </a:pPr>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282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r>
              <a:rPr lang="da-DK" b="1" i="0" dirty="0"/>
              <a:t>Manus:</a:t>
            </a:r>
          </a:p>
          <a:p>
            <a:r>
              <a:rPr lang="da-DK" i="0" dirty="0"/>
              <a:t>I får denne gang igen udleveret tre opgavesedler – </a:t>
            </a:r>
            <a:r>
              <a:rPr lang="da-DK" b="1" i="0" dirty="0"/>
              <a:t>”Sikker fildeling”</a:t>
            </a:r>
            <a:r>
              <a:rPr lang="da-DK" b="0" i="0" dirty="0"/>
              <a:t>,</a:t>
            </a:r>
            <a:r>
              <a:rPr lang="da-DK" b="1" i="0" dirty="0"/>
              <a:t> ”Trivsel” og ”Orden i indbakken”</a:t>
            </a:r>
            <a:r>
              <a:rPr lang="da-DK" i="0" dirty="0"/>
              <a:t>, som igen hænger sammen med brugerrejsen og de arbejdsgange, I blev præsenteret for her.</a:t>
            </a:r>
          </a:p>
          <a:p>
            <a:endParaRPr lang="da-DK" i="0" dirty="0"/>
          </a:p>
          <a:p>
            <a:r>
              <a:rPr lang="da-DK" b="1" i="0" dirty="0"/>
              <a:t>Start med opgavesedlen ”Sikker fildeling” </a:t>
            </a:r>
            <a:r>
              <a:rPr lang="da-DK" i="0" dirty="0"/>
              <a:t>og gå herefter til ”Trivsel” og afrund med ”Orden i indbakken”.</a:t>
            </a:r>
          </a:p>
          <a:p>
            <a:endParaRPr lang="da-DK" i="0" dirty="0"/>
          </a:p>
          <a:p>
            <a:r>
              <a:rPr lang="da-DK" i="0" dirty="0"/>
              <a:t>Ligesom før kan I hente støtte i trin-for-trin-guides og træningsvideoer via linket på whiteboard.</a:t>
            </a:r>
          </a:p>
          <a:p>
            <a:endParaRPr lang="da-DK" i="0" dirty="0"/>
          </a:p>
          <a:p>
            <a:r>
              <a:rPr lang="da-DK" i="0" dirty="0"/>
              <a:t>Husk, at opgavesedlerne tager afsæt i én af flere måder at løse opgaven på. Forsøg derfor, at løse opgaven uden minutiøst at følge opgavesedlerne. </a:t>
            </a:r>
          </a:p>
          <a:p>
            <a:endParaRPr lang="da-DK" i="0" dirty="0"/>
          </a:p>
          <a:p>
            <a:r>
              <a:rPr lang="da-DK" sz="936"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I har 20 minutter til de tre opgavesedler</a:t>
            </a:r>
            <a:r>
              <a:rPr lang="da-DK" sz="1200" b="0" i="0" kern="1200" dirty="0">
                <a:solidFill>
                  <a:schemeClr val="tx1"/>
                </a:solidFill>
                <a:effectLst/>
                <a:latin typeface="+mn-lt"/>
                <a:ea typeface="+mn-ea"/>
                <a:cs typeface="+mn-cs"/>
              </a:rPr>
              <a:t> – jeg skal nok sige til, når tiden er gået.</a:t>
            </a:r>
          </a:p>
          <a:p>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b="1" dirty="0"/>
              <a:t>Noter: </a:t>
            </a:r>
          </a:p>
          <a:p>
            <a:pPr marL="0" indent="0">
              <a:buFont typeface="Arial" panose="020B0604020202020204" pitchFamily="34" charset="0"/>
              <a:buNone/>
            </a:pPr>
            <a:r>
              <a:rPr lang="da-DK" i="1" dirty="0"/>
              <a:t>Hav opgavesedler klar til udlevering</a:t>
            </a: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Opsamling Beskeder og fildeling </a:t>
            </a:r>
          </a:p>
          <a:p>
            <a:r>
              <a:rPr lang="da-DK" sz="900" b="1" i="0" dirty="0"/>
              <a:t>Manus:</a:t>
            </a:r>
          </a:p>
          <a:p>
            <a:r>
              <a:rPr lang="da-DK" sz="900" b="0" i="0" kern="1200" dirty="0">
                <a:solidFill>
                  <a:schemeClr val="tx1"/>
                </a:solidFill>
                <a:effectLst/>
                <a:latin typeface="+mn-lt"/>
                <a:ea typeface="+mn-ea"/>
                <a:cs typeface="+mn-cs"/>
              </a:rPr>
              <a:t>Lad os kort kaste et blik på de mest centrale anvendelsespointer ifm. modulet her, Sikker kommunikation.</a:t>
            </a:r>
          </a:p>
          <a:p>
            <a:endParaRPr lang="da-DK" sz="900" b="0" i="0" kern="1200" dirty="0">
              <a:solidFill>
                <a:schemeClr val="tx1"/>
              </a:solidFill>
              <a:effectLst/>
              <a:latin typeface="+mn-lt"/>
              <a:ea typeface="+mn-ea"/>
              <a:cs typeface="+mn-cs"/>
            </a:endParaRPr>
          </a:p>
          <a:p>
            <a:r>
              <a:rPr lang="da-DK" sz="900" b="1" i="1" kern="1200" dirty="0">
                <a:solidFill>
                  <a:schemeClr val="tx1"/>
                </a:solidFill>
                <a:effectLst/>
                <a:latin typeface="+mn-lt"/>
                <a:ea typeface="+mn-ea"/>
                <a:cs typeface="+mn-cs"/>
              </a:rPr>
              <a:t>(Klik første 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Sikkerhed:</a:t>
            </a:r>
            <a:r>
              <a:rPr lang="da-DK" sz="900" i="0" kern="1200" dirty="0">
                <a:solidFill>
                  <a:schemeClr val="tx1"/>
                </a:solidFill>
                <a:effectLst/>
                <a:latin typeface="+mn-lt"/>
                <a:ea typeface="+mn-ea"/>
                <a:cs typeface="+mn-cs"/>
              </a:rPr>
              <a:t> I brugerrejsen er sikkerhed en væsentlig pointe.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I Aula kan vi håndtere personfølsomt indhold sikkert og korrekt. </a:t>
            </a:r>
            <a:r>
              <a:rPr lang="da-DK" sz="900" b="1" i="0" kern="1200" dirty="0">
                <a:solidFill>
                  <a:schemeClr val="tx1"/>
                </a:solidFill>
                <a:effectLst/>
                <a:latin typeface="+mn-lt"/>
                <a:ea typeface="+mn-ea"/>
                <a:cs typeface="+mn-cs"/>
              </a:rPr>
              <a:t>I kan markere en besked som personfølsom, når det vurderes at beskeden indeholder personfølsomme oplysninger.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Observationer, handleplaner og kommunikation omkring et barns trivsel oprettes og deles i Sikker fildeling. Kun medarbejdere med relationer til et barn eller en gruppe af børn har adgang til indholdet.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0" kern="1200" dirty="0">
                <a:solidFill>
                  <a:schemeClr val="tx1"/>
                </a:solidFill>
                <a:effectLst/>
                <a:latin typeface="+mn-lt"/>
                <a:ea typeface="+mn-ea"/>
                <a:cs typeface="+mn-cs"/>
              </a:rPr>
              <a:t>Fremsøgning: </a:t>
            </a:r>
            <a:r>
              <a:rPr lang="da-DK" sz="900" i="0" kern="1200" dirty="0">
                <a:solidFill>
                  <a:schemeClr val="tx1"/>
                </a:solidFill>
                <a:effectLst/>
                <a:latin typeface="+mn-lt"/>
                <a:ea typeface="+mn-ea"/>
                <a:cs typeface="+mn-cs"/>
              </a:rPr>
              <a:t>Fordi alle </a:t>
            </a:r>
            <a:r>
              <a:rPr lang="da-DK" sz="900" b="1" i="0" kern="1200" dirty="0">
                <a:solidFill>
                  <a:schemeClr val="tx1"/>
                </a:solidFill>
                <a:effectLst/>
                <a:latin typeface="+mn-lt"/>
                <a:ea typeface="+mn-ea"/>
                <a:cs typeface="+mn-cs"/>
              </a:rPr>
              <a:t>dokumenter i sikker fildeling kun kan oprettes </a:t>
            </a:r>
            <a:r>
              <a:rPr lang="da-DK" sz="900" b="1" kern="1200" dirty="0">
                <a:solidFill>
                  <a:schemeClr val="tx1"/>
                </a:solidFill>
                <a:effectLst/>
                <a:latin typeface="+mn-lt"/>
                <a:ea typeface="+mn-ea"/>
                <a:cs typeface="+mn-cs"/>
              </a:rPr>
              <a:t>for et barn eller en gruppe</a:t>
            </a:r>
            <a:r>
              <a:rPr lang="da-DK" sz="900" b="1" i="0" kern="1200" dirty="0">
                <a:solidFill>
                  <a:schemeClr val="tx1"/>
                </a:solidFill>
                <a:effectLst/>
                <a:latin typeface="+mn-lt"/>
                <a:ea typeface="+mn-ea"/>
                <a:cs typeface="+mn-cs"/>
              </a:rPr>
              <a:t>, er det nemt at fremsøge alle beskeder, filer og dokumenter omkring et barn eller en gruppe </a:t>
            </a:r>
            <a:r>
              <a:rPr lang="da-DK" sz="900" i="0" kern="1200" dirty="0">
                <a:solidFill>
                  <a:schemeClr val="tx1"/>
                </a:solidFill>
                <a:effectLst/>
                <a:latin typeface="+mn-lt"/>
                <a:ea typeface="+mn-ea"/>
                <a:cs typeface="+mn-cs"/>
              </a:rPr>
              <a:t>som eksempelvis et lærerteam. Søgefunktionen i Aula skaber altså en nemmere arbejdsgang, fremfor at vi skal søge i mapper og dokumenter. Det giver et godt overblik over al dokumentation, og vi undgår knopskydninger af nye dokumenter og dubletter, som sander til i Aula.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Dokumenter </a:t>
            </a:r>
            <a:r>
              <a:rPr lang="da-DK" sz="900" i="0" kern="1200" dirty="0">
                <a:solidFill>
                  <a:schemeClr val="tx1"/>
                </a:solidFill>
                <a:effectLst/>
                <a:latin typeface="+mn-lt"/>
                <a:ea typeface="+mn-ea"/>
                <a:cs typeface="+mn-cs"/>
              </a:rPr>
              <a:t>i Aula </a:t>
            </a:r>
            <a:r>
              <a:rPr lang="da-DK" sz="936" kern="1200" dirty="0">
                <a:solidFill>
                  <a:schemeClr val="tx1"/>
                </a:solidFill>
                <a:effectLst/>
                <a:latin typeface="+mn-lt"/>
                <a:ea typeface="+mn-ea"/>
                <a:cs typeface="+mn-cs"/>
              </a:rPr>
              <a:t>er </a:t>
            </a:r>
            <a:r>
              <a:rPr lang="da-DK" sz="936" b="1" kern="1200" dirty="0">
                <a:solidFill>
                  <a:schemeClr val="tx1"/>
                </a:solidFill>
                <a:effectLst/>
                <a:latin typeface="+mn-lt"/>
                <a:ea typeface="+mn-ea"/>
                <a:cs typeface="+mn-cs"/>
              </a:rPr>
              <a:t>den samlede indgang til arbejdet med de aktiviteter og den dokumentation, der understøtter børns trivsel og læring </a:t>
            </a:r>
            <a:r>
              <a:rPr lang="da-DK" sz="936" kern="1200" dirty="0">
                <a:solidFill>
                  <a:schemeClr val="tx1"/>
                </a:solidFill>
                <a:effectLst/>
                <a:latin typeface="+mn-lt"/>
                <a:ea typeface="+mn-ea"/>
                <a:cs typeface="+mn-cs"/>
              </a:rPr>
              <a:t>i skole og dagtilbud. Hvad du som bruger her kan se og arbejde med, afhænger af din brugerrolle og dermed dine rettigheder.  Under Dokumenter kan medarbejdere tilgå tre dokumenttyper: </a:t>
            </a:r>
            <a:r>
              <a:rPr lang="da-DK" sz="936" b="1" kern="1200" dirty="0">
                <a:solidFill>
                  <a:schemeClr val="tx1"/>
                </a:solidFill>
                <a:effectLst/>
                <a:latin typeface="+mn-lt"/>
                <a:ea typeface="+mn-ea"/>
                <a:cs typeface="+mn-cs"/>
              </a:rPr>
              <a:t>Sikker fildeling, Fælles filer samt kommunens fildelingsløsning – eks. Google Drev eller Office 365.</a:t>
            </a:r>
            <a:r>
              <a:rPr lang="da-DK" sz="936" kern="1200" dirty="0">
                <a:solidFill>
                  <a:schemeClr val="tx1"/>
                </a:solidFill>
                <a:effectLst/>
                <a:latin typeface="+mn-lt"/>
                <a:ea typeface="+mn-ea"/>
                <a:cs typeface="+mn-cs"/>
              </a:rPr>
              <a:t>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pointe frem)</a:t>
            </a:r>
            <a:endParaRPr lang="da-DK" sz="10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kern="1200" dirty="0">
                <a:solidFill>
                  <a:schemeClr val="tx1"/>
                </a:solidFill>
                <a:effectLst/>
                <a:latin typeface="+mn-lt"/>
                <a:ea typeface="+mn-ea"/>
                <a:cs typeface="+mn-cs"/>
              </a:rPr>
              <a:t>I </a:t>
            </a:r>
            <a:r>
              <a:rPr lang="da-DK" sz="936" b="1" kern="1200" dirty="0">
                <a:solidFill>
                  <a:schemeClr val="tx1"/>
                </a:solidFill>
                <a:effectLst/>
                <a:latin typeface="+mn-lt"/>
                <a:ea typeface="+mn-ea"/>
                <a:cs typeface="+mn-cs"/>
              </a:rPr>
              <a:t>Sikker fildeling </a:t>
            </a:r>
            <a:r>
              <a:rPr lang="da-DK" sz="936" kern="1200" dirty="0">
                <a:solidFill>
                  <a:schemeClr val="tx1"/>
                </a:solidFill>
                <a:effectLst/>
                <a:latin typeface="+mn-lt"/>
                <a:ea typeface="+mn-ea"/>
                <a:cs typeface="+mn-cs"/>
              </a:rPr>
              <a:t>kan medarbejdere </a:t>
            </a:r>
            <a:r>
              <a:rPr lang="da-DK" sz="936" b="1" kern="1200" dirty="0">
                <a:solidFill>
                  <a:schemeClr val="tx1"/>
                </a:solidFill>
                <a:effectLst/>
                <a:latin typeface="+mn-lt"/>
                <a:ea typeface="+mn-ea"/>
                <a:cs typeface="+mn-cs"/>
              </a:rPr>
              <a:t>oprette, redigere, dele samt uploade dokumenter med personfølsomt indhold direkte i Aula</a:t>
            </a:r>
            <a:r>
              <a:rPr lang="da-DK" sz="936" kern="1200" dirty="0">
                <a:solidFill>
                  <a:schemeClr val="tx1"/>
                </a:solidFill>
                <a:effectLst/>
                <a:latin typeface="+mn-lt"/>
                <a:ea typeface="+mn-ea"/>
                <a:cs typeface="+mn-cs"/>
              </a:rPr>
              <a:t>.  Vi undgår altså, at vi har personfølsomt indhold liggende på egne </a:t>
            </a:r>
            <a:r>
              <a:rPr lang="da-DK" sz="936" kern="1200" dirty="0" err="1">
                <a:solidFill>
                  <a:schemeClr val="tx1"/>
                </a:solidFill>
                <a:effectLst/>
                <a:latin typeface="+mn-lt"/>
                <a:ea typeface="+mn-ea"/>
                <a:cs typeface="+mn-cs"/>
              </a:rPr>
              <a:t>devices</a:t>
            </a:r>
            <a:r>
              <a:rPr lang="da-DK" sz="936" kern="1200" dirty="0">
                <a:solidFill>
                  <a:schemeClr val="tx1"/>
                </a:solidFill>
                <a:effectLst/>
                <a:latin typeface="+mn-lt"/>
                <a:ea typeface="+mn-ea"/>
                <a:cs typeface="+mn-cs"/>
              </a:rPr>
              <a:t>. </a:t>
            </a:r>
            <a:r>
              <a:rPr lang="da-DK" sz="936" b="1" kern="1200" dirty="0">
                <a:solidFill>
                  <a:schemeClr val="tx1"/>
                </a:solidFill>
                <a:effectLst/>
                <a:latin typeface="+mn-lt"/>
                <a:ea typeface="+mn-ea"/>
                <a:cs typeface="+mn-cs"/>
              </a:rPr>
              <a:t>Sikker fildeling tager altid udgangspunkt i et barn eller en gruppe</a:t>
            </a:r>
            <a:r>
              <a:rPr lang="da-DK" sz="936" kern="1200" dirty="0">
                <a:solidFill>
                  <a:schemeClr val="tx1"/>
                </a:solidFill>
                <a:effectLst/>
                <a:latin typeface="+mn-lt"/>
                <a:ea typeface="+mn-ea"/>
                <a:cs typeface="+mn-cs"/>
              </a:rPr>
              <a:t>, og et dokument skal dermed altid oprettes for et barn eller en gruppe. Det betyder, at når der foretages en fremsøgning på et givent barn eller en gruppe, vil </a:t>
            </a:r>
            <a:r>
              <a:rPr lang="da-DK" sz="936" b="1" kern="1200" dirty="0">
                <a:solidFill>
                  <a:schemeClr val="tx1"/>
                </a:solidFill>
                <a:effectLst/>
                <a:latin typeface="+mn-lt"/>
                <a:ea typeface="+mn-ea"/>
                <a:cs typeface="+mn-cs"/>
              </a:rPr>
              <a:t>dokumenter mm. omkring barnet vises afhængig af, hvilke rettigheder brugeren har</a:t>
            </a:r>
            <a:r>
              <a:rPr lang="da-DK" sz="936" kern="1200" dirty="0">
                <a:solidFill>
                  <a:schemeClr val="tx1"/>
                </a:solidFill>
                <a:effectLst/>
                <a:latin typeface="+mn-lt"/>
                <a:ea typeface="+mn-ea"/>
                <a:cs typeface="+mn-cs"/>
              </a:rPr>
              <a:t>. Hvis et dokument er relateret til 7.A vil medarbejdere tilknyttet gruppen 7.A også automatisk have adgang til dokumentet.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pointe frem)</a:t>
            </a: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kern="1200" dirty="0">
                <a:solidFill>
                  <a:schemeClr val="tx1"/>
                </a:solidFill>
                <a:effectLst/>
                <a:latin typeface="+mn-lt"/>
                <a:ea typeface="+mn-ea"/>
                <a:cs typeface="+mn-cs"/>
              </a:rPr>
              <a:t>Dokumentkategorier</a:t>
            </a:r>
            <a:r>
              <a:rPr lang="da-DK" sz="936" kern="1200" dirty="0">
                <a:solidFill>
                  <a:schemeClr val="tx1"/>
                </a:solidFill>
                <a:effectLst/>
                <a:latin typeface="+mn-lt"/>
                <a:ea typeface="+mn-ea"/>
                <a:cs typeface="+mn-cs"/>
              </a:rPr>
              <a:t>: Når en medarbejder opretter et dokument i Sikker fil, er det muligt at angive, hvilken dokumentkategori, det skal oprettes i – </a:t>
            </a:r>
            <a:r>
              <a:rPr lang="da-DK" sz="936" b="1" kern="1200" dirty="0">
                <a:solidFill>
                  <a:schemeClr val="tx1"/>
                </a:solidFill>
                <a:effectLst/>
                <a:latin typeface="+mn-lt"/>
                <a:ea typeface="+mn-ea"/>
                <a:cs typeface="+mn-cs"/>
              </a:rPr>
              <a:t>som eksempelvis handleplan, indstilling eller pædagogisk note.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pointe frem)</a:t>
            </a:r>
            <a:endParaRPr lang="da-DK" sz="10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Beskederne</a:t>
            </a:r>
            <a:r>
              <a:rPr lang="da-DK" sz="900" i="0" kern="1200" dirty="0">
                <a:solidFill>
                  <a:schemeClr val="tx1"/>
                </a:solidFill>
                <a:effectLst/>
                <a:latin typeface="+mn-lt"/>
                <a:ea typeface="+mn-ea"/>
                <a:cs typeface="+mn-cs"/>
              </a:rPr>
              <a:t> i Aula oprettes som </a:t>
            </a:r>
            <a:r>
              <a:rPr lang="da-DK" sz="900" b="1" i="0" kern="1200" dirty="0">
                <a:solidFill>
                  <a:schemeClr val="tx1"/>
                </a:solidFill>
                <a:effectLst/>
                <a:latin typeface="+mn-lt"/>
                <a:ea typeface="+mn-ea"/>
                <a:cs typeface="+mn-cs"/>
              </a:rPr>
              <a:t>beskedtråde</a:t>
            </a:r>
            <a:r>
              <a:rPr lang="da-DK" sz="900" i="0" kern="1200" dirty="0">
                <a:solidFill>
                  <a:schemeClr val="tx1"/>
                </a:solidFill>
                <a:effectLst/>
                <a:latin typeface="+mn-lt"/>
                <a:ea typeface="+mn-ea"/>
                <a:cs typeface="+mn-cs"/>
              </a:rPr>
              <a:t>, som de fleste af jer kender fra Facebook og Messenger, hvor man kan have kommunikation mellem en eller flere personer på én gang -  både på jeres institutioner og på tværs af institutioner og kommuner.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i="0" kern="1200" dirty="0">
                <a:solidFill>
                  <a:schemeClr val="tx1"/>
                </a:solidFill>
                <a:effectLst/>
                <a:latin typeface="+mn-lt"/>
                <a:ea typeface="+mn-ea"/>
                <a:cs typeface="+mn-cs"/>
              </a:rPr>
              <a:t>Det betyder, at man hele tiden har et godt overblik over kommunikationen i beskedtråde.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Endelig giver Aula mulighed for:</a:t>
            </a:r>
          </a:p>
          <a:p>
            <a:pPr lvl="0"/>
            <a:r>
              <a:rPr lang="da-DK" sz="900" kern="1200" dirty="0">
                <a:solidFill>
                  <a:schemeClr val="tx1"/>
                </a:solidFill>
                <a:effectLst/>
                <a:latin typeface="+mn-lt"/>
                <a:ea typeface="+mn-ea"/>
                <a:cs typeface="+mn-cs"/>
              </a:rPr>
              <a:t>	at </a:t>
            </a:r>
            <a:r>
              <a:rPr lang="da-DK" sz="900" b="1" kern="1200" dirty="0">
                <a:solidFill>
                  <a:schemeClr val="tx1"/>
                </a:solidFill>
                <a:effectLst/>
                <a:latin typeface="+mn-lt"/>
                <a:ea typeface="+mn-ea"/>
                <a:cs typeface="+mn-cs"/>
              </a:rPr>
              <a:t>kommunikere med en eller flere på en gang</a:t>
            </a:r>
            <a:endParaRPr lang="da-DK"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at </a:t>
            </a:r>
            <a:r>
              <a:rPr lang="da-DK" sz="900" b="1" kern="1200" dirty="0">
                <a:solidFill>
                  <a:schemeClr val="tx1"/>
                </a:solidFill>
                <a:effectLst/>
                <a:latin typeface="+mn-lt"/>
                <a:ea typeface="+mn-ea"/>
                <a:cs typeface="+mn-cs"/>
              </a:rPr>
              <a:t>dele og gemme kommunikation</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som</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eksemplet</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i</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brugerrejsen</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hvor</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en</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beskedtråd</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bliver</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føjet</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til</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sikker</a:t>
            </a:r>
            <a:r>
              <a:rPr lang="en-GB" sz="900" kern="1200" dirty="0">
                <a:solidFill>
                  <a:schemeClr val="tx1"/>
                </a:solidFill>
                <a:effectLst/>
                <a:latin typeface="+mn-lt"/>
                <a:ea typeface="+mn-ea"/>
                <a:cs typeface="+mn-cs"/>
              </a:rPr>
              <a:t> </a:t>
            </a:r>
            <a:r>
              <a:rPr lang="en-GB" sz="900" kern="1200" dirty="0" err="1">
                <a:solidFill>
                  <a:schemeClr val="tx1"/>
                </a:solidFill>
                <a:effectLst/>
                <a:latin typeface="+mn-lt"/>
                <a:ea typeface="+mn-ea"/>
                <a:cs typeface="+mn-cs"/>
              </a:rPr>
              <a:t>fildeling</a:t>
            </a:r>
            <a:r>
              <a:rPr lang="en-GB" sz="900" kern="1200" dirty="0">
                <a:solidFill>
                  <a:schemeClr val="tx1"/>
                </a:solidFill>
                <a:effectLst/>
                <a:latin typeface="+mn-lt"/>
                <a:ea typeface="+mn-ea"/>
                <a:cs typeface="+mn-cs"/>
              </a:rPr>
              <a:t>.</a:t>
            </a:r>
            <a:r>
              <a:rPr lang="da-DK" sz="900" i="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dirty="0"/>
              <a:t>Og hvordan vil vi så bruge Aula beskeder og filer?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051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kern="1200" dirty="0">
                <a:solidFill>
                  <a:schemeClr val="tx1"/>
                </a:solidFill>
                <a:effectLst/>
                <a:latin typeface="+mn-lt"/>
                <a:ea typeface="+mn-ea"/>
                <a:cs typeface="+mn-cs"/>
              </a:rPr>
              <a:t>Aula giver flere måder at kommunikere på. I kan kommunikere via opslag, beskeder eller i de grupper, I er medlem af. Kommunikationen kan på den måde i højere grad målrettes modtagerne. I kan sende beskeder til en hel gruppe, I er medlem af, og I kan gemme beskeder eller dele af beskedtråde i mapper eller sikker fildeling.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(Til underviser: Her skal de enkelte punkter nedenfor tales ind i den ramme, der er truffet beslutninger omkring i jeres kommune)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Hvor kommunikerer vi om hvad? </a:t>
            </a:r>
            <a:r>
              <a:rPr lang="da-DK" sz="900" b="1" i="1" kern="1200" dirty="0">
                <a:solidFill>
                  <a:schemeClr val="tx1"/>
                </a:solidFill>
                <a:effectLst/>
                <a:latin typeface="+mn-lt"/>
                <a:ea typeface="+mn-ea"/>
                <a:cs typeface="+mn-cs"/>
              </a:rPr>
              <a:t>(klik næste afklaringspunkt frem): </a:t>
            </a:r>
            <a:r>
              <a:rPr lang="da-DK" sz="900" i="1" kern="1200" dirty="0">
                <a:solidFill>
                  <a:schemeClr val="tx1"/>
                </a:solidFill>
                <a:effectLst/>
                <a:latin typeface="+mn-lt"/>
                <a:ea typeface="+mn-ea"/>
                <a:cs typeface="+mn-cs"/>
              </a:rPr>
              <a:t>I eksemplet fra brugerrejsen ”Sikker kommunikation” foregår al kommunikation omkring Esben i beskedmodulet. I brugerrejsen ”Målrettet kommunikation” i forrige modul kommunikerede gruppen af lærere og pædagoger omkring planlægning og koordinering via gruppens opslag.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1" kern="1200" dirty="0">
                <a:solidFill>
                  <a:schemeClr val="tx1"/>
                </a:solidFill>
                <a:effectLst/>
                <a:latin typeface="+mn-lt"/>
                <a:ea typeface="+mn-ea"/>
                <a:cs typeface="+mn-cs"/>
              </a:rPr>
              <a:t>Er der truffet beslutninger omkring: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171450" indent="-171450">
              <a:buFont typeface="Arial" panose="020B0604020202020204" pitchFamily="34" charset="0"/>
              <a:buChar char="•"/>
            </a:pPr>
            <a:r>
              <a:rPr lang="da-DK" sz="900" kern="1200" dirty="0">
                <a:solidFill>
                  <a:schemeClr val="tx1"/>
                </a:solidFill>
                <a:effectLst/>
                <a:latin typeface="+mn-lt"/>
                <a:ea typeface="+mn-ea"/>
                <a:cs typeface="+mn-cs"/>
              </a:rPr>
              <a:t>Hvornår og om hvad kommunikerer vi gennem opslag i de Grupper, vi er medlem af?</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kern="1200" dirty="0">
                <a:solidFill>
                  <a:schemeClr val="tx1"/>
                </a:solidFill>
                <a:effectLst/>
                <a:latin typeface="+mn-lt"/>
                <a:ea typeface="+mn-ea"/>
                <a:cs typeface="+mn-cs"/>
              </a:rPr>
              <a:t>Hvornår og om hvad kommunikerer vi gennem Beskeder?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60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Præsenter formål</a:t>
            </a:r>
          </a:p>
          <a:p>
            <a:r>
              <a:rPr lang="da-DK" b="1" dirty="0"/>
              <a:t>Manus:</a:t>
            </a:r>
          </a:p>
          <a:p>
            <a:r>
              <a:rPr lang="da-DK" b="0" dirty="0"/>
              <a:t>Som det allerførste lægger vi ud med formålet for forløbet i dag.</a:t>
            </a:r>
          </a:p>
          <a:p>
            <a:r>
              <a:rPr lang="da-DK" b="0" dirty="0"/>
              <a:t>Formålet med i dag er selvfølgelig helt overordnet </a:t>
            </a:r>
            <a:r>
              <a:rPr lang="da-DK" b="1" dirty="0"/>
              <a:t>at sikre, at I kommer rigtig godt i gang med Aula.</a:t>
            </a:r>
          </a:p>
          <a:p>
            <a:endParaRPr lang="da-DK" b="1"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Som</a:t>
            </a:r>
            <a:r>
              <a:rPr lang="da-DK" b="0" dirty="0"/>
              <a:t> </a:t>
            </a:r>
            <a:r>
              <a:rPr lang="da-DK" b="1" dirty="0"/>
              <a:t>institutionsadministratorer skal I varetage opgaven omkring opsætning af Aula på jeres skoler</a:t>
            </a:r>
            <a:r>
              <a:rPr lang="da-DK" b="0" dirty="0"/>
              <a:t>. Formålet med i dag er derfor også at sikre, at I bliver klædt på til denne opgave.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a:t>Vi sigter derfor mod, at I efter forløbet i dag: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formål frem):</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a:p>
            <a:pPr marL="342900" marR="0" lvl="0" indent="-342900">
              <a:lnSpc>
                <a:spcPts val="1300"/>
              </a:lnSpc>
              <a:spcBef>
                <a:spcPts val="0"/>
              </a:spcBef>
              <a:spcAft>
                <a:spcPts val="800"/>
              </a:spcAft>
              <a:buFont typeface="Symbol" panose="05050102010706020507" pitchFamily="18" charset="2"/>
              <a:buChar char=""/>
            </a:pPr>
            <a:r>
              <a:rPr lang="da-DK" sz="1000" dirty="0">
                <a:solidFill>
                  <a:schemeClr val="bg1"/>
                </a:solidFill>
                <a:latin typeface="Lato black"/>
                <a:ea typeface="Times New Roman" panose="02020603050405020304" pitchFamily="18" charset="0"/>
                <a:cs typeface="Times New Roman" panose="02020603050405020304" pitchFamily="18" charset="0"/>
              </a:rPr>
              <a:t>Kan anvende og forstå Aulas funktionalitet </a:t>
            </a: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r>
              <a:rPr lang="da-DK" sz="1000" b="1" i="1" kern="1200" dirty="0">
                <a:solidFill>
                  <a:schemeClr val="tx1"/>
                </a:solidFill>
                <a:effectLst/>
                <a:latin typeface="+mn-lt"/>
                <a:ea typeface="+mn-ea"/>
                <a:cs typeface="+mn-cs"/>
              </a:rPr>
              <a:t>(klik næste formål frem):</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marR="0" lvl="0" indent="-342900">
              <a:lnSpc>
                <a:spcPts val="1300"/>
              </a:lnSpc>
              <a:spcBef>
                <a:spcPts val="0"/>
              </a:spcBef>
              <a:spcAft>
                <a:spcPts val="800"/>
              </a:spcAft>
              <a:buFont typeface="Symbol" panose="05050102010706020507" pitchFamily="18" charset="2"/>
              <a:buChar cha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marR="0" lvl="0" indent="-342900">
              <a:lnSpc>
                <a:spcPts val="1300"/>
              </a:lnSpc>
              <a:spcBef>
                <a:spcPts val="0"/>
              </a:spcBef>
              <a:spcAft>
                <a:spcPts val="800"/>
              </a:spcAft>
              <a:buFont typeface="Symbol" panose="05050102010706020507" pitchFamily="18" charset="2"/>
              <a:buChar cha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indent="-342900">
              <a:lnSpc>
                <a:spcPts val="1300"/>
              </a:lnSpc>
              <a:spcAft>
                <a:spcPts val="800"/>
              </a:spcAft>
              <a:buFont typeface="Symbol" panose="05050102010706020507" pitchFamily="18" charset="2"/>
              <a:buChar char=""/>
            </a:pPr>
            <a:r>
              <a:rPr lang="da-DK" sz="1000" dirty="0">
                <a:solidFill>
                  <a:schemeClr val="bg1"/>
                </a:solidFill>
                <a:latin typeface="Lato black"/>
              </a:rPr>
              <a:t>Har en solid viden om opsætning af Aula på institutionsniveau</a:t>
            </a:r>
          </a:p>
          <a:p>
            <a:pPr marL="0" indent="0">
              <a:lnSpc>
                <a:spcPts val="1300"/>
              </a:lnSpc>
              <a:spcAft>
                <a:spcPts val="800"/>
              </a:spcAft>
              <a:buFont typeface="Symbol" panose="05050102010706020507" pitchFamily="18" charset="2"/>
              <a:buNone/>
            </a:pPr>
            <a:endParaRPr lang="da-DK" sz="1000" dirty="0">
              <a:solidFill>
                <a:schemeClr val="bg1"/>
              </a:solidFill>
              <a:latin typeface="Lato black"/>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r>
              <a:rPr lang="da-DK" sz="1000" b="1" i="1" kern="1200" dirty="0">
                <a:solidFill>
                  <a:schemeClr val="tx1"/>
                </a:solidFill>
                <a:effectLst/>
                <a:latin typeface="+mn-lt"/>
                <a:ea typeface="+mn-ea"/>
                <a:cs typeface="+mn-cs"/>
              </a:rPr>
              <a:t>(klik næste formål frem):</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indent="0">
              <a:lnSpc>
                <a:spcPts val="1300"/>
              </a:lnSpc>
              <a:spcAft>
                <a:spcPts val="800"/>
              </a:spcAft>
              <a:buFont typeface="Symbol" panose="05050102010706020507" pitchFamily="18" charset="2"/>
              <a:buNone/>
            </a:pPr>
            <a:endParaRPr lang="da-DK" sz="1000" dirty="0">
              <a:solidFill>
                <a:schemeClr val="bg1"/>
              </a:solidFill>
              <a:latin typeface="Lato black"/>
            </a:endParaRPr>
          </a:p>
          <a:p>
            <a:pPr marL="342900" marR="0" lvl="0" indent="-342900">
              <a:lnSpc>
                <a:spcPts val="1300"/>
              </a:lnSpc>
              <a:spcBef>
                <a:spcPts val="0"/>
              </a:spcBef>
              <a:spcAft>
                <a:spcPts val="800"/>
              </a:spcAft>
              <a:buFont typeface="Symbol" panose="05050102010706020507" pitchFamily="18" charset="2"/>
              <a:buChar cha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indent="-342900">
              <a:lnSpc>
                <a:spcPts val="1300"/>
              </a:lnSpc>
              <a:spcAft>
                <a:spcPts val="800"/>
              </a:spcAft>
              <a:buFont typeface="Symbol" panose="05050102010706020507" pitchFamily="18" charset="2"/>
              <a:buChar char=""/>
            </a:pPr>
            <a:r>
              <a:rPr lang="da-DK" sz="1000" dirty="0">
                <a:solidFill>
                  <a:schemeClr val="bg1"/>
                </a:solidFill>
                <a:latin typeface="Lato black"/>
              </a:rPr>
              <a:t>Kan varetage opsætning af Aula på jeres skoler</a:t>
            </a:r>
          </a:p>
          <a:p>
            <a:pPr marL="342900" indent="-342900">
              <a:lnSpc>
                <a:spcPts val="1300"/>
              </a:lnSpc>
              <a:spcAft>
                <a:spcPts val="800"/>
              </a:spcAft>
              <a:buFont typeface="Symbol" panose="05050102010706020507" pitchFamily="18" charset="2"/>
              <a:buChar char=""/>
            </a:pPr>
            <a:endParaRPr lang="da-DK" sz="1000" dirty="0">
              <a:solidFill>
                <a:schemeClr val="bg1"/>
              </a:solidFill>
              <a:latin typeface="Lato black"/>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For at indfri det formål har vi tilrettelagt et forløb, der er bygget op omkring 8 moduler…</a:t>
            </a:r>
            <a:endParaRPr lang="da-DK" b="0" dirty="0"/>
          </a:p>
          <a:p>
            <a:endParaRPr lang="da-DK" b="0" dirty="0"/>
          </a:p>
        </p:txBody>
      </p:sp>
      <p:sp>
        <p:nvSpPr>
          <p:cNvPr id="4" name="Pladsholder til slidenummer 3"/>
          <p:cNvSpPr>
            <a:spLocks noGrp="1"/>
          </p:cNvSpPr>
          <p:nvPr>
            <p:ph type="sldNum" sz="quarter" idx="10"/>
          </p:nvPr>
        </p:nvSpPr>
        <p:spPr/>
        <p:txBody>
          <a:bodyPr/>
          <a:lstStyle/>
          <a:p>
            <a:fld id="{0DA0114A-87C3-AE42-9FE6-947C2632DDED}" type="slidenum">
              <a:rPr lang="da-DK" smtClean="0"/>
              <a:t>2</a:t>
            </a:fld>
            <a:endParaRPr lang="da-DK"/>
          </a:p>
        </p:txBody>
      </p:sp>
    </p:spTree>
    <p:extLst>
      <p:ext uri="{BB962C8B-B14F-4D97-AF65-F5344CB8AC3E}">
        <p14:creationId xmlns:p14="http://schemas.microsoft.com/office/powerpoint/2010/main" val="2513335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Opsamling – </a:t>
            </a:r>
            <a:r>
              <a:rPr lang="da-DK" sz="1000" b="1" i="1" kern="1200" dirty="0">
                <a:solidFill>
                  <a:schemeClr val="tx1"/>
                </a:solidFill>
                <a:effectLst/>
                <a:latin typeface="+mn-lt"/>
                <a:ea typeface="+mn-ea"/>
                <a:cs typeface="+mn-cs"/>
              </a:rPr>
              <a:t>fortsat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skal en besked opmærkes som følsom? </a:t>
            </a:r>
            <a:r>
              <a:rPr lang="da-DK" sz="1000" b="0" i="1" kern="1200" dirty="0">
                <a:solidFill>
                  <a:schemeClr val="tx1"/>
                </a:solidFill>
                <a:effectLst/>
                <a:latin typeface="+mn-lt"/>
                <a:ea typeface="+mn-ea"/>
                <a:cs typeface="+mn-cs"/>
              </a:rPr>
              <a:t>(Til underviser: er der udarbejdet retningslinjer her?)</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dokumenter oprettes i Sikker fildeling og hvilke dokumenter oprettes i jeres fildelingsløsning (O365 eller Google Drev)? </a:t>
            </a:r>
            <a:r>
              <a:rPr lang="da-DK" sz="1000" b="0" i="1" kern="1200" dirty="0">
                <a:solidFill>
                  <a:schemeClr val="tx1"/>
                </a:solidFill>
                <a:effectLst/>
                <a:latin typeface="+mn-lt"/>
                <a:ea typeface="+mn-ea"/>
                <a:cs typeface="+mn-cs"/>
              </a:rPr>
              <a:t>(Til underviser: I </a:t>
            </a:r>
            <a:r>
              <a:rPr lang="da-DK" sz="1000" i="1" kern="1200" dirty="0">
                <a:solidFill>
                  <a:schemeClr val="tx1"/>
                </a:solidFill>
                <a:effectLst/>
                <a:latin typeface="+mn-lt"/>
                <a:ea typeface="+mn-ea"/>
                <a:cs typeface="+mn-cs"/>
              </a:rPr>
              <a:t>sikker fildeling kan I oprette og dele filer sikkert. Når vi tilgår sikker fildeling, stepper vi altid et niveau op ift. sikkerhed - for at tilgå sikker fildeling skal I altså bruge 2-faktor login. Al dokumentation omkring børn eller grupper af børn oprettes i sikker fildeling, som vist i eksemplet fra brugerrejsen – igen – udarbejdes der centrale retningslinjer her, der gælder for alle institutioner i kommunen? Og gælder dette også retningslinjer for, hvilke dokumenter, der oprettes i sikker fildeling i Aula, og hvilke der oprettes i jeres fildelingsløsning?)</a:t>
            </a:r>
          </a:p>
          <a:p>
            <a:pPr marL="0" indent="0">
              <a:buFont typeface="Arial" panose="020B0604020202020204" pitchFamily="34" charset="0"/>
              <a:buNone/>
            </a:pPr>
            <a:endParaRPr lang="da-DK" sz="1000" kern="1200" dirty="0">
              <a:solidFill>
                <a:schemeClr val="tx1"/>
              </a:solidFill>
              <a:effectLst/>
              <a:latin typeface="+mn-lt"/>
              <a:ea typeface="+mn-ea"/>
              <a:cs typeface="+mn-cs"/>
            </a:endParaRPr>
          </a:p>
          <a:p>
            <a:r>
              <a:rPr lang="da-DK" sz="105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Har I tilføjet afklaringspunkter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i="1" kern="1200" dirty="0">
                <a:solidFill>
                  <a:schemeClr val="tx1"/>
                </a:solidFill>
                <a:effectLst/>
                <a:latin typeface="+mn-lt"/>
                <a:ea typeface="+mn-ea"/>
                <a:cs typeface="+mn-cs"/>
              </a:rPr>
              <a:t>Er der føjet spørgsmål til parkeringsplads, så kom ligeledes rundt om dem. </a:t>
            </a:r>
          </a:p>
          <a:p>
            <a:endParaRPr lang="da-DK" sz="105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a:p>
            <a:endParaRPr lang="da-DK" sz="1000" i="1"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138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Temaet for modul 4 er ”Samlet overblik”. Det er her, I primært præsenteres for Aula Kalender. </a:t>
            </a:r>
            <a:r>
              <a:rPr lang="da-DK" sz="1000" b="1" kern="1200" dirty="0">
                <a:solidFill>
                  <a:schemeClr val="tx1"/>
                </a:solidFill>
                <a:effectLst/>
                <a:latin typeface="+mn-lt"/>
                <a:ea typeface="+mn-ea"/>
                <a:cs typeface="+mn-cs"/>
              </a:rPr>
              <a:t>Kalenderen i Aula </a:t>
            </a:r>
            <a:r>
              <a:rPr lang="da-DK" sz="1000" b="1" dirty="0"/>
              <a:t>samler alt, hvad der har med tid og planlægning at gøre</a:t>
            </a:r>
            <a:r>
              <a:rPr lang="da-DK" sz="1000" dirty="0"/>
              <a:t>. Det vil sige skema, møder, ferier, fødselsdage og begivenheder. Aula henter jeres skemaer ind direkte fra jeres skemaplanlægningssystem, og Aula opdateres løbende med ændringer, så snart der foretages ændringer i jeres skemaplanlægningssystemer.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Det er også i kalenderen, at I </a:t>
            </a:r>
            <a:r>
              <a:rPr lang="da-DK" sz="1000" b="1" dirty="0"/>
              <a:t>booker læringsmaterialer, lokaler og tekniske ressourcer</a:t>
            </a:r>
            <a:r>
              <a:rPr lang="da-DK" sz="1000" dirty="0"/>
              <a:t>. Det er den enkelte skole eller dagtilbud, der selv beslutter, hvilke ressourcer, der skal kunne bookes igennem Aulas kalender. Hvis en bruger ønsker at få vist begivenheder fra sin Aula-kalender i sin private kalender, er det også være muligt.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Som medarbejdere kan I også dele og få adgang til kollegers kalender på egen og øvrige institutioner. Det er en fordel eksempelvis i teamsamarbejdet, ifm. planlægning af teammøder, hvor teamkoordinatoren, hurtigt kan få et overblik over, hvornår der er ledigt i kalenderen for alle i teamet.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Alt dette foldes ud i dette modul…</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Oplæg</a:t>
            </a:r>
          </a:p>
          <a:p>
            <a:r>
              <a:rPr lang="da-DK" b="1" dirty="0"/>
              <a:t>Manus:</a:t>
            </a:r>
          </a:p>
          <a:p>
            <a:r>
              <a:rPr lang="da-DK" sz="1000" i="0" kern="1200" dirty="0">
                <a:solidFill>
                  <a:schemeClr val="tx1"/>
                </a:solidFill>
                <a:effectLst/>
                <a:latin typeface="+mn-lt"/>
                <a:ea typeface="+mn-ea"/>
                <a:cs typeface="+mn-cs"/>
              </a:rPr>
              <a:t>Brugerrejsen </a:t>
            </a:r>
            <a:r>
              <a:rPr lang="da-DK" sz="1000" b="1" i="0" kern="1200" dirty="0">
                <a:solidFill>
                  <a:schemeClr val="tx1"/>
                </a:solidFill>
                <a:effectLst/>
                <a:latin typeface="+mn-lt"/>
                <a:ea typeface="+mn-ea"/>
                <a:cs typeface="+mn-cs"/>
              </a:rPr>
              <a:t>”Planlægning og samarbejde”</a:t>
            </a:r>
            <a:r>
              <a:rPr lang="da-DK" sz="1000" i="0" kern="1200" dirty="0">
                <a:solidFill>
                  <a:schemeClr val="tx1"/>
                </a:solidFill>
                <a:effectLst/>
                <a:latin typeface="+mn-lt"/>
                <a:ea typeface="+mn-ea"/>
                <a:cs typeface="+mn-cs"/>
              </a:rPr>
              <a:t>,</a:t>
            </a:r>
            <a:r>
              <a:rPr lang="da-DK" sz="1000" i="0" u="none" kern="1200" dirty="0">
                <a:solidFill>
                  <a:schemeClr val="tx1"/>
                </a:solidFill>
                <a:effectLst/>
                <a:latin typeface="+mn-lt"/>
                <a:ea typeface="+mn-ea"/>
                <a:cs typeface="+mn-cs"/>
              </a:rPr>
              <a:t> som I nu præsenteres for,</a:t>
            </a:r>
            <a:r>
              <a:rPr lang="da-DK" sz="1000" i="0" kern="1200" dirty="0">
                <a:solidFill>
                  <a:schemeClr val="tx1"/>
                </a:solidFill>
                <a:effectLst/>
                <a:latin typeface="+mn-lt"/>
                <a:ea typeface="+mn-ea"/>
                <a:cs typeface="+mn-cs"/>
              </a:rPr>
              <a:t> illustrerer, hvordan I kan kommunikere og samarbejde omkring elever med forældre, kolleger og andre fagpersoner.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i="0" u="none" kern="1200" dirty="0">
                <a:solidFill>
                  <a:schemeClr val="tx1"/>
                </a:solidFill>
                <a:effectLst/>
                <a:latin typeface="+mn-lt"/>
                <a:ea typeface="+mn-ea"/>
                <a:cs typeface="+mn-cs"/>
              </a:rPr>
              <a:t>Brugerrejsen handler om d</a:t>
            </a:r>
            <a:r>
              <a:rPr lang="da-DK" sz="1000" u="none" kern="1200" dirty="0">
                <a:solidFill>
                  <a:schemeClr val="tx1"/>
                </a:solidFill>
                <a:effectLst/>
                <a:latin typeface="+mn-lt"/>
                <a:ea typeface="+mn-ea"/>
                <a:cs typeface="+mn-cs"/>
              </a:rPr>
              <a:t>en årlige temauge ”Sundhed og bevægelse”, som skal afholdes på tværs af alle skoler og årgange i Korsbæk kommune.  </a:t>
            </a:r>
            <a:endParaRPr lang="da-DK" sz="105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u="none" kern="1200" dirty="0">
                <a:solidFill>
                  <a:schemeClr val="tx1"/>
                </a:solidFill>
                <a:effectLst/>
                <a:latin typeface="+mn-lt"/>
                <a:ea typeface="+mn-ea"/>
                <a:cs typeface="+mn-cs"/>
              </a:rPr>
              <a:t>Husk – brugerrejsen er kun et eksempel på, hvordan I kan bruge Aula…</a:t>
            </a:r>
            <a:endParaRPr lang="da-DK" sz="105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i="1" dirty="0"/>
              <a:t>Afspil brugerrejse ved via link: </a:t>
            </a:r>
            <a:r>
              <a:rPr lang="da-DK" sz="936" u="sng" kern="1200" dirty="0">
                <a:solidFill>
                  <a:schemeClr val="tx1"/>
                </a:solidFill>
                <a:effectLst/>
                <a:latin typeface="+mn-lt"/>
                <a:ea typeface="+mn-ea"/>
                <a:cs typeface="+mn-cs"/>
                <a:hlinkClick r:id="rId3"/>
              </a:rPr>
              <a:t>https://youtu.be/yuebCip2cu4</a:t>
            </a:r>
            <a:endParaRPr lang="da-DK"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indent="0">
              <a:buFont typeface="Arial" panose="020B0604020202020204" pitchFamily="34" charset="0"/>
              <a:buNone/>
            </a:pPr>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231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i="0" dirty="0"/>
              <a:t>Opgave</a:t>
            </a:r>
          </a:p>
          <a:p>
            <a:r>
              <a:rPr lang="da-DK" sz="900" b="1" i="0" dirty="0"/>
              <a:t>Manus:</a:t>
            </a:r>
          </a:p>
          <a:p>
            <a:r>
              <a:rPr lang="da-DK" sz="900" i="0" dirty="0"/>
              <a:t>Opgavefasen tager denne gang afsæt i </a:t>
            </a:r>
            <a:r>
              <a:rPr lang="da-DK" sz="900" b="1" i="0" dirty="0"/>
              <a:t>to opgavesedler – ”Samlet overblik” og ”Nem planlægning”</a:t>
            </a:r>
            <a:r>
              <a:rPr lang="da-DK" sz="900" i="0" dirty="0"/>
              <a:t>, som igen hænger sammen med fortællingen i brugerrejsen, og de arbejdsgange, I blev præsenteret for her.</a:t>
            </a:r>
          </a:p>
          <a:p>
            <a:endParaRPr lang="da-DK" sz="900" i="0" dirty="0"/>
          </a:p>
          <a:p>
            <a:r>
              <a:rPr lang="da-DK" sz="900" i="0" dirty="0"/>
              <a:t>Brug igen jeres visitkort som adgang.</a:t>
            </a:r>
          </a:p>
          <a:p>
            <a:endParaRPr lang="da-DK" sz="900" i="0" dirty="0"/>
          </a:p>
          <a:p>
            <a:r>
              <a:rPr lang="da-DK" sz="900" i="0" dirty="0"/>
              <a:t>I må selv vælge, hvilken opgaveseddel, I vil prøve kræfter med først. </a:t>
            </a:r>
          </a:p>
          <a:p>
            <a:endParaRPr lang="da-DK" sz="90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i="0" dirty="0"/>
              <a:t>Igen - brug kun trin-for-trin-guides og træningsvideoer, hvis I har behov for støtte </a:t>
            </a:r>
            <a:r>
              <a:rPr lang="da-DK" sz="900" b="1" i="0" dirty="0"/>
              <a:t>(</a:t>
            </a:r>
            <a:r>
              <a:rPr lang="da-DK" sz="900" b="1" u="sng" kern="1200" dirty="0">
                <a:solidFill>
                  <a:schemeClr val="tx1"/>
                </a:solidFill>
                <a:effectLst/>
                <a:latin typeface="+mn-lt"/>
                <a:ea typeface="+mn-ea"/>
                <a:cs typeface="+mn-cs"/>
                <a:hlinkClick r:id="rId3"/>
              </a:rPr>
              <a:t>www.aulainfo.dk</a:t>
            </a:r>
            <a:r>
              <a:rPr lang="da-DK" sz="900" b="1" i="0" dirty="0"/>
              <a:t>)</a:t>
            </a:r>
            <a:r>
              <a:rPr lang="da-DK" sz="900" b="0" i="0" dirty="0"/>
              <a:t>.</a:t>
            </a:r>
          </a:p>
          <a:p>
            <a:endParaRPr lang="da-DK" sz="900" i="0" dirty="0"/>
          </a:p>
          <a:p>
            <a:r>
              <a:rPr lang="da-DK" sz="900" i="0" dirty="0"/>
              <a:t>Husk, at opgavesedlerne tager afsæt i én af flere måder at løse opgaven på. Prøv jer frem uden minutiøst at følge opgavesedlerne. </a:t>
            </a:r>
          </a:p>
          <a:p>
            <a:endParaRPr lang="da-DK" sz="900" i="0" dirty="0"/>
          </a:p>
          <a:p>
            <a:r>
              <a:rPr lang="da-DK" sz="900" b="0" i="0" kern="1200" dirty="0">
                <a:solidFill>
                  <a:schemeClr val="tx1"/>
                </a:solidFill>
                <a:effectLst/>
                <a:latin typeface="+mn-lt"/>
                <a:ea typeface="+mn-ea"/>
                <a:cs typeface="+mn-cs"/>
              </a:rPr>
              <a:t>Har I spørgsmål undervejs, noterer jeg dem </a:t>
            </a:r>
            <a:r>
              <a:rPr lang="da-DK" sz="1100" b="0" i="0" kern="1200" dirty="0">
                <a:solidFill>
                  <a:schemeClr val="tx1"/>
                </a:solidFill>
                <a:effectLst/>
                <a:latin typeface="+mn-lt"/>
                <a:ea typeface="+mn-ea"/>
                <a:cs typeface="+mn-cs"/>
              </a:rPr>
              <a:t>på vores ”Parkeringsplads”, så vi kan samle op på dem i fællesskab i opsamlingsfasen.</a:t>
            </a:r>
          </a:p>
          <a:p>
            <a:endParaRPr lang="da-DK" sz="1100" b="0" i="0" kern="1200" dirty="0">
              <a:solidFill>
                <a:schemeClr val="tx1"/>
              </a:solidFill>
              <a:effectLst/>
              <a:latin typeface="+mn-lt"/>
              <a:ea typeface="+mn-ea"/>
              <a:cs typeface="+mn-cs"/>
            </a:endParaRPr>
          </a:p>
          <a:p>
            <a:r>
              <a:rPr lang="da-DK" sz="1100" b="0" i="0" kern="1200" dirty="0">
                <a:solidFill>
                  <a:schemeClr val="tx1"/>
                </a:solidFill>
                <a:effectLst/>
                <a:latin typeface="+mn-lt"/>
                <a:ea typeface="+mn-ea"/>
                <a:cs typeface="+mn-cs"/>
              </a:rPr>
              <a:t>I har 20 minutter til de to opgavesedler – </a:t>
            </a:r>
            <a:r>
              <a:rPr lang="da-DK" sz="1100" b="0" i="0" kern="1200" dirty="0" err="1">
                <a:solidFill>
                  <a:schemeClr val="tx1"/>
                </a:solidFill>
                <a:effectLst/>
                <a:latin typeface="+mn-lt"/>
                <a:ea typeface="+mn-ea"/>
                <a:cs typeface="+mn-cs"/>
              </a:rPr>
              <a:t>Værs’go</a:t>
            </a:r>
            <a:r>
              <a:rPr lang="da-DK" sz="1100" b="0" i="0" kern="1200" dirty="0">
                <a:solidFill>
                  <a:schemeClr val="tx1"/>
                </a:solidFill>
                <a:effectLst/>
                <a:latin typeface="+mn-lt"/>
                <a:ea typeface="+mn-ea"/>
                <a:cs typeface="+mn-cs"/>
              </a:rPr>
              <a:t> at gå i gang og rigtig god fornøjelse!</a:t>
            </a:r>
          </a:p>
          <a:p>
            <a:endParaRPr lang="da-DK" sz="1100" b="0" i="1" kern="1200" dirty="0">
              <a:solidFill>
                <a:schemeClr val="tx1"/>
              </a:solidFill>
              <a:effectLst/>
              <a:latin typeface="+mn-lt"/>
              <a:ea typeface="+mn-ea"/>
              <a:cs typeface="+mn-cs"/>
            </a:endParaRPr>
          </a:p>
          <a:p>
            <a:r>
              <a:rPr lang="da-DK" sz="900" b="1" dirty="0"/>
              <a:t>Noter: </a:t>
            </a:r>
          </a:p>
          <a:p>
            <a:pPr marL="0" indent="0">
              <a:buFont typeface="Arial" panose="020B0604020202020204" pitchFamily="34" charset="0"/>
              <a:buNone/>
            </a:pPr>
            <a:r>
              <a:rPr lang="da-DK" sz="900" i="1" dirty="0"/>
              <a:t>Hav opgavesedler og trin-for-trin-guides klar til udlevering</a:t>
            </a:r>
          </a:p>
          <a:p>
            <a:endParaRPr lang="da-DK" sz="9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2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100" b="1" kern="1200" dirty="0">
                <a:solidFill>
                  <a:schemeClr val="tx1"/>
                </a:solidFill>
                <a:effectLst/>
                <a:latin typeface="+mn-lt"/>
                <a:ea typeface="+mn-ea"/>
                <a:cs typeface="+mn-cs"/>
              </a:rPr>
              <a:t>Opsamling </a:t>
            </a:r>
          </a:p>
          <a:p>
            <a:r>
              <a:rPr lang="da-DK" sz="105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0" dirty="0"/>
              <a:t>Vi opsummerer nu de centrale pointer omkring planlægning og samarbejde i Kalender og Overblik.</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u="none" kern="1200" dirty="0">
                <a:solidFill>
                  <a:schemeClr val="tx1"/>
                </a:solidFill>
                <a:effectLst/>
                <a:latin typeface="+mn-lt"/>
                <a:ea typeface="+mn-ea"/>
                <a:cs typeface="+mn-cs"/>
              </a:rPr>
              <a:t>Kalender: </a:t>
            </a:r>
            <a:r>
              <a:rPr lang="da-DK" sz="1100" b="0" u="none" kern="1200" dirty="0">
                <a:solidFill>
                  <a:schemeClr val="tx1"/>
                </a:solidFill>
                <a:effectLst/>
                <a:latin typeface="+mn-lt"/>
                <a:ea typeface="+mn-ea"/>
                <a:cs typeface="+mn-cs"/>
              </a:rPr>
              <a:t>Aula kalender samler alle aftaler, møder og skemaer ét sted. Det er også her, I booker lokaler og andre ressourcer. Det giver hurtigt overblik og nemmere planlægning. </a:t>
            </a:r>
            <a:r>
              <a:rPr lang="da-DK" sz="1100" kern="1200" dirty="0">
                <a:solidFill>
                  <a:schemeClr val="tx1"/>
                </a:solidFill>
                <a:effectLst/>
                <a:latin typeface="+mn-lt"/>
                <a:ea typeface="+mn-ea"/>
                <a:cs typeface="+mn-cs"/>
              </a:rPr>
              <a:t>Ved indkaldelse til skole-hjem-samtale, kan det markeres, om børn skal deltage. I eksemplet i brugerrejsen ”Samarbejde og planlægning” markerer Lasse, at eleverne ligeledes skal deltage. Kalenderinvitationen vil derfor blive vist i både forældres og elevers kalender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kern="1200" dirty="0">
              <a:solidFill>
                <a:schemeClr val="tx1"/>
              </a:solidFill>
              <a:effectLst/>
              <a:latin typeface="+mn-lt"/>
              <a:ea typeface="+mn-ea"/>
              <a:cs typeface="+mn-cs"/>
            </a:endParaRPr>
          </a:p>
          <a:p>
            <a:r>
              <a:rPr lang="da-DK" sz="1050" b="1" u="none" kern="1200" dirty="0">
                <a:solidFill>
                  <a:schemeClr val="tx1"/>
                </a:solidFill>
                <a:effectLst/>
                <a:latin typeface="+mn-lt"/>
                <a:ea typeface="+mn-ea"/>
                <a:cs typeface="+mn-cs"/>
              </a:rPr>
              <a:t>Overblik</a:t>
            </a:r>
            <a:r>
              <a:rPr lang="da-DK" sz="1050" b="0" u="none" kern="1200" dirty="0">
                <a:solidFill>
                  <a:schemeClr val="tx1"/>
                </a:solidFill>
                <a:effectLst/>
                <a:latin typeface="+mn-lt"/>
                <a:ea typeface="+mn-ea"/>
                <a:cs typeface="+mn-cs"/>
              </a:rPr>
              <a:t>: Aula Overblik samler alle opslag fra de grupper, I er medlem af, og I kan her </a:t>
            </a:r>
            <a:r>
              <a:rPr lang="da-DK" sz="1050" kern="1200" dirty="0">
                <a:solidFill>
                  <a:schemeClr val="tx1"/>
                </a:solidFill>
                <a:effectLst/>
                <a:latin typeface="+mn-lt"/>
                <a:ea typeface="+mn-ea"/>
                <a:cs typeface="+mn-cs"/>
              </a:rPr>
              <a:t>oprette opslag, tekst eller medier, rettet mod ønskede grupper af brugere – </a:t>
            </a:r>
            <a:r>
              <a:rPr lang="da-DK" sz="1050" kern="1200" dirty="0" err="1">
                <a:solidFill>
                  <a:schemeClr val="tx1"/>
                </a:solidFill>
                <a:effectLst/>
                <a:latin typeface="+mn-lt"/>
                <a:ea typeface="+mn-ea"/>
                <a:cs typeface="+mn-cs"/>
              </a:rPr>
              <a:t>f.eks</a:t>
            </a:r>
            <a:r>
              <a:rPr lang="da-DK" sz="1050" kern="1200" dirty="0">
                <a:solidFill>
                  <a:schemeClr val="tx1"/>
                </a:solidFill>
                <a:effectLst/>
                <a:latin typeface="+mn-lt"/>
                <a:ea typeface="+mn-ea"/>
                <a:cs typeface="+mn-cs"/>
              </a:rPr>
              <a:t> en gruppe af forældre eller elever.</a:t>
            </a:r>
            <a:r>
              <a:rPr lang="da-DK" sz="1050" b="0" u="none" kern="1200" dirty="0">
                <a:solidFill>
                  <a:schemeClr val="tx1"/>
                </a:solidFill>
                <a:effectLst/>
                <a:latin typeface="+mn-lt"/>
                <a:ea typeface="+mn-ea"/>
                <a:cs typeface="+mn-cs"/>
              </a:rPr>
              <a:t> </a:t>
            </a:r>
          </a:p>
          <a:p>
            <a:endParaRPr lang="da-DK" sz="105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0" kern="1200" dirty="0">
                <a:solidFill>
                  <a:schemeClr val="tx1"/>
                </a:solidFill>
                <a:effectLst/>
                <a:latin typeface="+mn-lt"/>
                <a:ea typeface="+mn-ea"/>
                <a:cs typeface="+mn-cs"/>
              </a:rPr>
              <a:t>Oprettelse af møder og begivenheder: </a:t>
            </a:r>
            <a:r>
              <a:rPr lang="da-DK" sz="1050" u="none" kern="1200" dirty="0">
                <a:solidFill>
                  <a:schemeClr val="tx1"/>
                </a:solidFill>
                <a:effectLst/>
                <a:latin typeface="+mn-lt"/>
                <a:ea typeface="+mn-ea"/>
                <a:cs typeface="+mn-cs"/>
              </a:rPr>
              <a:t>Brugerrejsen illustrerer, hvordan vi i Aula kan oprette, tilrettelægge og koordinere møder, skole-hjem-samtaler og begivenheder med mange deltagere – i institutionen og på tværs af institutioner.</a:t>
            </a:r>
            <a:r>
              <a:rPr lang="da-DK" sz="1050" u="sng" kern="1200" dirty="0">
                <a:solidFill>
                  <a:schemeClr val="tx1"/>
                </a:solidFill>
                <a:effectLst/>
                <a:latin typeface="+mn-lt"/>
                <a:ea typeface="+mn-ea"/>
                <a:cs typeface="+mn-cs"/>
              </a:rPr>
              <a:t> </a:t>
            </a:r>
          </a:p>
          <a:p>
            <a:pPr marL="0" indent="0">
              <a:buFont typeface="Arial" panose="020B0604020202020204" pitchFamily="34" charset="0"/>
              <a:buNone/>
            </a:pPr>
            <a:endParaRPr lang="da-DK" sz="1050" b="1" i="0" dirty="0"/>
          </a:p>
          <a:p>
            <a:r>
              <a:rPr lang="da-DK" sz="1050" b="1" u="none" kern="1200" dirty="0">
                <a:solidFill>
                  <a:schemeClr val="tx1"/>
                </a:solidFill>
                <a:effectLst/>
                <a:latin typeface="+mn-lt"/>
                <a:ea typeface="+mn-ea"/>
                <a:cs typeface="+mn-cs"/>
              </a:rPr>
              <a:t>Beskrivelse/vikarnote: </a:t>
            </a:r>
            <a:r>
              <a:rPr lang="da-DK" sz="1050" kern="1200" dirty="0">
                <a:solidFill>
                  <a:schemeClr val="tx1"/>
                </a:solidFill>
                <a:effectLst/>
                <a:latin typeface="+mn-lt"/>
                <a:ea typeface="+mn-ea"/>
                <a:cs typeface="+mn-cs"/>
              </a:rPr>
              <a:t>Ved oprettelse og redigering af en begivenhed, er det muligt at tilføje en beskrivelse, der vises når modtageren af invitation ser på begivenheden. Beskeder som ”Husk madpakke og drikkedunk” ifm. en ekskursion, dagsorden ifm. med et forældremøde eller en given lektie kan på den måde tilføjes en begivenhed. </a:t>
            </a:r>
          </a:p>
          <a:p>
            <a:r>
              <a:rPr lang="da-DK" sz="1050" kern="1200" dirty="0">
                <a:solidFill>
                  <a:schemeClr val="tx1"/>
                </a:solidFill>
                <a:effectLst/>
                <a:latin typeface="+mn-lt"/>
                <a:ea typeface="+mn-ea"/>
                <a:cs typeface="+mn-cs"/>
              </a:rPr>
              <a:t>Herudover bliver det muligt at skrive en note ifm. vikardækning, hvor læreren kan skrive en vikarinstruks. Vikaren kan så efterfølgende skrive en opfølgende note til læreren efter afviklet undervisning. </a:t>
            </a:r>
          </a:p>
          <a:p>
            <a:endParaRPr lang="da-DK" sz="1050" kern="1200" dirty="0">
              <a:solidFill>
                <a:schemeClr val="tx1"/>
              </a:solidFill>
              <a:effectLst/>
              <a:latin typeface="+mn-lt"/>
              <a:ea typeface="+mn-ea"/>
              <a:cs typeface="+mn-cs"/>
            </a:endParaRPr>
          </a:p>
          <a:p>
            <a:r>
              <a:rPr lang="da-DK" sz="1050" kern="1200" dirty="0">
                <a:solidFill>
                  <a:schemeClr val="tx1"/>
                </a:solidFill>
                <a:effectLst/>
                <a:latin typeface="+mn-lt"/>
                <a:ea typeface="+mn-ea"/>
                <a:cs typeface="+mn-cs"/>
              </a:rPr>
              <a:t>Hvordan vil vi bruge kalenderen i Aula?</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108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kern="1200" dirty="0">
                <a:solidFill>
                  <a:schemeClr val="tx1"/>
                </a:solidFill>
                <a:effectLst/>
                <a:latin typeface="+mn-lt"/>
                <a:ea typeface="+mn-ea"/>
                <a:cs typeface="+mn-cs"/>
              </a:rPr>
              <a:t>Opsamling – </a:t>
            </a:r>
            <a:r>
              <a:rPr lang="da-DK" sz="1050" b="1" i="1" kern="1200" dirty="0">
                <a:solidFill>
                  <a:schemeClr val="tx1"/>
                </a:solidFill>
                <a:effectLst/>
                <a:latin typeface="+mn-lt"/>
                <a:ea typeface="+mn-ea"/>
                <a:cs typeface="+mn-cs"/>
              </a:rPr>
              <a:t>fortsat</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kern="1200" dirty="0">
                <a:solidFill>
                  <a:schemeClr val="tx1"/>
                </a:solidFill>
                <a:effectLst/>
                <a:latin typeface="+mn-lt"/>
                <a:ea typeface="+mn-ea"/>
                <a:cs typeface="+mn-cs"/>
              </a:rPr>
              <a:t>Manus:</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i="1" kern="1200" dirty="0">
                <a:solidFill>
                  <a:schemeClr val="tx1"/>
                </a:solidFill>
                <a:effectLst/>
                <a:latin typeface="+mn-lt"/>
                <a:ea typeface="+mn-ea"/>
                <a:cs typeface="+mn-cs"/>
              </a:rPr>
              <a:t>(Til underviser: Her skal de enkelte punkter nedenfor tales ind i den ramme, der er truffet beslutninger omkring i jeres kommune)</a:t>
            </a:r>
          </a:p>
          <a:p>
            <a:endParaRPr lang="da-DK" sz="105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i="1" kern="1200" dirty="0">
                <a:solidFill>
                  <a:schemeClr val="tx1"/>
                </a:solidFill>
                <a:effectLst/>
                <a:latin typeface="+mn-lt"/>
                <a:ea typeface="+mn-ea"/>
                <a:cs typeface="+mn-cs"/>
              </a:rPr>
              <a:t>(klik afklaringspunkt frem):</a:t>
            </a:r>
          </a:p>
          <a:p>
            <a:endParaRPr lang="da-DK" sz="105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50" b="1" u="none" kern="1200" dirty="0">
                <a:solidFill>
                  <a:schemeClr val="tx1"/>
                </a:solidFill>
                <a:effectLst/>
                <a:latin typeface="+mn-lt"/>
                <a:ea typeface="+mn-ea"/>
                <a:cs typeface="+mn-cs"/>
              </a:rPr>
              <a:t>Hvem kan booke hvem i kalenderen? </a:t>
            </a:r>
            <a:r>
              <a:rPr lang="da-DK" sz="1050" b="0" i="1" kern="1200" dirty="0">
                <a:solidFill>
                  <a:schemeClr val="tx1"/>
                </a:solidFill>
                <a:effectLst/>
                <a:latin typeface="+mn-lt"/>
                <a:ea typeface="+mn-ea"/>
                <a:cs typeface="+mn-cs"/>
              </a:rPr>
              <a:t>(Til underviser:</a:t>
            </a:r>
            <a:r>
              <a:rPr lang="da-DK" sz="1050" b="1" u="none" kern="1200" dirty="0">
                <a:solidFill>
                  <a:schemeClr val="tx1"/>
                </a:solidFill>
                <a:effectLst/>
                <a:latin typeface="+mn-lt"/>
                <a:ea typeface="+mn-ea"/>
                <a:cs typeface="+mn-cs"/>
              </a:rPr>
              <a:t> </a:t>
            </a:r>
            <a:r>
              <a:rPr lang="da-DK" sz="1050" i="1" kern="1200" dirty="0">
                <a:solidFill>
                  <a:schemeClr val="tx1"/>
                </a:solidFill>
                <a:effectLst/>
                <a:latin typeface="+mn-lt"/>
                <a:ea typeface="+mn-ea"/>
                <a:cs typeface="+mn-cs"/>
              </a:rPr>
              <a:t>I Aula kalender kan alle brugere, medarbejdere, forældre og elever oprette nye begivenheder og invitere enkeltpersoner eller hele grupper. Medarbejdere tilknyttet flere institutioner eller forældre med børn i forskellige institutioner, kan filtrere på hhv. institutioner eller børn og her angive, hvilken institution en begivenhed ønskes oprettet for.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i="1"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0" i="1" u="none" kern="1200" dirty="0">
                <a:solidFill>
                  <a:schemeClr val="tx1"/>
                </a:solidFill>
                <a:effectLst/>
                <a:latin typeface="+mn-lt"/>
                <a:ea typeface="+mn-ea"/>
                <a:cs typeface="+mn-cs"/>
              </a:rPr>
              <a:t>Er der retningslinjer for, hvornår eksempelvis forældre eller elever kan booke medarbejdere til møder eller lignende?)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50" b="1" i="0" kern="1200" dirty="0">
                <a:solidFill>
                  <a:schemeClr val="tx1"/>
                </a:solidFill>
                <a:effectLst/>
                <a:latin typeface="+mn-lt"/>
                <a:ea typeface="+mn-ea"/>
                <a:cs typeface="+mn-cs"/>
              </a:rPr>
              <a:t>Hvordan skal kalenderen bruges på jeres skoler – hvad informeres der om hvor? </a:t>
            </a:r>
            <a:r>
              <a:rPr lang="da-DK" sz="1050" b="0" i="1" kern="1200" dirty="0">
                <a:solidFill>
                  <a:schemeClr val="tx1"/>
                </a:solidFill>
                <a:effectLst/>
                <a:latin typeface="+mn-lt"/>
                <a:ea typeface="+mn-ea"/>
                <a:cs typeface="+mn-cs"/>
              </a:rPr>
              <a:t>(Til underviser: Ved oprettelse og redigering af en begivenhed, er det muligt at tilføje en beskrivelse til begivenheden. Det kunne eksempelvis være en beskrivelse af en ekskursion med en påmindelse om, at eleverne skal huske madpakke og drikkedunk, en dagsorden ifm. med et forældremøde eller en lektie for et fag. Kalenderen giver på denne måde mulighed for at orientere om vigtig information. Det er også muligt at skrive en vikarnote ifm. vikardækning, hvor læreren kan skrive en vikarinstruks. Vikaren kan så efterfølgende skrive en opfølgende note til læreren efter afviklet undervisning.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0"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0" i="1" kern="1200" dirty="0">
                <a:solidFill>
                  <a:schemeClr val="tx1"/>
                </a:solidFill>
                <a:effectLst/>
                <a:latin typeface="+mn-lt"/>
                <a:ea typeface="+mn-ea"/>
                <a:cs typeface="+mn-cs"/>
              </a:rPr>
              <a:t>Er der truffet nogle beslutninger omkring arbejdsgange her? Skal kalenderen eksempelvis bruges til information – eller skal de informeres via beskeder og opslag?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0" i="1" kern="1200" dirty="0">
                <a:solidFill>
                  <a:schemeClr val="tx1"/>
                </a:solidFill>
                <a:effectLst/>
                <a:latin typeface="+mn-lt"/>
                <a:ea typeface="+mn-ea"/>
                <a:cs typeface="+mn-cs"/>
              </a:rPr>
              <a:t>Skal der informeres der om lektier i kalenderen eller sker dette i læringsplatformen eller andre løsninger udenfor Aula?)</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50" b="0" i="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050" b="1" kern="1200" dirty="0">
                <a:solidFill>
                  <a:schemeClr val="tx1"/>
                </a:solidFill>
                <a:effectLst/>
                <a:latin typeface="+mn-lt"/>
                <a:ea typeface="+mn-ea"/>
                <a:cs typeface="+mn-cs"/>
              </a:rPr>
              <a:t>Hvilke ressourcer kan I booke i Aula kalender? </a:t>
            </a:r>
            <a:r>
              <a:rPr lang="da-DK" sz="1050" b="0" i="1" kern="1200" dirty="0">
                <a:solidFill>
                  <a:schemeClr val="tx1"/>
                </a:solidFill>
                <a:effectLst/>
                <a:latin typeface="+mn-lt"/>
                <a:ea typeface="+mn-ea"/>
                <a:cs typeface="+mn-cs"/>
              </a:rPr>
              <a:t>(Til underviser: </a:t>
            </a:r>
            <a:r>
              <a:rPr lang="da-DK" sz="1050" i="1" kern="1200" dirty="0">
                <a:solidFill>
                  <a:schemeClr val="tx1"/>
                </a:solidFill>
                <a:effectLst/>
                <a:latin typeface="+mn-lt"/>
                <a:ea typeface="+mn-ea"/>
                <a:cs typeface="+mn-cs"/>
              </a:rPr>
              <a:t>Medarbejdere kan i en kalenderinvitation angive sted for afholdelse og eventuelt booke ekstra lokaler, hvis der er behov for det. Medarbejdere kan også tilføje eventuelle ressourcer til den aktuelle begivenhed, såsom IT-udstyr, buskort eller lignende. Det er den enkelte skole eller dagtilbud, der selv beslutter, hvilke ressourcer der skal kunne bookes igennem Aulas kalender)</a:t>
            </a:r>
          </a:p>
          <a:p>
            <a:pPr marL="171450" indent="-171450">
              <a:buFont typeface="Arial" panose="020B0604020202020204" pitchFamily="34" charset="0"/>
              <a:buChar char="•"/>
            </a:pPr>
            <a:endParaRPr lang="da-DK" sz="1050"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50" b="1" i="0" kern="1200" dirty="0">
                <a:solidFill>
                  <a:schemeClr val="tx1"/>
                </a:solidFill>
                <a:effectLst/>
                <a:latin typeface="+mn-lt"/>
                <a:ea typeface="+mn-ea"/>
                <a:cs typeface="+mn-cs"/>
              </a:rPr>
              <a:t>Hvordan vil vi bruge vikarnoter? </a:t>
            </a:r>
            <a:r>
              <a:rPr lang="da-DK" sz="1050" b="0" i="1" kern="1200" dirty="0">
                <a:solidFill>
                  <a:schemeClr val="tx1"/>
                </a:solidFill>
                <a:effectLst/>
                <a:latin typeface="+mn-lt"/>
                <a:ea typeface="+mn-ea"/>
                <a:cs typeface="+mn-cs"/>
              </a:rPr>
              <a:t>(Til underviser: Et vigtigt opmærksomhedspunkt her er, at vikarnoter, der er oprettet i Aula, vil blive </a:t>
            </a:r>
            <a:r>
              <a:rPr lang="da-DK" sz="1050" b="0" i="1" kern="1200" dirty="0" err="1">
                <a:solidFill>
                  <a:schemeClr val="tx1"/>
                </a:solidFill>
                <a:effectLst/>
                <a:latin typeface="+mn-lt"/>
                <a:ea typeface="+mn-ea"/>
                <a:cs typeface="+mn-cs"/>
              </a:rPr>
              <a:t>overskrevet</a:t>
            </a:r>
            <a:r>
              <a:rPr lang="da-DK" sz="1050" b="0" i="1" kern="1200" dirty="0">
                <a:solidFill>
                  <a:schemeClr val="tx1"/>
                </a:solidFill>
                <a:effectLst/>
                <a:latin typeface="+mn-lt"/>
                <a:ea typeface="+mn-ea"/>
                <a:cs typeface="+mn-cs"/>
              </a:rPr>
              <a:t>, hvis der efterfølgende ændres i selve vikarnoten i jeres vikarplanlægningssystem. Vikarnoten </a:t>
            </a:r>
            <a:r>
              <a:rPr lang="da-DK" sz="1050" b="0" i="1" kern="1200" dirty="0" err="1">
                <a:solidFill>
                  <a:schemeClr val="tx1"/>
                </a:solidFill>
                <a:effectLst/>
                <a:latin typeface="+mn-lt"/>
                <a:ea typeface="+mn-ea"/>
                <a:cs typeface="+mn-cs"/>
              </a:rPr>
              <a:t>overskrives</a:t>
            </a:r>
            <a:r>
              <a:rPr lang="da-DK" sz="1050" b="0" i="1" kern="1200">
                <a:solidFill>
                  <a:schemeClr val="tx1"/>
                </a:solidFill>
                <a:effectLst/>
                <a:latin typeface="+mn-lt"/>
                <a:ea typeface="+mn-ea"/>
                <a:cs typeface="+mn-cs"/>
              </a:rPr>
              <a:t> dog </a:t>
            </a:r>
            <a:r>
              <a:rPr lang="da-DK" sz="1050" b="0" i="1" kern="1200" dirty="0">
                <a:solidFill>
                  <a:schemeClr val="tx1"/>
                </a:solidFill>
                <a:effectLst/>
                <a:latin typeface="+mn-lt"/>
                <a:ea typeface="+mn-ea"/>
                <a:cs typeface="+mn-cs"/>
              </a:rPr>
              <a:t>ikke, hvis det alene er navnet på vikaren, der ændres i vikarplanlægningssystemet. Der skal derfor tegnes gode arbejdsgange op for, hvordan en god arbejdsgang sikres her)</a:t>
            </a:r>
          </a:p>
          <a:p>
            <a:endParaRPr lang="da-DK" sz="1050" b="1" kern="1200" dirty="0">
              <a:solidFill>
                <a:schemeClr val="tx1"/>
              </a:solidFill>
              <a:effectLst/>
              <a:latin typeface="+mn-lt"/>
              <a:ea typeface="+mn-ea"/>
              <a:cs typeface="+mn-cs"/>
            </a:endParaRPr>
          </a:p>
          <a:p>
            <a:r>
              <a:rPr lang="da-DK" sz="105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Har I tilføjet noget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i="1" kern="1200" dirty="0">
                <a:solidFill>
                  <a:schemeClr val="tx1"/>
                </a:solidFill>
                <a:effectLst/>
                <a:latin typeface="+mn-lt"/>
                <a:ea typeface="+mn-ea"/>
                <a:cs typeface="+mn-cs"/>
              </a:rPr>
              <a:t>Er der føjet spørgsmål til parkeringsplads, så kom ligeledes rundt om dem. </a:t>
            </a:r>
          </a:p>
          <a:p>
            <a:endParaRPr lang="da-DK" sz="1050" b="0" kern="1200" dirty="0">
              <a:solidFill>
                <a:schemeClr val="tx1"/>
              </a:solidFill>
              <a:effectLst/>
              <a:latin typeface="+mn-lt"/>
              <a:ea typeface="+mn-ea"/>
              <a:cs typeface="+mn-cs"/>
            </a:endParaRPr>
          </a:p>
          <a:p>
            <a:r>
              <a:rPr lang="da-DK" sz="1050" b="1" kern="1200" dirty="0">
                <a:solidFill>
                  <a:schemeClr val="tx1"/>
                </a:solidFill>
                <a:effectLst/>
                <a:latin typeface="+mn-lt"/>
                <a:ea typeface="+mn-ea"/>
                <a:cs typeface="+mn-cs"/>
              </a:rPr>
              <a:t>Noter:</a:t>
            </a:r>
            <a:endParaRPr lang="da-DK" sz="1050" kern="1200" dirty="0">
              <a:solidFill>
                <a:schemeClr val="tx1"/>
              </a:solidFill>
              <a:effectLst/>
              <a:latin typeface="+mn-lt"/>
              <a:ea typeface="+mn-ea"/>
              <a:cs typeface="+mn-cs"/>
            </a:endParaRPr>
          </a:p>
          <a:p>
            <a:r>
              <a:rPr lang="da-DK" sz="105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50" i="1" kern="1200" dirty="0">
                <a:solidFill>
                  <a:schemeClr val="tx1"/>
                </a:solidFill>
                <a:effectLst/>
                <a:latin typeface="+mn-lt"/>
                <a:ea typeface="+mn-ea"/>
                <a:cs typeface="+mn-cs"/>
              </a:rPr>
              <a:t>•Giv plads til spørgsmål, undren og refleksion.</a:t>
            </a:r>
          </a:p>
          <a:p>
            <a:r>
              <a:rPr lang="da-DK" sz="1050" i="1" kern="1200" dirty="0">
                <a:solidFill>
                  <a:schemeClr val="tx1"/>
                </a:solidFill>
                <a:effectLst/>
                <a:latin typeface="+mn-lt"/>
                <a:ea typeface="+mn-ea"/>
                <a:cs typeface="+mn-cs"/>
              </a:rPr>
              <a:t>•Stil gerne spørgsmål til hvilke situationer, de ser de forskellige funktioner anvendt.</a:t>
            </a:r>
          </a:p>
          <a:p>
            <a:r>
              <a:rPr lang="da-DK" sz="105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25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 </a:t>
            </a:r>
          </a:p>
          <a:p>
            <a:r>
              <a:rPr lang="da-DK" sz="1000" b="1" i="0" dirty="0"/>
              <a:t>Manus:</a:t>
            </a:r>
          </a:p>
          <a:p>
            <a:endParaRPr lang="da-DK" sz="1000" b="1" i="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dirty="0"/>
              <a:t>(Klik første spørgsmål frem)</a:t>
            </a:r>
          </a:p>
          <a:p>
            <a:endParaRPr lang="da-DK" sz="1000" b="1"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u="none" kern="1200" dirty="0">
                <a:solidFill>
                  <a:schemeClr val="tx1"/>
                </a:solidFill>
                <a:effectLst/>
                <a:latin typeface="+mn-lt"/>
                <a:ea typeface="+mn-ea"/>
                <a:cs typeface="+mn-cs"/>
              </a:rPr>
              <a:t>Hvem kan booke hvem i kalenderen? </a:t>
            </a:r>
            <a:r>
              <a:rPr lang="da-DK" sz="1000" kern="1200" dirty="0">
                <a:solidFill>
                  <a:schemeClr val="tx1"/>
                </a:solidFill>
                <a:effectLst/>
                <a:latin typeface="+mn-lt"/>
                <a:ea typeface="+mn-ea"/>
                <a:cs typeface="+mn-cs"/>
              </a:rPr>
              <a:t>I Aula kalender kan alle brugere, medarbejdere, forældre og elever oprette nye begivenheder og invitere enkeltpersoner eller hele grupper. Medarbejdere tilknyttet flere institutioner eller forældre med børn i forskellige institutioner, kan filtrere på hhv. institutioner eller børn og her angive, hvilken institution en begivenhed ønskes oprettet for.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 </a:t>
            </a:r>
            <a:r>
              <a:rPr lang="da-DK" sz="1000" b="0" u="none" kern="1200" dirty="0">
                <a:solidFill>
                  <a:schemeClr val="tx1"/>
                </a:solidFill>
                <a:effectLst/>
                <a:latin typeface="+mn-lt"/>
                <a:ea typeface="+mn-ea"/>
                <a:cs typeface="+mn-cs"/>
              </a:rPr>
              <a:t>Er der behov for retningslinjer for, hvornår eksempelvis forældre eller elever kan booke medarbejdere til møder eller lignende?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dirty="0"/>
              <a:t>(Klik spørgsmål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Hvordan skal kalenderen bruges – hvad informeres der om hvor? </a:t>
            </a:r>
            <a:r>
              <a:rPr lang="da-DK" sz="1000" kern="1200" dirty="0">
                <a:solidFill>
                  <a:schemeClr val="tx1"/>
                </a:solidFill>
                <a:effectLst/>
                <a:latin typeface="+mn-lt"/>
                <a:ea typeface="+mn-ea"/>
                <a:cs typeface="+mn-cs"/>
              </a:rPr>
              <a:t>I Aula kalender er det muligt at skrive en note i skemaet ifm. vikardækning, hvor læreren kan skrive en vikarinstruks, og vikaren efterfølgende kan skrive en opfølgende note til læreren efter afviklet undervisning.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Ved oprettelse og redigering af en begivenhed, er det også muligt at tilføje en beskrivelse til begivenheden. Det kunne eksempelvis være en beskrivelse af en given ekskursion med en påmindelse om, at eleverne skal huske madpakke og drikkedunk, en dagsorden ifm. med et forældremøde eller en lektie for et fag. Kalenderen giver på denne måde mulighed for at orientere om vigtig information.</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Det er derfor vigtigt, at få afklaret, hvordan kalenderen tænkes anvendt i  jeres kommuner: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dirty="0"/>
              <a:t>(Klik spørgsmål frem)</a:t>
            </a:r>
            <a:endParaRPr lang="da-DK" sz="1000"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0" kern="1200" dirty="0">
                <a:solidFill>
                  <a:schemeClr val="tx1"/>
                </a:solidFill>
                <a:effectLst/>
                <a:latin typeface="+mn-lt"/>
                <a:ea typeface="+mn-ea"/>
                <a:cs typeface="+mn-cs"/>
              </a:rPr>
              <a:t>Skal kalenderen eksempelvis bruges til information – eller skal de informeres via beskeder og opslag?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Skal der informeres der om lektier i kalenderen eller sker dette i læringsplatformen eller andre løsninger udenfor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dirty="0"/>
              <a:t>(Klik spørgsmål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000" b="1" kern="1200" dirty="0">
                <a:solidFill>
                  <a:schemeClr val="tx1"/>
                </a:solidFill>
                <a:effectLst/>
                <a:latin typeface="+mn-lt"/>
                <a:ea typeface="+mn-ea"/>
                <a:cs typeface="+mn-cs"/>
              </a:rPr>
              <a:t>Hvilke ressourcer kan I booke i Aula kalender? </a:t>
            </a:r>
            <a:r>
              <a:rPr lang="da-DK" sz="1000" kern="1200" dirty="0">
                <a:solidFill>
                  <a:schemeClr val="tx1"/>
                </a:solidFill>
                <a:effectLst/>
                <a:latin typeface="+mn-lt"/>
                <a:ea typeface="+mn-ea"/>
                <a:cs typeface="+mn-cs"/>
              </a:rPr>
              <a:t>Medarbejdere kan i en kalenderinvitation angive sted for afholdelse og eventuelt booke ekstra lokaler, hvis der er behov for det. Medarbejdere kan også tilføje eventuelle ressourcer til den aktuelle begivenhed, såsom IT-udstyr, buskort eller lignende. Det er den enkelte skole eller dagtilbud, der selv beslutter, hvilke ressourcer der skal kunne bookes igennem Aulas kalender. </a:t>
            </a:r>
          </a:p>
          <a:p>
            <a:pPr marL="171450" indent="-171450">
              <a:buFont typeface="Arial" panose="020B0604020202020204" pitchFamily="34" charset="0"/>
              <a:buChar cha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dirty="0"/>
              <a:t>(Klik sidste spørgsmål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Hvordan bruges vikarnoter? </a:t>
            </a:r>
            <a:r>
              <a:rPr lang="da-DK" sz="1000" b="0" i="0" kern="1200" dirty="0">
                <a:solidFill>
                  <a:schemeClr val="tx1"/>
                </a:solidFill>
                <a:effectLst/>
                <a:latin typeface="+mn-lt"/>
                <a:ea typeface="+mn-ea"/>
                <a:cs typeface="+mn-cs"/>
              </a:rPr>
              <a:t>Et vigtigt opmærksomhedspunkt her er, at vikarnoter, der er oprettet i Aula, vil blive </a:t>
            </a:r>
            <a:r>
              <a:rPr lang="da-DK" sz="1000" b="0" i="0" kern="1200" dirty="0" err="1">
                <a:solidFill>
                  <a:schemeClr val="tx1"/>
                </a:solidFill>
                <a:effectLst/>
                <a:latin typeface="+mn-lt"/>
                <a:ea typeface="+mn-ea"/>
                <a:cs typeface="+mn-cs"/>
              </a:rPr>
              <a:t>overskrevet</a:t>
            </a:r>
            <a:r>
              <a:rPr lang="da-DK" sz="1000" b="0" i="0" kern="1200" dirty="0">
                <a:solidFill>
                  <a:schemeClr val="tx1"/>
                </a:solidFill>
                <a:effectLst/>
                <a:latin typeface="+mn-lt"/>
                <a:ea typeface="+mn-ea"/>
                <a:cs typeface="+mn-cs"/>
              </a:rPr>
              <a:t>, hvis der efterfølgende ændres i selve vikarnoten i jeres vikarplanlægningssystem. Vikarnoten </a:t>
            </a:r>
            <a:r>
              <a:rPr lang="da-DK" sz="1000" b="0" i="0" kern="1200" dirty="0" err="1">
                <a:solidFill>
                  <a:schemeClr val="tx1"/>
                </a:solidFill>
                <a:effectLst/>
                <a:latin typeface="+mn-lt"/>
                <a:ea typeface="+mn-ea"/>
                <a:cs typeface="+mn-cs"/>
              </a:rPr>
              <a:t>overskrives</a:t>
            </a:r>
            <a:r>
              <a:rPr lang="da-DK" sz="1000" b="0" i="0" kern="1200" dirty="0">
                <a:solidFill>
                  <a:schemeClr val="tx1"/>
                </a:solidFill>
                <a:effectLst/>
                <a:latin typeface="+mn-lt"/>
                <a:ea typeface="+mn-ea"/>
                <a:cs typeface="+mn-cs"/>
              </a:rPr>
              <a:t> ikke, hvis det alene er navnet på vikaren, der ændres i vikarplanlægningssystemet. Der skal derfor tegnes gode arbejdsgange op for, hvordan en god arbejdsgang sikres her.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0" kern="1200" dirty="0">
                <a:solidFill>
                  <a:schemeClr val="tx1"/>
                </a:solidFill>
                <a:effectLst/>
                <a:latin typeface="+mn-lt"/>
                <a:ea typeface="+mn-ea"/>
                <a:cs typeface="+mn-cs"/>
              </a:rPr>
              <a:t> </a:t>
            </a:r>
            <a:endParaRPr lang="da-DK" sz="1000" b="1" i="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tilføjet noget på jeres huskeseddel, som I skal have drøftet og afklaret i egen kommune?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25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Oplæg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Dataetik er et vigtigt aspekt i Aula </a:t>
            </a:r>
            <a:r>
              <a:rPr lang="da-DK" sz="1000" kern="1200" dirty="0">
                <a:solidFill>
                  <a:schemeClr val="tx1"/>
                </a:solidFill>
                <a:effectLst/>
                <a:latin typeface="+mn-lt"/>
                <a:ea typeface="+mn-ea"/>
                <a:cs typeface="+mn-cs"/>
              </a:rPr>
              <a:t>-  det skal være </a:t>
            </a:r>
            <a:r>
              <a:rPr lang="da-DK" sz="1000" b="1" kern="1200" dirty="0">
                <a:solidFill>
                  <a:schemeClr val="tx1"/>
                </a:solidFill>
                <a:effectLst/>
                <a:latin typeface="+mn-lt"/>
                <a:ea typeface="+mn-ea"/>
                <a:cs typeface="+mn-cs"/>
              </a:rPr>
              <a:t>nemt at håndtere data korrekt og opbevare data sikkert </a:t>
            </a:r>
            <a:r>
              <a:rPr lang="da-DK" sz="1000" kern="1200" dirty="0">
                <a:solidFill>
                  <a:schemeClr val="tx1"/>
                </a:solidFill>
                <a:effectLst/>
                <a:latin typeface="+mn-lt"/>
                <a:ea typeface="+mn-ea"/>
                <a:cs typeface="+mn-cs"/>
              </a:rPr>
              <a:t>- og i overensstemmelse med den nye Persondataforordning. Samtidig skal det være klart og gennemskueligt for alle brugere af Aula, hvad deres data bruges til og hvordan.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Her spiller samtykker og gode færdselsregler i Aula en væsentlig rolle</a:t>
            </a:r>
            <a:r>
              <a:rPr lang="da-DK" sz="1000" b="0" dirty="0"/>
              <a:t>…</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979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…Aula er et sikkert samarbejds- og kommunikationsrum for medarbejdere, forældre og elever.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kern="1200" dirty="0">
                <a:solidFill>
                  <a:schemeClr val="tx1"/>
                </a:solidFill>
                <a:effectLst/>
                <a:latin typeface="+mn-lt"/>
                <a:ea typeface="+mn-ea"/>
                <a:cs typeface="+mn-cs"/>
              </a:rPr>
              <a:t>Gennem de forrige brugerrejser har vi været omkring håndteringen af følsomme beskeder og dokumenter i sikker fildeling.</a:t>
            </a:r>
            <a:r>
              <a:rPr lang="da-DK" sz="1000" b="1" kern="1200" dirty="0">
                <a:solidFill>
                  <a:schemeClr val="tx1"/>
                </a:solidFill>
                <a:effectLst/>
                <a:latin typeface="+mn-lt"/>
                <a:ea typeface="+mn-ea"/>
                <a:cs typeface="+mn-cs"/>
              </a:rPr>
              <a:t> </a:t>
            </a:r>
            <a:endParaRPr lang="da-DK"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i="0" kern="1200" dirty="0">
                <a:solidFill>
                  <a:schemeClr val="tx1"/>
                </a:solidFill>
                <a:effectLst/>
                <a:latin typeface="+mn-lt"/>
                <a:ea typeface="+mn-ea"/>
                <a:cs typeface="+mn-cs"/>
              </a:rPr>
              <a:t>I den 4. og sidste brugerrejse </a:t>
            </a:r>
            <a:r>
              <a:rPr lang="da-DK" sz="1000" b="1" i="0" kern="1200" dirty="0">
                <a:solidFill>
                  <a:schemeClr val="tx1"/>
                </a:solidFill>
                <a:effectLst/>
                <a:latin typeface="+mn-lt"/>
                <a:ea typeface="+mn-ea"/>
                <a:cs typeface="+mn-cs"/>
              </a:rPr>
              <a:t>”Dataetik” </a:t>
            </a:r>
            <a:r>
              <a:rPr lang="da-DK" sz="1000" i="0" kern="1200" dirty="0">
                <a:solidFill>
                  <a:schemeClr val="tx1"/>
                </a:solidFill>
                <a:effectLst/>
                <a:latin typeface="+mn-lt"/>
                <a:ea typeface="+mn-ea"/>
                <a:cs typeface="+mn-cs"/>
              </a:rPr>
              <a:t>er det centrale fokus på , hvordan Aula håndterer samtykker og opmærkning af medier.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i="1" dirty="0"/>
              <a:t>Afspil brugerrejse via link: </a:t>
            </a:r>
            <a:r>
              <a:rPr lang="da-DK" sz="936" u="sng" kern="1200" dirty="0">
                <a:solidFill>
                  <a:schemeClr val="tx1"/>
                </a:solidFill>
                <a:effectLst/>
                <a:latin typeface="+mn-lt"/>
                <a:ea typeface="+mn-ea"/>
                <a:cs typeface="+mn-cs"/>
                <a:hlinkClick r:id="rId3"/>
              </a:rPr>
              <a:t>https://youtu.be/w-oYeKEl-Ek</a:t>
            </a:r>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i="1" dirty="0"/>
          </a:p>
          <a:p>
            <a:pPr marL="0" indent="0">
              <a:buFont typeface="Arial" panose="020B0604020202020204" pitchFamily="34" charset="0"/>
              <a:buNone/>
            </a:pPr>
            <a:r>
              <a:rPr lang="da-DK" sz="1050" b="0" kern="1200" dirty="0">
                <a:solidFill>
                  <a:schemeClr val="tx1"/>
                </a:solidFill>
                <a:effectLst/>
                <a:latin typeface="+mn-lt"/>
                <a:ea typeface="+mn-ea"/>
                <a:cs typeface="+mn-cs"/>
              </a:rPr>
              <a:t>I skal nu afprøve nogle af de viste arbejdsgange i opgavefasen…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121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i="0" dirty="0"/>
              <a:t>Opgave</a:t>
            </a:r>
          </a:p>
          <a:p>
            <a:r>
              <a:rPr lang="da-DK" sz="1000" b="1" i="0" dirty="0"/>
              <a:t>Manus:</a:t>
            </a:r>
          </a:p>
          <a:p>
            <a:r>
              <a:rPr lang="da-DK" sz="1000" i="0" dirty="0"/>
              <a:t>I får nu to opgavesedler – </a:t>
            </a:r>
            <a:r>
              <a:rPr lang="da-DK" sz="1000" b="1" i="0" dirty="0"/>
              <a:t>”Dataetik” og ”Hvem må hvad?”</a:t>
            </a:r>
          </a:p>
          <a:p>
            <a:endParaRPr lang="da-DK" sz="1000" i="0" dirty="0"/>
          </a:p>
          <a:p>
            <a:r>
              <a:rPr lang="da-DK" sz="1000" i="0" dirty="0"/>
              <a:t>I bestemmer selv, hvilken opgaveseddel I vil prøve kræfter med først. </a:t>
            </a:r>
          </a:p>
          <a:p>
            <a:endParaRPr lang="da-DK" sz="1000" i="0" dirty="0"/>
          </a:p>
          <a:p>
            <a:r>
              <a:rPr lang="da-DK" sz="1000" i="0" dirty="0"/>
              <a:t>Igen - brug kun trin-for-trin-guides og træningsvideoer, hvis I har behov for støtte </a:t>
            </a:r>
            <a:r>
              <a:rPr lang="da-DK" sz="1000" b="1" i="0" dirty="0"/>
              <a:t>(</a:t>
            </a:r>
            <a:r>
              <a:rPr lang="da-DK" sz="1000" b="1" u="sng" kern="1200" dirty="0">
                <a:solidFill>
                  <a:schemeClr val="tx1"/>
                </a:solidFill>
                <a:effectLst/>
                <a:latin typeface="+mn-lt"/>
                <a:ea typeface="+mn-ea"/>
                <a:cs typeface="+mn-cs"/>
                <a:hlinkClick r:id="rId3"/>
              </a:rPr>
              <a:t>www.aulainfo.dk</a:t>
            </a:r>
            <a:r>
              <a:rPr lang="da-DK" sz="1000" b="1" i="0" dirty="0"/>
              <a:t>)</a:t>
            </a:r>
            <a:r>
              <a:rPr lang="da-DK" sz="1000" i="0" dirty="0"/>
              <a:t>. </a:t>
            </a:r>
          </a:p>
          <a:p>
            <a:endParaRPr lang="da-DK" sz="1000" i="0" dirty="0"/>
          </a:p>
          <a:p>
            <a:r>
              <a:rPr lang="da-DK" sz="1200" b="0" i="0" kern="1200" dirty="0">
                <a:solidFill>
                  <a:schemeClr val="tx1"/>
                </a:solidFill>
                <a:effectLst/>
                <a:latin typeface="+mn-lt"/>
                <a:ea typeface="+mn-ea"/>
                <a:cs typeface="+mn-cs"/>
              </a:rPr>
              <a:t>I har 20 minutter til begge opgavesedler – når I har været gennem opgavesedlerne er der fri leg i Aula, indtil jeg siger til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og trin-for-trin-guides klar til udlevering</a:t>
            </a: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5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Gennemgå program for dagen</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Vi skyder forløbet i gang med en kort introduktion til Aula i modul 1.</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u="none" kern="1200" dirty="0">
                <a:solidFill>
                  <a:schemeClr val="tx1"/>
                </a:solidFill>
                <a:effectLst/>
                <a:latin typeface="+mn-lt"/>
                <a:ea typeface="+mn-ea"/>
                <a:cs typeface="+mn-cs"/>
              </a:rPr>
              <a:t>Modulerne 1-5 er basismoduler</a:t>
            </a:r>
            <a:r>
              <a:rPr lang="da-DK" sz="936" u="none" kern="1200" dirty="0">
                <a:solidFill>
                  <a:schemeClr val="tx1"/>
                </a:solidFill>
                <a:effectLst/>
                <a:latin typeface="+mn-lt"/>
                <a:ea typeface="+mn-ea"/>
                <a:cs typeface="+mn-cs"/>
              </a:rPr>
              <a:t>, som alle administrative og pædagogiske medarbejdere præsenteres for. Her præsenteres I for, hvordan de enkelte moduler er bygget op og efterfølgende for central funktionalitet i Aula.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Alle </a:t>
            </a:r>
            <a:r>
              <a:rPr lang="da-DK" b="1" dirty="0"/>
              <a:t>moduler er kategoriseret i temaer </a:t>
            </a:r>
            <a:r>
              <a:rPr lang="da-DK" sz="936" b="1" u="none" kern="1200" dirty="0">
                <a:solidFill>
                  <a:schemeClr val="tx1"/>
                </a:solidFill>
                <a:effectLst/>
                <a:latin typeface="+mn-lt"/>
                <a:ea typeface="+mn-ea"/>
                <a:cs typeface="+mn-cs"/>
              </a:rPr>
              <a:t>såsom ”Målrettet kommunikation” og ”Dataetik”. Temaerne </a:t>
            </a:r>
            <a:r>
              <a:rPr lang="da-DK" b="1" dirty="0"/>
              <a:t>afspejler den funktionalitet og de arbejdsgange, vi har fokus på i de enkelte moduler.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dirty="0"/>
          </a:p>
          <a:p>
            <a:r>
              <a:rPr lang="da-DK" dirty="0"/>
              <a:t>Fra modul 6 præsenteres I for udvalgt funktionalitet i Aula administrationsmodul med fokus på de arbejdsopgaver, I har, når I skal opsætte Aula på jeres skoler.</a:t>
            </a:r>
          </a:p>
          <a:p>
            <a:endParaRPr lang="da-DK" dirty="0"/>
          </a:p>
          <a:p>
            <a:pPr marL="0" indent="0">
              <a:buFont typeface="Arial" panose="020B0604020202020204" pitchFamily="34" charset="0"/>
              <a:buNone/>
            </a:pPr>
            <a:r>
              <a:rPr lang="da-DK" i="0" dirty="0"/>
              <a:t>Aula vil for de fleste brugere være nem og intuitiv at tage i brug – det gælder også administrationsmodulet i Aula. Det forløb, vi skal i gennem i dag, er derfor ikke tilrettelagt som et klik-kursus, hvor vi skal igennem Aula klik for klik for klik. I stedet får I vist, hvad Aula kan i, det vi kalder, brugerrejser. </a:t>
            </a:r>
          </a:p>
          <a:p>
            <a:r>
              <a:rPr lang="da-DK" b="1" i="0" dirty="0"/>
              <a:t>Brugerrejserne er korte, animerede film, der ud fra temaerne, viser, hvordan der </a:t>
            </a:r>
            <a:r>
              <a:rPr lang="da-DK" b="1" i="1" dirty="0"/>
              <a:t>kan</a:t>
            </a:r>
            <a:r>
              <a:rPr lang="da-DK" b="1" i="0" dirty="0"/>
              <a:t> kommunikeres og samarbejdes i Aula.</a:t>
            </a:r>
          </a:p>
          <a:p>
            <a:r>
              <a:rPr lang="da-DK" i="0" dirty="0"/>
              <a:t>Brugerrejserne er alene koblet på modulerne 2-5. Når vi kommer til administrationsmoduler vil oplæg omkring funktionalitet tage afsæt i case-baserede opgaver.</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Det gennemgående fokus er altså på, hvordan Aula kan anvendes og opsættes, og hvad det betyder for jeres arbejdsgange og -opgaver i praksis.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Til de spørgsmål, I helt sikkert vil have undervejs, har vi en ”Parkeringsplads” – her kan vi parkere jeres spørgsmål undervejs, og samle op på dem i fællesskab som afslutning på hvert modul.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Lad os skyde dagen i gang for alvor …</a:t>
            </a:r>
            <a:endParaRPr lang="da-DK" b="0" dirty="0"/>
          </a:p>
          <a:p>
            <a:endParaRPr lang="da-DK" dirty="0"/>
          </a:p>
          <a:p>
            <a:r>
              <a:rPr lang="da-DK" b="1" dirty="0"/>
              <a:t>Noter:</a:t>
            </a:r>
          </a:p>
          <a:p>
            <a:pPr marL="0" indent="0">
              <a:buFont typeface="Arial" panose="020B0604020202020204" pitchFamily="34" charset="0"/>
              <a:buNone/>
            </a:pPr>
            <a:r>
              <a:rPr lang="da-DK" b="0" i="1" dirty="0"/>
              <a:t>Sørg for at ”Superbrugerens huskeseddel” ligger klar til deltagerne, inden undervisningen starter.  </a:t>
            </a:r>
          </a:p>
          <a:p>
            <a:pPr marL="0" indent="0">
              <a:buFont typeface="Arial" panose="020B0604020202020204" pitchFamily="34" charset="0"/>
              <a:buNone/>
            </a:pPr>
            <a:r>
              <a:rPr lang="da-DK" b="0" i="1" dirty="0"/>
              <a:t>Sørg for at ”Parkeringsplads” er hængt op.</a:t>
            </a:r>
          </a:p>
          <a:p>
            <a:endParaRPr lang="da-DK" dirty="0"/>
          </a:p>
          <a:p>
            <a:pPr marL="914400" lvl="2" indent="0">
              <a:buFont typeface="+mj-lt"/>
              <a:buNone/>
            </a:pPr>
            <a:endParaRPr lang="da-DK" dirty="0"/>
          </a:p>
          <a:p>
            <a:endParaRPr lang="da-DK"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3</a:t>
            </a:fld>
            <a:endParaRPr lang="da-DK"/>
          </a:p>
        </p:txBody>
      </p:sp>
    </p:spTree>
    <p:extLst>
      <p:ext uri="{BB962C8B-B14F-4D97-AF65-F5344CB8AC3E}">
        <p14:creationId xmlns:p14="http://schemas.microsoft.com/office/powerpoint/2010/main" val="3392944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Vi samler igen op på de centrale pointer, I er blevet præsenteret for her i modulet Dataetik.</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kern="1200" dirty="0">
                <a:solidFill>
                  <a:schemeClr val="tx1"/>
                </a:solidFill>
                <a:effectLst/>
                <a:latin typeface="+mn-lt"/>
                <a:ea typeface="+mn-ea"/>
                <a:cs typeface="+mn-cs"/>
              </a:rPr>
              <a:t>Dataetik og GDPR:</a:t>
            </a:r>
            <a:r>
              <a:rPr lang="da-DK" sz="936" kern="1200" dirty="0">
                <a:solidFill>
                  <a:schemeClr val="tx1"/>
                </a:solidFill>
                <a:effectLst/>
                <a:latin typeface="+mn-lt"/>
                <a:ea typeface="+mn-ea"/>
                <a:cs typeface="+mn-cs"/>
              </a:rPr>
              <a:t> I galleriet i Aula kan alle brugere </a:t>
            </a:r>
            <a:r>
              <a:rPr lang="da-DK" sz="936" b="1" kern="1200" dirty="0">
                <a:solidFill>
                  <a:schemeClr val="tx1"/>
                </a:solidFill>
                <a:effectLst/>
                <a:latin typeface="+mn-lt"/>
                <a:ea typeface="+mn-ea"/>
                <a:cs typeface="+mn-cs"/>
              </a:rPr>
              <a:t>se og dele billeder og videoer</a:t>
            </a:r>
            <a:r>
              <a:rPr lang="da-DK" sz="936" kern="1200" dirty="0">
                <a:solidFill>
                  <a:schemeClr val="tx1"/>
                </a:solidFill>
                <a:effectLst/>
                <a:latin typeface="+mn-lt"/>
                <a:ea typeface="+mn-ea"/>
                <a:cs typeface="+mn-cs"/>
              </a:rPr>
              <a:t>. Galleriet i Aula fungerer på alle computere, Chromebooks, tablets og mobilenheder, og der vil kunne produceres indhold direkte fra et mobilkamera til galleriet. </a:t>
            </a:r>
            <a:r>
              <a:rPr lang="da-DK" sz="936" b="1" kern="1200" dirty="0">
                <a:solidFill>
                  <a:schemeClr val="tx1"/>
                </a:solidFill>
                <a:effectLst/>
                <a:latin typeface="+mn-lt"/>
                <a:ea typeface="+mn-ea"/>
                <a:cs typeface="+mn-cs"/>
              </a:rPr>
              <a:t>Som vi indledte modulet her med, er en af de væsentligste pointer ift. den nye persondataforordning/GDPR er, at der kan kommunikeres klart til brugerne omkring, hvad vi bruger deres data til. </a:t>
            </a:r>
            <a:r>
              <a:rPr lang="da-DK" sz="936" kern="1200" dirty="0">
                <a:solidFill>
                  <a:schemeClr val="tx1"/>
                </a:solidFill>
                <a:effectLst/>
                <a:latin typeface="+mn-lt"/>
                <a:ea typeface="+mn-ea"/>
                <a:cs typeface="+mn-cs"/>
              </a:rPr>
              <a:t>Denne pointe understøttes til fulde i Aula, og gør det samtidig nemt at håndtere samtykkeerklæringer, supplerende stamdata og tilladelser.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i="1" kern="1200" dirty="0">
                <a:solidFill>
                  <a:schemeClr val="tx1"/>
                </a:solidFill>
                <a:effectLst/>
                <a:latin typeface="+mn-lt"/>
                <a:ea typeface="+mn-ea"/>
                <a:cs typeface="+mn-cs"/>
              </a:rPr>
              <a:t>(Klik næste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kern="1200" dirty="0">
                <a:solidFill>
                  <a:schemeClr val="tx1"/>
                </a:solidFill>
                <a:effectLst/>
                <a:latin typeface="+mn-lt"/>
                <a:ea typeface="+mn-ea"/>
                <a:cs typeface="+mn-cs"/>
              </a:rPr>
              <a:t>Samtykke:</a:t>
            </a:r>
            <a:r>
              <a:rPr lang="da-DK" sz="936" kern="1200" dirty="0">
                <a:solidFill>
                  <a:schemeClr val="tx1"/>
                </a:solidFill>
                <a:effectLst/>
                <a:latin typeface="+mn-lt"/>
                <a:ea typeface="+mn-ea"/>
                <a:cs typeface="+mn-cs"/>
              </a:rPr>
              <a:t> I galleriet opmærkes medier med den påkrævede data. Ved hjælp af opmærkningen vil det </a:t>
            </a:r>
            <a:r>
              <a:rPr lang="da-DK" sz="936" b="1" kern="1200" dirty="0">
                <a:solidFill>
                  <a:schemeClr val="tx1"/>
                </a:solidFill>
                <a:effectLst/>
                <a:latin typeface="+mn-lt"/>
                <a:ea typeface="+mn-ea"/>
                <a:cs typeface="+mn-cs"/>
              </a:rPr>
              <a:t>også være muligt at vælge, hvem der </a:t>
            </a:r>
            <a:r>
              <a:rPr lang="da-DK" sz="936" b="1" kern="1200" dirty="0" err="1">
                <a:solidFill>
                  <a:schemeClr val="tx1"/>
                </a:solidFill>
                <a:effectLst/>
                <a:latin typeface="+mn-lt"/>
                <a:ea typeface="+mn-ea"/>
                <a:cs typeface="+mn-cs"/>
              </a:rPr>
              <a:t>f.eks</a:t>
            </a:r>
            <a:r>
              <a:rPr lang="da-DK" sz="936" b="1" kern="1200" dirty="0">
                <a:solidFill>
                  <a:schemeClr val="tx1"/>
                </a:solidFill>
                <a:effectLst/>
                <a:latin typeface="+mn-lt"/>
                <a:ea typeface="+mn-ea"/>
                <a:cs typeface="+mn-cs"/>
              </a:rPr>
              <a:t> skal kunne se et billede – altså hvem billedet skal deles med. </a:t>
            </a:r>
            <a:r>
              <a:rPr lang="da-DK" sz="936" kern="1200" dirty="0">
                <a:solidFill>
                  <a:schemeClr val="tx1"/>
                </a:solidFill>
                <a:effectLst/>
                <a:latin typeface="+mn-lt"/>
                <a:ea typeface="+mn-ea"/>
                <a:cs typeface="+mn-cs"/>
              </a:rPr>
              <a:t>Dette sker selvfølgelig altid med hensyntagen til kravet om samtykker og rettigheder.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i="1" kern="1200" dirty="0">
                <a:solidFill>
                  <a:schemeClr val="tx1"/>
                </a:solidFill>
                <a:effectLst/>
                <a:latin typeface="+mn-lt"/>
                <a:ea typeface="+mn-ea"/>
                <a:cs typeface="+mn-cs"/>
              </a:rPr>
              <a:t>(Klik næste pointe frem)</a:t>
            </a:r>
          </a:p>
          <a:p>
            <a:pPr marL="0" indent="0">
              <a:buFont typeface="Arial" panose="020B0604020202020204" pitchFamily="34" charset="0"/>
              <a:buNone/>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Supplerende stamdata og tilladelser: </a:t>
            </a:r>
            <a:r>
              <a:rPr lang="da-DK" sz="936" kern="1200" dirty="0">
                <a:solidFill>
                  <a:schemeClr val="tx1"/>
                </a:solidFill>
                <a:effectLst/>
                <a:latin typeface="+mn-lt"/>
                <a:ea typeface="+mn-ea"/>
                <a:cs typeface="+mn-cs"/>
              </a:rPr>
              <a:t>Udover samtykker </a:t>
            </a:r>
            <a:r>
              <a:rPr lang="da-DK" sz="936" b="1" kern="1200" dirty="0">
                <a:solidFill>
                  <a:schemeClr val="tx1"/>
                </a:solidFill>
                <a:effectLst/>
                <a:latin typeface="+mn-lt"/>
                <a:ea typeface="+mn-ea"/>
                <a:cs typeface="+mn-cs"/>
              </a:rPr>
              <a:t>håndterer Aula også supplerende stamdata og tilladelser på en nem og overskuelig måde</a:t>
            </a:r>
            <a:r>
              <a:rPr lang="da-DK" sz="936" kern="1200" dirty="0">
                <a:solidFill>
                  <a:schemeClr val="tx1"/>
                </a:solidFill>
                <a:effectLst/>
                <a:latin typeface="+mn-lt"/>
                <a:ea typeface="+mn-ea"/>
                <a:cs typeface="+mn-cs"/>
              </a:rPr>
              <a:t>. Supplerende stamdata er data, der supplerer de stamdata, der modtages fra UNI-Login. Det kan eksempelvis omhandle særlige helbredsoplysninger eller kost. Tilladelser omhandler eksempelvis, hvorvidt børn må deltage i svømning eller forlade skole i pauser.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Ved at tilgå stamkortoplysninger under de tre prikker, er det muligt at få en samlet liste over de samtykker, tilladelser samt supplerende stamdata, som er angivet for et barn eller for en gruppe af børn. En medarbejder kan her hurtigt skabe sig et overblik over de børn, der eksempelvis har tilladelse til at bade, inden en eventuel tur til den lokale svømmehal. I listen vil de elever, der ikke har fået tilladelse, fremgå øverst, mens de øvrige listes nedenfor. </a:t>
            </a:r>
          </a:p>
          <a:p>
            <a:pPr marL="0" indent="0">
              <a:buFont typeface="Arial" panose="020B0604020202020204" pitchFamily="34" charset="0"/>
              <a:buNone/>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088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 </a:t>
            </a:r>
            <a:r>
              <a:rPr lang="da-DK" sz="936" b="1" i="1" kern="1200" dirty="0">
                <a:solidFill>
                  <a:schemeClr val="tx1"/>
                </a:solidFill>
                <a:effectLst/>
                <a:latin typeface="+mn-lt"/>
                <a:ea typeface="+mn-ea"/>
                <a:cs typeface="+mn-cs"/>
              </a:rPr>
              <a:t>fortsat</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Et givent samtykke omkring eksempelvis deling af medier for et givent barn, sikrer at </a:t>
            </a:r>
            <a:r>
              <a:rPr lang="da-DK" sz="936" b="1" kern="1200" dirty="0">
                <a:solidFill>
                  <a:schemeClr val="tx1"/>
                </a:solidFill>
                <a:effectLst/>
                <a:latin typeface="+mn-lt"/>
                <a:ea typeface="+mn-ea"/>
                <a:cs typeface="+mn-cs"/>
              </a:rPr>
              <a:t>billeder af et barn kun kan lægges op på Aula, hvis der er givet samtykke til det</a:t>
            </a:r>
            <a:r>
              <a:rPr lang="da-DK" sz="936"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Hvis et samtykke på et senere tidspunkt trækkes tilbage, vil Aula automatisk håndtere dette fremadrettet. Det betyder, at de medier, der allerede er delt, fortsat vil være delt. Ønsker man ikke det, kan man anvende ”retten til at blive glemt”. Her kan den kommunale administrator af Aula, slette alle billeder i Aula af et barn. </a:t>
            </a: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For at Aula kan håndtere og administrere samtykker generelt, er det derfor </a:t>
            </a:r>
            <a:r>
              <a:rPr lang="da-DK" sz="936" b="1" kern="1200" dirty="0">
                <a:solidFill>
                  <a:schemeClr val="tx1"/>
                </a:solidFill>
                <a:effectLst/>
                <a:latin typeface="+mn-lt"/>
                <a:ea typeface="+mn-ea"/>
                <a:cs typeface="+mn-cs"/>
              </a:rPr>
              <a:t>et vigtigt opmærksomhedspunkt, at medier er opmærket korrekt</a:t>
            </a:r>
            <a:r>
              <a:rPr lang="da-DK" sz="936" b="0" kern="1200" dirty="0">
                <a:solidFill>
                  <a:schemeClr val="tx1"/>
                </a:solidFill>
                <a:effectLst/>
                <a:latin typeface="+mn-lt"/>
                <a:ea typeface="+mn-ea"/>
                <a:cs typeface="+mn-cs"/>
              </a:rPr>
              <a:t>. </a:t>
            </a:r>
            <a:r>
              <a:rPr lang="da-DK" sz="936" kern="1200" dirty="0">
                <a:solidFill>
                  <a:schemeClr val="tx1"/>
                </a:solidFill>
                <a:effectLst/>
                <a:latin typeface="+mn-lt"/>
                <a:ea typeface="+mn-ea"/>
                <a:cs typeface="+mn-cs"/>
              </a:rPr>
              <a:t>Sker det ikke, kan Aula selvsagt ikke håndtere de givne samtykker.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På Møllevangsskolen er der udarbejdet klare retningslinjer for, hvornår billeder skal opmærkes som portrætbilleder. Ud fra disse retningslinjer, har Klaus undervist 9. klasse i, hvordan eleverne skal opmærke medier i Aula Galleri.</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i="1" kern="1200" dirty="0">
                <a:solidFill>
                  <a:schemeClr val="tx1"/>
                </a:solidFill>
                <a:effectLst/>
                <a:latin typeface="+mn-lt"/>
                <a:ea typeface="+mn-ea"/>
                <a:cs typeface="+mn-cs"/>
              </a:rPr>
              <a:t>(Til underviser: hvilke retningslinjer har I for punkterne nedenfor?)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Hvornår er et billede et portrætbillede eller et situationsbillede?</a:t>
            </a:r>
            <a:r>
              <a:rPr lang="da-DK" sz="936" b="0" kern="1200" dirty="0">
                <a:solidFill>
                  <a:schemeClr val="tx1"/>
                </a:solidFill>
                <a:effectLst/>
                <a:latin typeface="+mn-lt"/>
                <a:ea typeface="+mn-ea"/>
                <a:cs typeface="+mn-cs"/>
              </a:rPr>
              <a:t> </a:t>
            </a:r>
          </a:p>
          <a:p>
            <a:r>
              <a:rPr lang="da-DK" sz="936" b="0" kern="1200" dirty="0">
                <a:solidFill>
                  <a:schemeClr val="tx1"/>
                </a:solidFill>
                <a:effectLst/>
                <a:latin typeface="+mn-lt"/>
                <a:ea typeface="+mn-ea"/>
                <a:cs typeface="+mn-cs"/>
              </a:rPr>
              <a:t>På samme måde som med håndteringen af grupper, er det som udgangspunkt kun institutionsadministratoren, der kan oprette tilladelser i Aula. Men denne rettighed kan også tildeles til en eller flere medarbejdere. Dette kan igen, besluttes centralt i kommunen eller beslutningen kan lægges ud til de enkelte skoler.</a:t>
            </a:r>
          </a:p>
          <a:p>
            <a:endParaRPr lang="da-DK" sz="936" b="0"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Hvem kan oprette tilladelser på vores skoler?</a:t>
            </a:r>
            <a:endParaRPr lang="da-DK" sz="936" b="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tilføjet noget på jeres huskeseddel, som I skal have drøftet og afklaret </a:t>
            </a:r>
            <a:r>
              <a:rPr lang="da-DK" sz="1000" b="0" kern="1200" dirty="0">
                <a:solidFill>
                  <a:schemeClr val="tx1"/>
                </a:solidFill>
                <a:effectLst/>
                <a:latin typeface="+mn-lt"/>
                <a:ea typeface="+mn-ea"/>
                <a:cs typeface="+mn-cs"/>
              </a:rPr>
              <a:t>på jeres skoler</a:t>
            </a:r>
            <a:r>
              <a:rPr lang="da-DK" sz="1000" kern="1200" dirty="0">
                <a:solidFill>
                  <a:schemeClr val="tx1"/>
                </a:solidFill>
                <a:effectLst/>
                <a:latin typeface="+mn-lt"/>
                <a:ea typeface="+mn-ea"/>
                <a:cs typeface="+mn-cs"/>
              </a:rPr>
              <a:t>?</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Noter:</a:t>
            </a:r>
            <a:endParaRPr lang="da-DK" sz="936" kern="1200" dirty="0">
              <a:solidFill>
                <a:schemeClr val="tx1"/>
              </a:solidFill>
              <a:effectLst/>
              <a:latin typeface="+mn-lt"/>
              <a:ea typeface="+mn-ea"/>
              <a:cs typeface="+mn-cs"/>
            </a:endParaRPr>
          </a:p>
          <a:p>
            <a:r>
              <a:rPr lang="da-DK" sz="936"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936" i="1" kern="1200" dirty="0">
                <a:solidFill>
                  <a:schemeClr val="tx1"/>
                </a:solidFill>
                <a:effectLst/>
                <a:latin typeface="+mn-lt"/>
                <a:ea typeface="+mn-ea"/>
                <a:cs typeface="+mn-cs"/>
              </a:rPr>
              <a:t>•Giv plads til spørgsmål, undren og refleksion.</a:t>
            </a:r>
          </a:p>
          <a:p>
            <a:r>
              <a:rPr lang="da-DK" sz="936" i="1" kern="1200" dirty="0">
                <a:solidFill>
                  <a:schemeClr val="tx1"/>
                </a:solidFill>
                <a:effectLst/>
                <a:latin typeface="+mn-lt"/>
                <a:ea typeface="+mn-ea"/>
                <a:cs typeface="+mn-cs"/>
              </a:rPr>
              <a:t>•Stil gerne spørgsmål til hvilke situationer, de ser de forskellige funktioner anvendt.</a:t>
            </a:r>
          </a:p>
          <a:p>
            <a:r>
              <a:rPr lang="da-DK" sz="936" i="1" kern="1200" dirty="0">
                <a:solidFill>
                  <a:schemeClr val="tx1"/>
                </a:solidFill>
                <a:effectLst/>
                <a:latin typeface="+mn-lt"/>
                <a:ea typeface="+mn-ea"/>
                <a:cs typeface="+mn-cs"/>
              </a:rPr>
              <a:t>•Lad dem også byde ind med, hvilke nye arbejdsgange, de her er blevet præsenteret for</a:t>
            </a:r>
          </a:p>
          <a:p>
            <a:endParaRPr lang="da-DK" sz="936" b="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46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100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t>Nu hvor I har fået et grundlæggende indblik i Aula, påbegynder vi undervisningen målrettet selve </a:t>
            </a:r>
            <a:r>
              <a:rPr lang="da-DK" sz="1000" b="1" dirty="0"/>
              <a:t>opsætningen og administrationen af Aula.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Opsætningen af Aula vil være baseret på de kommunikationsstrategier og retningslinjer, som er besluttet i jeres kommune og på jeres skoler.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Ud fra disse beslutninger opsættes og administreres Aula centralt og decentralt.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0" dirty="0"/>
              <a:t>I modul 6, som vi går i gang med nu, bliver I </a:t>
            </a:r>
            <a:r>
              <a:rPr lang="da-DK" sz="1000" dirty="0"/>
              <a:t>præsenteret for administrationen af Aula – </a:t>
            </a:r>
            <a:r>
              <a:rPr lang="da-DK" sz="1000" b="1" dirty="0"/>
              <a:t>hvad, hvor og hvordan</a:t>
            </a:r>
            <a:r>
              <a:rPr lang="da-DK" sz="1000" b="0" dirty="0"/>
              <a:t>. Modulet omhandler altså helt </a:t>
            </a:r>
            <a:r>
              <a:rPr lang="da-DK" sz="1000" dirty="0"/>
              <a:t>konkret, </a:t>
            </a:r>
            <a:r>
              <a:rPr lang="da-DK" sz="1000" b="1" dirty="0"/>
              <a:t>hvilken data Aula kommer med og hvordan administrationsmodulet tilgås.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dirty="0"/>
          </a:p>
          <a:p>
            <a:pPr marL="0" indent="0">
              <a:buFont typeface="Arial" panose="020B0604020202020204" pitchFamily="34" charset="0"/>
              <a:buNone/>
            </a:pPr>
            <a:r>
              <a:rPr lang="da-DK" sz="1000" dirty="0"/>
              <a:t>I dette modul vil der ikke være en opgavefase, fordi modulet udelukkende skal give jer en forståelse af Aulas administrationsmodul, inden vi går i dybden med, </a:t>
            </a:r>
            <a:r>
              <a:rPr lang="da-DK" sz="1000" b="1" dirty="0"/>
              <a:t>hvem</a:t>
            </a:r>
            <a:r>
              <a:rPr lang="da-DK" sz="1000" dirty="0"/>
              <a:t> der så kan hvad i administrationsmodulet og </a:t>
            </a:r>
            <a:r>
              <a:rPr lang="da-DK" sz="1000" b="1" dirty="0"/>
              <a:t>hvordan</a:t>
            </a:r>
            <a:r>
              <a:rPr lang="da-DK" sz="1000" dirty="0"/>
              <a: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dirty="0"/>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316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i="0" strike="noStrike" kern="1200" dirty="0">
                <a:solidFill>
                  <a:schemeClr val="tx1"/>
                </a:solidFill>
                <a:effectLst/>
                <a:latin typeface="+mn-lt"/>
                <a:ea typeface="+mn-ea"/>
                <a:cs typeface="+mn-cs"/>
              </a:rPr>
              <a:t>Vi starter ud med</a:t>
            </a:r>
            <a:r>
              <a:rPr lang="da-DK" sz="900" b="1" i="1" strike="noStrike" kern="1200" dirty="0">
                <a:solidFill>
                  <a:schemeClr val="tx1"/>
                </a:solidFill>
                <a:effectLst/>
                <a:latin typeface="+mn-lt"/>
                <a:ea typeface="+mn-ea"/>
                <a:cs typeface="+mn-cs"/>
              </a:rPr>
              <a:t> hvilke </a:t>
            </a:r>
            <a:r>
              <a:rPr lang="da-DK" sz="900" b="1" i="0" strike="noStrike" kern="1200" dirty="0">
                <a:solidFill>
                  <a:schemeClr val="tx1"/>
                </a:solidFill>
                <a:effectLst/>
                <a:latin typeface="+mn-lt"/>
                <a:ea typeface="+mn-ea"/>
                <a:cs typeface="+mn-cs"/>
              </a:rPr>
              <a:t>data</a:t>
            </a:r>
            <a:r>
              <a:rPr lang="da-DK" sz="900" b="0" i="0" strike="noStrike" kern="1200" dirty="0">
                <a:solidFill>
                  <a:schemeClr val="tx1"/>
                </a:solidFill>
                <a:effectLst/>
                <a:latin typeface="+mn-lt"/>
                <a:ea typeface="+mn-ea"/>
                <a:cs typeface="+mn-cs"/>
              </a:rPr>
              <a:t>, </a:t>
            </a:r>
            <a:r>
              <a:rPr lang="da-DK" sz="900" b="1" i="0" strike="noStrike" kern="1200" dirty="0">
                <a:solidFill>
                  <a:schemeClr val="tx1"/>
                </a:solidFill>
                <a:effectLst/>
                <a:latin typeface="+mn-lt"/>
                <a:ea typeface="+mn-ea"/>
                <a:cs typeface="+mn-cs"/>
              </a:rPr>
              <a:t>Aula</a:t>
            </a:r>
            <a:r>
              <a:rPr lang="da-DK" sz="900" b="0" i="0" strike="noStrike" kern="1200" dirty="0">
                <a:solidFill>
                  <a:schemeClr val="tx1"/>
                </a:solidFill>
                <a:effectLst/>
                <a:latin typeface="+mn-lt"/>
                <a:ea typeface="+mn-ea"/>
                <a:cs typeface="+mn-cs"/>
              </a:rPr>
              <a:t> </a:t>
            </a:r>
            <a:r>
              <a:rPr lang="da-DK" sz="900" b="1" i="0" strike="noStrike" kern="1200" dirty="0">
                <a:solidFill>
                  <a:schemeClr val="tx1"/>
                </a:solidFill>
                <a:effectLst/>
                <a:latin typeface="+mn-lt"/>
                <a:ea typeface="+mn-ea"/>
                <a:cs typeface="+mn-cs"/>
              </a:rPr>
              <a:t>kommer med.</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strike="no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i="0" kern="1200" dirty="0">
                <a:solidFill>
                  <a:schemeClr val="tx1"/>
                </a:solidFill>
                <a:effectLst/>
                <a:latin typeface="+mn-lt"/>
                <a:ea typeface="+mn-ea"/>
                <a:cs typeface="+mn-cs"/>
              </a:rPr>
              <a:t>Når I tilgår Aula, vil hovedgrupper – dvs. klasser - automatisk være oprettet. Det gælder også årgange og hold, som eksempelvis 9.A Tysk.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figur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i="0" kern="1200" dirty="0">
                <a:solidFill>
                  <a:schemeClr val="tx1"/>
                </a:solidFill>
                <a:effectLst/>
                <a:latin typeface="+mn-lt"/>
                <a:ea typeface="+mn-ea"/>
                <a:cs typeface="+mn-cs"/>
              </a:rPr>
              <a:t>Al data omkring brugere og grupper indlæses i Aula fra STIL/UNI-C. </a:t>
            </a:r>
            <a:r>
              <a:rPr lang="da-DK" sz="900" b="0" i="0" kern="1200" dirty="0">
                <a:solidFill>
                  <a:schemeClr val="tx1"/>
                </a:solidFill>
                <a:effectLst/>
                <a:latin typeface="+mn-lt"/>
                <a:ea typeface="+mn-ea"/>
                <a:cs typeface="+mn-cs"/>
              </a:rPr>
              <a:t>Den data, som indlæses i Aula fra UNI-C angiver på den måde, hvad en bruger har adgang til og hvilke grupper brugeren er tilknyttet.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figur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Den data, der indlæses i Aula via UNI-C/STIL, kommer fra jeres personale- og elevadministrative systemer, som I bruger på jeres skoler, eksempelvis KMD eller </a:t>
            </a:r>
            <a:r>
              <a:rPr lang="da-DK" sz="900" b="0" kern="1200" dirty="0" err="1">
                <a:solidFill>
                  <a:schemeClr val="tx1"/>
                </a:solidFill>
                <a:effectLst/>
                <a:latin typeface="+mn-lt"/>
                <a:ea typeface="+mn-ea"/>
                <a:cs typeface="+mn-cs"/>
              </a:rPr>
              <a:t>Tabulex</a:t>
            </a:r>
            <a:r>
              <a:rPr lang="da-DK" sz="900" b="0" kern="1200" dirty="0">
                <a:solidFill>
                  <a:schemeClr val="tx1"/>
                </a:solidFill>
                <a:effectLst/>
                <a:latin typeface="+mn-lt"/>
                <a:ea typeface="+mn-ea"/>
                <a:cs typeface="+mn-cs"/>
              </a:rPr>
              <a:t>.  Grupperne i de administrative systemer indeholder typerne Hovedgruppe (klasse), Hold og teams (personaleteam - kun hos KMD).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700" b="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I de administrative systemer er brugerne altså oprettet i grupper, som styrer, hvem der har adgang til hvilke grupper – herunder hvilke klasser/elever, de tilknyttes. </a:t>
            </a:r>
            <a:endParaRPr lang="da-DK" sz="7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Grupperne i jeres administrative systemer kalder vi lokale grupper. Det er alene de lokale grupper fra jeres administrative systemer, der indlæses i Aula via UNI-C.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figur frem)</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1" i="0" kern="1200" dirty="0">
                <a:solidFill>
                  <a:schemeClr val="tx1"/>
                </a:solidFill>
                <a:effectLst/>
                <a:latin typeface="+mn-lt"/>
                <a:ea typeface="+mn-ea"/>
                <a:cs typeface="+mn-cs"/>
              </a:rPr>
              <a:t>Skemaer indlæses på samme måde fra jeres administrative systemer </a:t>
            </a:r>
            <a:r>
              <a:rPr lang="da-DK" sz="900" b="0" i="0" kern="1200" dirty="0">
                <a:solidFill>
                  <a:schemeClr val="tx1"/>
                </a:solidFill>
                <a:effectLst/>
                <a:latin typeface="+mn-lt"/>
                <a:ea typeface="+mn-ea"/>
                <a:cs typeface="+mn-cs"/>
              </a:rPr>
              <a:t>og</a:t>
            </a:r>
            <a:r>
              <a:rPr lang="da-DK" sz="700" b="0" i="0" dirty="0"/>
              <a:t> overføres direkte igennem en ny standardiseret snitflade, hvor der overføres løbende ændringer og en natlig fuld synkronisering.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700" b="0"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700" b="1" i="0" dirty="0"/>
              <a:t>Vikardækningen indlæses som en del af skemaet</a:t>
            </a:r>
            <a:r>
              <a:rPr lang="da-DK" sz="700" b="0" i="0" dirty="0"/>
              <a:t>, og overføres til de brugeradministrative systemer og videre herfra til Aula.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Alt indhold, som en bruger modtager og har adgang til i Aula, afhænger af brugerens relation til en eller flere grupper</a:t>
            </a:r>
            <a:r>
              <a:rPr lang="da-DK" sz="900" kern="1200" dirty="0">
                <a:solidFill>
                  <a:schemeClr val="tx1"/>
                </a:solidFill>
                <a:effectLst/>
                <a:latin typeface="+mn-lt"/>
                <a:ea typeface="+mn-ea"/>
                <a:cs typeface="+mn-cs"/>
              </a:rPr>
              <a:t>. Det betyder, kort sagt, at hvis en medarbejder eksempelvis er tilknyttet alle skolens klasser(hovedgrupper) i jeres personale- og elevadministrative systemer, vil medarbejderen modtage information fra alle disse hovedgrupper, når de tilgår Aula.  Det vil selvsagt være ret overvældende… og stik imod hensigten - overblikket og dermed brugeroplevelsen i Aula vil være mærkbart forringet.</a:t>
            </a:r>
          </a:p>
          <a:p>
            <a:endParaRPr lang="da-DK" sz="900" kern="1200" dirty="0">
              <a:solidFill>
                <a:schemeClr val="tx1"/>
              </a:solidFill>
              <a:effectLst/>
              <a:latin typeface="+mn-lt"/>
              <a:ea typeface="+mn-ea"/>
              <a:cs typeface="+mn-cs"/>
            </a:endParaRPr>
          </a:p>
          <a:p>
            <a:r>
              <a:rPr lang="da-DK" sz="900" b="1" i="1" kern="1200" dirty="0">
                <a:solidFill>
                  <a:schemeClr val="tx1"/>
                </a:solidFill>
                <a:effectLst/>
                <a:latin typeface="+mn-lt"/>
                <a:ea typeface="+mn-ea"/>
                <a:cs typeface="+mn-cs"/>
              </a:rPr>
              <a:t>(Klik næste figur frem)</a:t>
            </a:r>
          </a:p>
          <a:p>
            <a:endParaRPr lang="da-DK" sz="90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I forberedelsen op i mod udrulningen af Aula i de enkelte kommuner, er der altså en </a:t>
            </a:r>
            <a:r>
              <a:rPr lang="da-DK" sz="900" b="1" kern="1200" dirty="0">
                <a:solidFill>
                  <a:schemeClr val="tx1"/>
                </a:solidFill>
                <a:effectLst/>
                <a:latin typeface="+mn-lt"/>
                <a:ea typeface="+mn-ea"/>
                <a:cs typeface="+mn-cs"/>
              </a:rPr>
              <a:t>helt konkret arbejdsopgave for jer institutionsadministratorer ift. til at sikre, at de rette brugere er tilknyttet de rette grupper i de administrative systemer.</a:t>
            </a:r>
          </a:p>
          <a:p>
            <a:endParaRPr lang="da-DK" sz="900" b="1" kern="1200" dirty="0">
              <a:solidFill>
                <a:schemeClr val="tx1"/>
              </a:solidFill>
              <a:effectLst/>
              <a:latin typeface="+mn-lt"/>
              <a:ea typeface="+mn-ea"/>
              <a:cs typeface="+mn-cs"/>
            </a:endParaRPr>
          </a:p>
          <a:p>
            <a:endParaRPr lang="da-DK" sz="900" i="0" kern="1200" dirty="0">
              <a:solidFill>
                <a:schemeClr val="tx1"/>
              </a:solidFill>
              <a:effectLst/>
              <a:latin typeface="+mn-lt"/>
              <a:ea typeface="+mn-ea"/>
              <a:cs typeface="+mn-cs"/>
            </a:endParaRPr>
          </a:p>
          <a:p>
            <a:r>
              <a:rPr lang="da-DK" sz="900" i="0" kern="1200" dirty="0">
                <a:solidFill>
                  <a:schemeClr val="tx1"/>
                </a:solidFill>
                <a:effectLst/>
                <a:latin typeface="+mn-lt"/>
                <a:ea typeface="+mn-ea"/>
                <a:cs typeface="+mn-cs"/>
              </a:rPr>
              <a:t>Vi går nu videre til, hvordan I tilgår administrationsmodulet i Aula, og hvad modulet indeholder…</a:t>
            </a:r>
            <a:endParaRPr lang="da-DK" sz="900"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335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i="0" dirty="0"/>
              <a:t>Som det øvrige Aula er administrationsmodulet i Aula også relativt</a:t>
            </a:r>
            <a:r>
              <a:rPr lang="da-DK" sz="1000" i="0" dirty="0"/>
              <a:t> nemt og intuitivt at gå til.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i="0" kern="1200" dirty="0">
                <a:solidFill>
                  <a:schemeClr val="tx1"/>
                </a:solidFill>
                <a:effectLst/>
                <a:latin typeface="+mn-lt"/>
                <a:ea typeface="+mn-ea"/>
                <a:cs typeface="+mn-cs"/>
              </a:rPr>
              <a:t>For </a:t>
            </a:r>
            <a:r>
              <a:rPr lang="da-DK" sz="900" b="0" kern="1200" dirty="0">
                <a:solidFill>
                  <a:schemeClr val="tx1"/>
                </a:solidFill>
                <a:effectLst/>
                <a:latin typeface="+mn-lt"/>
                <a:ea typeface="+mn-ea"/>
                <a:cs typeface="+mn-cs"/>
              </a:rPr>
              <a:t>at </a:t>
            </a:r>
            <a:r>
              <a:rPr lang="da-DK" sz="900" b="1" kern="1200" dirty="0">
                <a:solidFill>
                  <a:schemeClr val="tx1"/>
                </a:solidFill>
                <a:effectLst/>
                <a:latin typeface="+mn-lt"/>
                <a:ea typeface="+mn-ea"/>
                <a:cs typeface="+mn-cs"/>
              </a:rPr>
              <a:t>tilgå administrationsmodulet skal I skal gøre brug af to-faktor login</a:t>
            </a:r>
            <a:r>
              <a:rPr lang="da-DK" sz="900" kern="1200" dirty="0">
                <a:solidFill>
                  <a:schemeClr val="tx1"/>
                </a:solidFill>
                <a:effectLst/>
                <a:latin typeface="+mn-lt"/>
                <a:ea typeface="+mn-ea"/>
                <a:cs typeface="+mn-cs"/>
              </a:rPr>
              <a:t>, ligesom når I skal tilgå følsomt materiale i beskedmodulet eller sikker fildeling – I skal altså her på samme måde steppe et niveau op i sikkerhed. </a:t>
            </a:r>
            <a:r>
              <a:rPr lang="da-DK" sz="900" b="1" kern="1200" dirty="0">
                <a:solidFill>
                  <a:schemeClr val="tx1"/>
                </a:solidFill>
                <a:effectLst/>
                <a:latin typeface="+mn-lt"/>
                <a:ea typeface="+mn-ea"/>
                <a:cs typeface="+mn-cs"/>
              </a:rPr>
              <a:t>På den måde sikres det, at følsomme data er beskyttet af et ekstra sikkerhedslag.</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Tilgangen til administrationsmulighederne i Aula tilgås med samme bruger, som ellers benyttes i Aula, og som brugeren har fået tildelt rettighederne til at administrere. I vil derfor alene benytte det samme login, når I tilgår </a:t>
            </a:r>
            <a:r>
              <a:rPr lang="da-DK" sz="1000" i="0" kern="1200" dirty="0">
                <a:solidFill>
                  <a:schemeClr val="tx1"/>
                </a:solidFill>
                <a:effectLst/>
                <a:latin typeface="+mn-lt"/>
                <a:ea typeface="+mn-ea"/>
                <a:cs typeface="+mn-cs"/>
              </a:rPr>
              <a:t>administrationsmodulet</a:t>
            </a:r>
            <a:r>
              <a:rPr lang="da-DK" sz="1000" dirty="0"/>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I Aula administrationsmodul kan I tilgå </a:t>
            </a:r>
            <a:r>
              <a:rPr lang="da-DK" sz="1000" dirty="0"/>
              <a:t>fire menuer: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dirty="0"/>
              <a:t>(klik administrationsikoner frem):</a:t>
            </a:r>
            <a:r>
              <a:rPr lang="da-DK" sz="1000"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Brugere, Grupper, Indstillinger og Opsætning.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tekst frem):</a:t>
            </a:r>
            <a:endParaRPr lang="da-DK" sz="9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dirty="0"/>
              <a:t>Brugere: </a:t>
            </a:r>
            <a:r>
              <a:rPr lang="da-DK" sz="1000" dirty="0"/>
              <a:t>I menuen ‘Brugere’ kan du f</a:t>
            </a:r>
            <a:r>
              <a:rPr lang="da-DK" sz="900" kern="1200" dirty="0">
                <a:solidFill>
                  <a:schemeClr val="tx1"/>
                </a:solidFill>
                <a:effectLst/>
                <a:latin typeface="+mn-lt"/>
                <a:ea typeface="+mn-ea"/>
                <a:cs typeface="+mn-cs"/>
              </a:rPr>
              <a:t>remsøge brugere, og her tilpasse roller og rettigheder eller tilgå brugeres profiler for at få et overblik over, hvilke medarbejdere der har adgang til hvad.</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tekst frem):</a:t>
            </a:r>
            <a:endParaRPr lang="da-DK" sz="9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Grupper: </a:t>
            </a:r>
            <a:r>
              <a:rPr lang="da-DK" sz="900" b="0" kern="1200" dirty="0">
                <a:solidFill>
                  <a:schemeClr val="tx1"/>
                </a:solidFill>
                <a:effectLst/>
                <a:latin typeface="+mn-lt"/>
                <a:ea typeface="+mn-ea"/>
                <a:cs typeface="+mn-cs"/>
              </a:rPr>
              <a:t>Under Grupper </a:t>
            </a:r>
            <a:r>
              <a:rPr lang="da-DK" sz="1000" dirty="0"/>
              <a:t>kan du finde og redigere eksisterende grupper eller oprette nye.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tekst frem):</a:t>
            </a:r>
            <a:endParaRPr lang="da-DK" sz="9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dirty="0"/>
              <a:t>Indstillinger</a:t>
            </a:r>
            <a:r>
              <a:rPr lang="da-DK" sz="1000" dirty="0"/>
              <a:t>: Under Indstillinger finder I en række undermenuer. Hvad I kan tilgå her afhænger af den rolle og de rettigheder, I har fået tildelt. Håndtering af forvaltningsmyndigheder, godkendte modtagere, kommunikationskanaler, overgangsår og retten til indsigt og retten til at blive glemt, kan alene tilgås af kommunens administrator af Aula.</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tekst frem):</a:t>
            </a:r>
            <a:endParaRPr lang="da-DK" sz="900" baseline="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Opsætning: </a:t>
            </a:r>
            <a:r>
              <a:rPr lang="da-DK" sz="1000" dirty="0"/>
              <a:t>Under Opsætning findes ligeledes en række undermenuer, som I alle har adgang til som kommunale administratorer.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De fire overordnede menuer, er altså kort og godt indgangen til Aulas administrationsmodul, og det er herfra I udfører jeres administrative opgaver i Aula.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Hvad I kan tilgå i administrationsmoduler afhænger af den rolle og de rettigheder, I har fået tildelt.  I næste modul ser vi derfor på </a:t>
            </a:r>
            <a:r>
              <a:rPr lang="da-DK" sz="1000" b="1" dirty="0"/>
              <a:t>Hvem der kan hvad og hvordan </a:t>
            </a:r>
            <a:r>
              <a:rPr lang="da-DK" sz="1000" dirty="0"/>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486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sz="1000"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dirty="0"/>
              <a:t>Rammen for hvem der kan administrere hvad i Aula, er altså generelt defineret ud fra den rolle, den enkelte bruger har.  </a:t>
            </a:r>
            <a:r>
              <a:rPr lang="da-DK" sz="1000" dirty="0"/>
              <a:t>For at I får en forståelse for, hvornår brugere kan administrere hvad i Aula, præsenteres I først for de </a:t>
            </a:r>
            <a:r>
              <a:rPr lang="da-DK" sz="1000" b="1" dirty="0"/>
              <a:t>to grundlæggende administrationsniveauer i Aula…</a:t>
            </a:r>
          </a:p>
          <a:p>
            <a:pPr marL="0" indent="0">
              <a:buFont typeface="Arial" panose="020B0604020202020204" pitchFamily="34" charset="0"/>
              <a:buNone/>
            </a:pPr>
            <a:endParaRPr lang="da-DK" sz="1000" b="1" dirty="0"/>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303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r>
              <a:rPr lang="da-DK" dirty="0"/>
              <a:t>I Aula opererer vi med </a:t>
            </a:r>
            <a:r>
              <a:rPr lang="da-DK" b="1" dirty="0"/>
              <a:t>to administratorroller</a:t>
            </a:r>
            <a:r>
              <a:rPr lang="da-DK" dirty="0"/>
              <a:t>:</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(klik illustration frem):</a:t>
            </a:r>
            <a:endParaRPr lang="da-DK" sz="800" baseline="0" dirty="0"/>
          </a:p>
          <a:p>
            <a:endParaRPr lang="da-DK" dirty="0"/>
          </a:p>
          <a:p>
            <a:pPr marL="0" indent="0">
              <a:buFont typeface="+mj-lt"/>
              <a:buNone/>
            </a:pPr>
            <a:r>
              <a:rPr lang="da-DK" b="1" dirty="0"/>
              <a:t>1. Den kommunale administrator</a:t>
            </a:r>
            <a:r>
              <a:rPr lang="da-DK" dirty="0"/>
              <a:t> af Aula kan håndtere indstillinger, der går på tværs af institutioner i skoler og dagtilbud i kommunen. </a:t>
            </a:r>
            <a:r>
              <a:rPr lang="da-DK" sz="900" dirty="0"/>
              <a:t>Rammen for hvem der har adgang til hvilken funktionalitet, og hvordan </a:t>
            </a:r>
            <a:r>
              <a:rPr lang="da-DK" sz="900" b="0" dirty="0">
                <a:latin typeface="Calibri Light" panose="020F0302020204030204" pitchFamily="34" charset="0"/>
                <a:cs typeface="Calibri Light" panose="020F0302020204030204" pitchFamily="34" charset="0"/>
              </a:rPr>
              <a:t>de forskellige brugere har adgang til at bruge den, </a:t>
            </a:r>
            <a:r>
              <a:rPr lang="da-DK" sz="900" dirty="0"/>
              <a:t>sættes altså som udgangspunkt af kommunens administrator af Aula. </a:t>
            </a:r>
          </a:p>
          <a:p>
            <a:pPr marL="0" indent="0">
              <a:buFont typeface="+mj-lt"/>
              <a:buNone/>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illustration frem):</a:t>
            </a:r>
            <a:endParaRPr lang="da-DK" sz="900" baseline="0" dirty="0"/>
          </a:p>
          <a:p>
            <a:pPr marL="0" indent="0">
              <a:buFont typeface="+mj-lt"/>
              <a:buNone/>
            </a:pPr>
            <a:endParaRPr lang="da-DK" sz="900" dirty="0"/>
          </a:p>
          <a:p>
            <a:pPr marL="0" indent="0">
              <a:buFont typeface="+mj-lt"/>
              <a:buNone/>
            </a:pPr>
            <a:r>
              <a:rPr lang="da-DK" sz="900" b="1" dirty="0"/>
              <a:t>2.</a:t>
            </a:r>
            <a:r>
              <a:rPr lang="da-DK" sz="900" dirty="0"/>
              <a:t> Ud fra den ramme der er sat på kommunalt niveau, kan </a:t>
            </a:r>
            <a:r>
              <a:rPr lang="da-DK" sz="900" b="1" dirty="0"/>
              <a:t>institutionsadministratoren</a:t>
            </a:r>
            <a:r>
              <a:rPr lang="da-DK" sz="900" dirty="0"/>
              <a:t> opsætte og håndtere funktionalitet i Aula for en institution. Rollen som institutionsadministrator kan tildeles flere medarbejdere på en institution.</a:t>
            </a:r>
          </a:p>
          <a:p>
            <a:pPr marL="228600" indent="-228600">
              <a:buFont typeface="+mj-lt"/>
              <a:buAutoNum type="arabicPeriod"/>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illustration frem):</a:t>
            </a:r>
            <a:endParaRPr lang="da-DK" sz="900" baseline="0" dirty="0"/>
          </a:p>
          <a:p>
            <a:pPr marL="228600" indent="-228600">
              <a:buFont typeface="+mj-lt"/>
              <a:buAutoNum type="arabicPeriod"/>
            </a:pPr>
            <a:endParaRPr lang="da-DK" sz="900" dirty="0"/>
          </a:p>
          <a:p>
            <a:r>
              <a:rPr lang="da-DK" sz="900" b="1" i="0" dirty="0"/>
              <a:t>3. </a:t>
            </a:r>
            <a:r>
              <a:rPr lang="da-DK" sz="900" i="0" dirty="0"/>
              <a:t>Institutionsadministratoren kan </a:t>
            </a:r>
            <a:r>
              <a:rPr lang="da-DK" sz="900" b="1" i="0" dirty="0"/>
              <a:t>tildele rettigheder </a:t>
            </a:r>
            <a:r>
              <a:rPr lang="da-DK" sz="900" i="0" dirty="0"/>
              <a:t>til en eller flere medarbejdere.</a:t>
            </a:r>
            <a:r>
              <a:rPr lang="da-DK" sz="900" i="0" kern="1200" dirty="0">
                <a:solidFill>
                  <a:schemeClr val="tx1"/>
                </a:solidFill>
                <a:effectLst/>
                <a:latin typeface="+mn-lt"/>
                <a:ea typeface="+mn-ea"/>
                <a:cs typeface="+mn-cs"/>
              </a:rPr>
              <a:t> Det kunne eksempelvis være, at man tildelte rettigheden til  at oprette håndtere ressourcer til gruppen af medarbejdere i læringscentret (PLC). Den gruppe vil så kunne tilgå ressourcer i administrationsmodulet. De vil ikke have adgang til anden funktionalitet i administrationsmodulet. </a:t>
            </a:r>
          </a:p>
          <a:p>
            <a:endParaRPr lang="da-DK" sz="8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i="0" dirty="0"/>
              <a:t>På jeres skoler i kommunen vil I højst sandsynligt tildele en eller flere rettigheder til</a:t>
            </a:r>
            <a:r>
              <a:rPr lang="da-DK" sz="900" dirty="0"/>
              <a:t> eksempelvis ressourcepersoner i det pædagogiske læringscenter eller pædagogiske superbrugere, som skal varetage udvalgte administrative opgaver i Aula. Hvilke rettigheder der kan uddelegeres</a:t>
            </a:r>
            <a:r>
              <a:rPr lang="da-DK" sz="900" i="0" dirty="0"/>
              <a:t>, vender vi tilbage til undervejs i de følgende moduler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dirty="0">
              <a:latin typeface="Lato black"/>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Men førend medarbejdere overhovedet kan tilgå Aula, skal I have opsat Aula – og her har I som institutionsadministratorer en vigtig rolle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dirty="0"/>
          </a:p>
          <a:p>
            <a:r>
              <a:rPr lang="da-DK" sz="900" i="0" dirty="0"/>
              <a:t> </a:t>
            </a:r>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39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dirty="0"/>
              <a:t>Oplæg</a:t>
            </a:r>
          </a:p>
          <a:p>
            <a:pPr marL="0" indent="0">
              <a:buFont typeface="Arial" panose="020B0604020202020204" pitchFamily="34" charset="0"/>
              <a:buNone/>
            </a:pPr>
            <a:r>
              <a:rPr lang="da-DK" sz="100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t>Der er sat seks uger af til institutionernes opsætning af Aula. I den periode er der helt nøjagtigt 6 institutionstrin, som I skal gennemføre.</a:t>
            </a:r>
            <a:r>
              <a:rPr lang="da-DK" sz="1000" b="1" i="1" dirty="0"/>
              <a:t> </a:t>
            </a:r>
            <a:r>
              <a:rPr lang="da-DK" sz="1000" b="0" i="0" dirty="0"/>
              <a:t>Alle trin er udførligt beskrevet i den udrulningsdrejebog, som hver kommune adgang til, inden udrulningen påbegyndes</a:t>
            </a:r>
            <a:r>
              <a:rPr lang="da-DK" sz="1000" b="1" i="1" dirty="0"/>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strike="no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0" strike="noStrike" kern="1200" dirty="0">
                <a:solidFill>
                  <a:schemeClr val="tx1"/>
                </a:solidFill>
                <a:effectLst/>
                <a:latin typeface="+mn-lt"/>
                <a:ea typeface="+mn-ea"/>
                <a:cs typeface="+mn-cs"/>
              </a:rPr>
              <a:t>Men lad os først starte med et overblik over selve processen for opsætningen…</a:t>
            </a:r>
            <a:endParaRPr lang="da-DK" sz="900" b="0" i="0" strike="noStrike" kern="1200" dirty="0">
              <a:solidFill>
                <a:schemeClr val="tx1"/>
              </a:solidFill>
              <a:effectLst/>
              <a:latin typeface="+mn-lt"/>
              <a:ea typeface="+mn-ea"/>
              <a:cs typeface="+mn-cs"/>
            </a:endParaRPr>
          </a:p>
          <a:p>
            <a:pPr marL="0" indent="0">
              <a:buFont typeface="Arial" panose="020B0604020202020204" pitchFamily="34" charset="0"/>
              <a:buNone/>
            </a:pPr>
            <a:endParaRPr lang="da-DK" sz="1000" b="1" dirty="0"/>
          </a:p>
          <a:p>
            <a:pPr marL="0" indent="0">
              <a:buFont typeface="Arial" panose="020B0604020202020204" pitchFamily="34" charset="0"/>
              <a:buNone/>
            </a:pPr>
            <a:endParaRPr lang="da-DK" sz="1000" b="1" dirty="0"/>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901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800" b="1" dirty="0"/>
              <a:t>Oplæg</a:t>
            </a:r>
          </a:p>
          <a:p>
            <a:r>
              <a:rPr lang="da-DK" sz="800" b="1" dirty="0"/>
              <a:t>Manus: </a:t>
            </a:r>
          </a:p>
          <a:p>
            <a:r>
              <a:rPr lang="da-DK" sz="800" b="0" dirty="0"/>
              <a:t>.. for hvordan kommer udrulningen til at forløbe? </a:t>
            </a:r>
          </a:p>
          <a:p>
            <a:endParaRPr lang="da-DK" sz="800" b="1" dirty="0"/>
          </a:p>
          <a:p>
            <a:r>
              <a:rPr lang="da-DK" sz="800" b="1" dirty="0"/>
              <a:t>(klik illustration frem): </a:t>
            </a:r>
          </a:p>
          <a:p>
            <a:r>
              <a:rPr lang="da-DK" sz="900" kern="1200" dirty="0">
                <a:solidFill>
                  <a:schemeClr val="tx1"/>
                </a:solidFill>
                <a:effectLst/>
                <a:latin typeface="+mn-lt"/>
                <a:ea typeface="+mn-ea"/>
                <a:cs typeface="+mn-cs"/>
              </a:rPr>
              <a:t>Udrulningen af Aula er planlagt til at vare 8 uger i alt. </a:t>
            </a:r>
          </a:p>
          <a:p>
            <a:endParaRPr lang="da-DK" sz="90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(Klik næste illustration frem):</a:t>
            </a:r>
          </a:p>
          <a:p>
            <a:r>
              <a:rPr lang="da-DK" sz="900" kern="1200" dirty="0">
                <a:solidFill>
                  <a:schemeClr val="tx1"/>
                </a:solidFill>
                <a:effectLst/>
                <a:latin typeface="+mn-lt"/>
                <a:ea typeface="+mn-ea"/>
                <a:cs typeface="+mn-cs"/>
              </a:rPr>
              <a:t>De to første uger er afsat til den kommunale opsætning.</a:t>
            </a:r>
          </a:p>
          <a:p>
            <a:endParaRPr lang="da-DK" sz="900"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(Klik næste illustration frem): </a:t>
            </a:r>
          </a:p>
          <a:p>
            <a:r>
              <a:rPr lang="da-DK" sz="900" kern="1200" dirty="0">
                <a:solidFill>
                  <a:schemeClr val="tx1"/>
                </a:solidFill>
                <a:effectLst/>
                <a:latin typeface="+mn-lt"/>
                <a:ea typeface="+mn-ea"/>
                <a:cs typeface="+mn-cs"/>
              </a:rPr>
              <a:t>De resterende 6 uger bruges til opsætning af Aula på de enkelte institutioner. Herudover er der afsat 2 uger som buffer-uger, hvis der skulle opstå behov for længere tid til opsætning. </a:t>
            </a:r>
          </a:p>
          <a:p>
            <a:endParaRPr lang="da-DK" sz="900"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Rammen for opsætningen af Aula sættes dermed af den kommunale administrator af Aula. Herefter tilpasses Aula til kommunens institutioner. Denne opgave varetages af jer som institutionsadministratorer. </a:t>
            </a:r>
          </a:p>
          <a:p>
            <a:endParaRPr lang="da-DK" sz="936" i="1" kern="1200" dirty="0">
              <a:solidFill>
                <a:schemeClr val="tx1"/>
              </a:solidFill>
              <a:effectLst/>
              <a:latin typeface="+mn-lt"/>
              <a:ea typeface="+mn-ea"/>
              <a:cs typeface="+mn-cs"/>
            </a:endParaRPr>
          </a:p>
          <a:p>
            <a:r>
              <a:rPr lang="da-DK" sz="900" i="1" kern="1200" dirty="0">
                <a:solidFill>
                  <a:schemeClr val="tx1"/>
                </a:solidFill>
                <a:effectLst/>
                <a:latin typeface="+mn-lt"/>
                <a:ea typeface="+mn-ea"/>
                <a:cs typeface="+mn-cs"/>
              </a:rPr>
              <a:t>(Til underviser: Det anbefales, at der i forbindelse med institutionernes opsætning af Aula planlægges 1-2 workshops, hvor kommunens institutionsadministratorer sidder sammen og opsætter institutionerne, så de kan blive hjulpet på vej af superbrugere og kan sparre med hinanden).</a:t>
            </a: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(Klik sidste illustration frem):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Hele udrulningsforløbet afsluttes med en </a:t>
            </a:r>
            <a:r>
              <a:rPr lang="da-DK" sz="900" b="1" kern="1200" dirty="0">
                <a:solidFill>
                  <a:schemeClr val="tx1"/>
                </a:solidFill>
                <a:effectLst/>
                <a:latin typeface="+mn-lt"/>
                <a:ea typeface="+mn-ea"/>
                <a:cs typeface="+mn-cs"/>
              </a:rPr>
              <a:t>udrulningsprøve</a:t>
            </a:r>
            <a:r>
              <a:rPr lang="da-DK" sz="900" kern="1200" dirty="0">
                <a:solidFill>
                  <a:schemeClr val="tx1"/>
                </a:solidFill>
                <a:effectLst/>
                <a:latin typeface="+mn-lt"/>
                <a:ea typeface="+mn-ea"/>
                <a:cs typeface="+mn-cs"/>
              </a:rPr>
              <a:t>, så det sikres at udrulningen af Aula sat rigtigt op. </a:t>
            </a:r>
            <a:r>
              <a:rPr lang="da-DK" sz="936" kern="1200" dirty="0">
                <a:solidFill>
                  <a:schemeClr val="tx1"/>
                </a:solidFill>
                <a:effectLst/>
                <a:latin typeface="+mn-lt"/>
                <a:ea typeface="+mn-ea"/>
                <a:cs typeface="+mn-cs"/>
              </a:rPr>
              <a:t>Udrulningsprøven vil bestå af en række såkaldte </a:t>
            </a:r>
            <a:r>
              <a:rPr lang="da-DK" sz="936" b="1" kern="1200" dirty="0">
                <a:solidFill>
                  <a:schemeClr val="tx1"/>
                </a:solidFill>
                <a:effectLst/>
                <a:latin typeface="+mn-lt"/>
                <a:ea typeface="+mn-ea"/>
                <a:cs typeface="+mn-cs"/>
              </a:rPr>
              <a:t>testcases</a:t>
            </a:r>
            <a:r>
              <a:rPr lang="da-DK" sz="936" kern="1200" dirty="0">
                <a:solidFill>
                  <a:schemeClr val="tx1"/>
                </a:solidFill>
                <a:effectLst/>
                <a:latin typeface="+mn-lt"/>
                <a:ea typeface="+mn-ea"/>
                <a:cs typeface="+mn-cs"/>
              </a:rPr>
              <a:t>, som gennemføres af den kommunale administrator og institutionsadministratorerne. </a:t>
            </a: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I løbet af de 8 ugers udrulning foreligger der, som sagt, en række opgaver, også kaldet trin, som skal udføres i kommunen og på institutionerne. </a:t>
            </a:r>
          </a:p>
          <a:p>
            <a:r>
              <a:rPr lang="da-DK" sz="900" b="1" i="0" kern="1200" dirty="0">
                <a:solidFill>
                  <a:schemeClr val="tx1"/>
                </a:solidFill>
                <a:effectLst/>
                <a:latin typeface="+mn-lt"/>
                <a:ea typeface="+mn-ea"/>
                <a:cs typeface="+mn-cs"/>
              </a:rPr>
              <a:t>Her sætter vi fokus på de syv udrulningstrin, som I skal gennemføre på jeres institutioner…</a:t>
            </a:r>
          </a:p>
          <a:p>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343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i="0" strike="noStrike" kern="1200" dirty="0">
                <a:solidFill>
                  <a:schemeClr val="tx1"/>
                </a:solidFill>
                <a:effectLst/>
                <a:latin typeface="+mn-lt"/>
                <a:ea typeface="+mn-ea"/>
                <a:cs typeface="+mn-cs"/>
              </a:rPr>
              <a:t>De 7 trin omhandler: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1. trin frem):</a:t>
            </a:r>
            <a:endParaRPr lang="da-DK" sz="1000" i="1" dirty="0"/>
          </a:p>
          <a:p>
            <a:endParaRPr lang="da-DK" sz="1000" dirty="0"/>
          </a:p>
          <a:p>
            <a:r>
              <a:rPr lang="da-DK" sz="1000" b="1" dirty="0"/>
              <a:t>Trin 1: Kvalitetssikre data fra UNI-login:</a:t>
            </a:r>
            <a:r>
              <a:rPr lang="da-DK" sz="1000" b="0" dirty="0"/>
              <a:t> </a:t>
            </a:r>
            <a:r>
              <a:rPr lang="da-DK" sz="1000" b="0" kern="1200" dirty="0">
                <a:solidFill>
                  <a:schemeClr val="tx1"/>
                </a:solidFill>
                <a:effectLst/>
                <a:latin typeface="+mn-lt"/>
                <a:ea typeface="+mn-ea"/>
                <a:cs typeface="+mn-cs"/>
              </a:rPr>
              <a:t>Opgaven </a:t>
            </a:r>
            <a:r>
              <a:rPr lang="da-DK" sz="1000" kern="1200" dirty="0">
                <a:solidFill>
                  <a:schemeClr val="tx1"/>
                </a:solidFill>
                <a:effectLst/>
                <a:latin typeface="+mn-lt"/>
                <a:ea typeface="+mn-ea"/>
                <a:cs typeface="+mn-cs"/>
              </a:rPr>
              <a:t>indebærer at sikre at brugere og grupper hentet fra UNI-Login sker korrekt – igen sikre at alle institutionens brugere er med og evt. oprette standard for supplerende stamdata, hvis der er behov for det.</a:t>
            </a:r>
          </a:p>
          <a:p>
            <a:endParaRPr lang="da-DK" sz="1000" b="1" i="1" strike="sng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trin frem):</a:t>
            </a:r>
            <a:endParaRPr lang="da-DK" sz="1000" i="1" dirty="0"/>
          </a:p>
          <a:p>
            <a:endParaRPr lang="da-DK" sz="1000" b="1" dirty="0"/>
          </a:p>
          <a:p>
            <a:r>
              <a:rPr lang="da-DK" sz="1000" b="1" i="0" dirty="0"/>
              <a:t>Trin 2: </a:t>
            </a:r>
            <a:r>
              <a:rPr lang="da-DK" sz="800" b="1" i="0" dirty="0"/>
              <a:t>Kvalitetssikre skemasynkronisering</a:t>
            </a:r>
          </a:p>
          <a:p>
            <a:endParaRPr lang="da-DK" sz="800" b="1" i="0" dirty="0"/>
          </a:p>
          <a:p>
            <a:r>
              <a:rPr lang="da-DK" sz="1000" b="1" i="1" dirty="0"/>
              <a:t>(Klik trin frem): </a:t>
            </a:r>
            <a:endParaRPr lang="da-DK" sz="1000" i="1" dirty="0"/>
          </a:p>
          <a:p>
            <a:endParaRPr lang="da-DK" sz="1000" b="1" dirty="0"/>
          </a:p>
          <a:p>
            <a:r>
              <a:rPr lang="da-DK" sz="1000" b="1" dirty="0"/>
              <a:t>Trin 3: Opsætte datapolitik: </a:t>
            </a:r>
            <a:r>
              <a:rPr lang="da-DK" sz="1000" b="0" dirty="0"/>
              <a:t>så institutionens brugere af </a:t>
            </a:r>
            <a:r>
              <a:rPr lang="da-DK" sz="936" b="0" kern="1200" dirty="0">
                <a:solidFill>
                  <a:schemeClr val="tx1"/>
                </a:solidFill>
                <a:effectLst/>
                <a:latin typeface="+mn-lt"/>
                <a:ea typeface="+mn-ea"/>
                <a:cs typeface="+mn-cs"/>
              </a:rPr>
              <a:t>Aula kan tilgå skolens datapolitik fra skolens hjemmeside. </a:t>
            </a:r>
          </a:p>
          <a:p>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trin frem):</a:t>
            </a:r>
            <a:endParaRPr lang="da-DK" sz="800" i="1" dirty="0"/>
          </a:p>
          <a:p>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dirty="0"/>
              <a:t>Trin: 4: Opsætte institutionens </a:t>
            </a:r>
            <a:r>
              <a:rPr lang="da-DK" sz="1000" b="1" dirty="0" err="1"/>
              <a:t>dashboards</a:t>
            </a:r>
            <a:r>
              <a:rPr lang="da-DK" sz="1000" b="1" dirty="0"/>
              <a:t> – herunder </a:t>
            </a:r>
            <a:r>
              <a:rPr lang="da-DK" sz="1000" b="1" dirty="0" err="1"/>
              <a:t>widgets</a:t>
            </a:r>
            <a:r>
              <a:rPr lang="da-DK" sz="1000" b="1" dirty="0"/>
              <a:t>:</a:t>
            </a:r>
            <a:r>
              <a:rPr lang="da-DK" sz="1000" b="0" dirty="0"/>
              <a:t> </a:t>
            </a:r>
            <a:r>
              <a:rPr lang="da-DK" sz="900" kern="1200" dirty="0">
                <a:solidFill>
                  <a:schemeClr val="tx1"/>
                </a:solidFill>
                <a:effectLst/>
                <a:latin typeface="+mn-lt"/>
                <a:ea typeface="+mn-ea"/>
                <a:cs typeface="+mn-cs"/>
              </a:rPr>
              <a:t>Institutionsadministratorer kan tilpasse det kommunalt definerede </a:t>
            </a:r>
            <a:r>
              <a:rPr lang="da-DK" sz="900" kern="1200" dirty="0" err="1">
                <a:solidFill>
                  <a:schemeClr val="tx1"/>
                </a:solidFill>
                <a:effectLst/>
                <a:latin typeface="+mn-lt"/>
                <a:ea typeface="+mn-ea"/>
                <a:cs typeface="+mn-cs"/>
              </a:rPr>
              <a:t>dashboard</a:t>
            </a:r>
            <a:r>
              <a:rPr lang="da-DK" sz="900" kern="1200" dirty="0">
                <a:solidFill>
                  <a:schemeClr val="tx1"/>
                </a:solidFill>
                <a:effectLst/>
                <a:latin typeface="+mn-lt"/>
                <a:ea typeface="+mn-ea"/>
                <a:cs typeface="+mn-cs"/>
              </a:rPr>
              <a:t> – dvs. tilføje og fjerne moduler eller </a:t>
            </a:r>
            <a:r>
              <a:rPr lang="da-DK" sz="900" kern="1200" dirty="0" err="1">
                <a:solidFill>
                  <a:schemeClr val="tx1"/>
                </a:solidFill>
                <a:effectLst/>
                <a:latin typeface="+mn-lt"/>
                <a:ea typeface="+mn-ea"/>
                <a:cs typeface="+mn-cs"/>
              </a:rPr>
              <a:t>widgets</a:t>
            </a:r>
            <a:r>
              <a:rPr lang="da-DK" sz="900" kern="1200" dirty="0">
                <a:solidFill>
                  <a:schemeClr val="tx1"/>
                </a:solidFill>
                <a:effectLst/>
                <a:latin typeface="+mn-lt"/>
                <a:ea typeface="+mn-ea"/>
                <a:cs typeface="+mn-cs"/>
              </a:rPr>
              <a:t> for alle profiltyper på institutionsniveau.  </a:t>
            </a:r>
          </a:p>
          <a:p>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dirty="0"/>
              <a:t>(Klik trin frem):</a:t>
            </a:r>
            <a:endParaRPr lang="da-DK" sz="800" i="1" dirty="0"/>
          </a:p>
          <a:p>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dirty="0"/>
              <a:t>Trin 5: Opsætte institutionens grupper: </a:t>
            </a:r>
            <a:r>
              <a:rPr lang="da-DK" sz="936" kern="1200" dirty="0">
                <a:solidFill>
                  <a:schemeClr val="tx1"/>
                </a:solidFill>
                <a:effectLst/>
                <a:latin typeface="+mn-lt"/>
                <a:ea typeface="+mn-ea"/>
                <a:cs typeface="+mn-cs"/>
              </a:rPr>
              <a:t>Aula-Grupper oprettes i Aulas administrationsmodul i overensstemmelse med institutionens eller kommunens anvendelsesstrategi. </a:t>
            </a:r>
          </a:p>
          <a:p>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endParaRPr lang="da-DK" sz="900" i="1" dirty="0"/>
          </a:p>
          <a:p>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dirty="0"/>
              <a:t>Trin 6: </a:t>
            </a:r>
            <a:r>
              <a:rPr kumimoji="0" lang="da-DK" sz="900" b="1" i="0" u="none" strike="noStrike" kern="1200" cap="none" spc="0" normalizeH="0" baseline="0" noProof="0" dirty="0">
                <a:ln>
                  <a:noFill/>
                </a:ln>
                <a:solidFill>
                  <a:srgbClr val="000000"/>
                </a:solidFill>
                <a:effectLst/>
                <a:uLnTx/>
                <a:uFillTx/>
                <a:latin typeface="Lato black"/>
                <a:ea typeface="+mn-ea"/>
                <a:cs typeface="+mn-cs"/>
              </a:rPr>
              <a:t>Opsætning af  hvilke tilladelser og supplerende stamdata: </a:t>
            </a:r>
            <a:r>
              <a:rPr lang="da-DK" sz="936" kern="1200" dirty="0">
                <a:solidFill>
                  <a:schemeClr val="tx1"/>
                </a:solidFill>
                <a:effectLst/>
                <a:latin typeface="+mn-lt"/>
                <a:ea typeface="+mn-ea"/>
                <a:cs typeface="+mn-cs"/>
              </a:rPr>
              <a:t>Udover de obligatoriske samtykker, skal der opsættes supplerende stamdata og tilladelser for institutionen. </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Lato bla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dirty="0"/>
              <a:t>(Klik trin frem):</a:t>
            </a:r>
            <a:endParaRPr lang="da-DK" sz="900" i="1" dirty="0"/>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Lato bla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Lato black"/>
                <a:ea typeface="+mn-ea"/>
                <a:cs typeface="+mn-cs"/>
              </a:rPr>
              <a:t>Trin 7: </a:t>
            </a:r>
            <a:r>
              <a:rPr lang="da-DK" sz="900" b="1" dirty="0"/>
              <a:t>Tildeling af roller og rettigheder</a:t>
            </a:r>
            <a:r>
              <a:rPr lang="da-DK" sz="900" b="0" dirty="0"/>
              <a:t>: Institutionsadministratoren tildeler her roller og rettigheder til brugere på institutionen. </a:t>
            </a:r>
            <a:endParaRPr lang="da-DK" sz="900" b="0" i="1" dirty="0"/>
          </a:p>
          <a:p>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Alle trin er udførligt beskrevet i den </a:t>
            </a:r>
            <a:r>
              <a:rPr lang="da-DK" b="1" i="0" dirty="0"/>
              <a:t>udrulningsdrejebog</a:t>
            </a:r>
            <a:r>
              <a:rPr lang="da-DK" b="0" i="0" dirty="0"/>
              <a:t>, som kommunerne får adgang til op imod udrulningen.</a:t>
            </a:r>
            <a:r>
              <a:rPr lang="da-DK" b="1" i="1" dirty="0"/>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i="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Af de syv trin </a:t>
            </a:r>
            <a:r>
              <a:rPr lang="da-DK" sz="1000" b="1" dirty="0"/>
              <a:t>stiller vi nu skarpt på opsætningen af institutionens </a:t>
            </a:r>
            <a:r>
              <a:rPr lang="da-DK" sz="1000" b="1" dirty="0" err="1"/>
              <a:t>dashboards</a:t>
            </a:r>
            <a:r>
              <a:rPr lang="da-DK" sz="1000" b="1" dirty="0"/>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0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Aula intro</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 og vi indleder med en kort overordnet </a:t>
            </a:r>
            <a:r>
              <a:rPr lang="da-DK" b="1" dirty="0"/>
              <a:t>introduktion til Aula </a:t>
            </a:r>
            <a:r>
              <a:rPr lang="da-DK" dirty="0"/>
              <a:t>– for hvilke fordele kommer Aula med?</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439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1" dirty="0"/>
              <a:t>Oplæg</a:t>
            </a:r>
          </a:p>
          <a:p>
            <a:r>
              <a:rPr lang="da-DK" sz="100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000000"/>
                </a:solidFill>
                <a:effectLst/>
                <a:uLnTx/>
                <a:uFillTx/>
                <a:latin typeface="Lato black"/>
                <a:ea typeface="+mn-ea"/>
                <a:cs typeface="+mn-cs"/>
              </a:rPr>
              <a:t>… det gør vi, fordi </a:t>
            </a:r>
            <a:r>
              <a:rPr kumimoji="0" lang="da-DK" sz="1000" b="1" i="0" u="none" strike="noStrike" kern="1200" cap="none" spc="0" normalizeH="0" baseline="0" noProof="0" dirty="0">
                <a:ln>
                  <a:noFill/>
                </a:ln>
                <a:solidFill>
                  <a:srgbClr val="000000"/>
                </a:solidFill>
                <a:effectLst/>
                <a:uLnTx/>
                <a:uFillTx/>
                <a:latin typeface="Lato black"/>
                <a:ea typeface="+mn-ea"/>
                <a:cs typeface="+mn-cs"/>
              </a:rPr>
              <a:t>opsætningen af </a:t>
            </a:r>
            <a:r>
              <a:rPr kumimoji="0" lang="da-DK" sz="1000" b="1" i="0" u="none" strike="noStrike" kern="1200" cap="none" spc="0" normalizeH="0" baseline="0" noProof="0" dirty="0" err="1">
                <a:ln>
                  <a:noFill/>
                </a:ln>
                <a:solidFill>
                  <a:srgbClr val="000000"/>
                </a:solidFill>
                <a:effectLst/>
                <a:uLnTx/>
                <a:uFillTx/>
                <a:latin typeface="Lato black"/>
                <a:ea typeface="+mn-ea"/>
                <a:cs typeface="+mn-cs"/>
              </a:rPr>
              <a:t>dashboards</a:t>
            </a:r>
            <a:r>
              <a:rPr kumimoji="0" lang="da-DK" sz="1000" b="1" i="0" u="none" strike="noStrike" kern="1200" cap="none" spc="0" normalizeH="0" baseline="0" noProof="0" dirty="0">
                <a:ln>
                  <a:noFill/>
                </a:ln>
                <a:solidFill>
                  <a:srgbClr val="000000"/>
                </a:solidFill>
                <a:effectLst/>
                <a:uLnTx/>
                <a:uFillTx/>
                <a:latin typeface="Lato black"/>
                <a:ea typeface="+mn-ea"/>
                <a:cs typeface="+mn-cs"/>
              </a:rPr>
              <a:t> er centralt, når vi snakker målretning af indhold for brugerne af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1" i="0" u="none" strike="noStrike" kern="1200" cap="none" spc="0" normalizeH="0" baseline="0" noProof="0" dirty="0">
              <a:ln>
                <a:noFill/>
              </a:ln>
              <a:solidFill>
                <a:srgbClr val="000000"/>
              </a:solidFill>
              <a:effectLst/>
              <a:uLnTx/>
              <a:uFillTx/>
              <a:latin typeface="Lato black"/>
              <a:ea typeface="+mn-ea"/>
              <a:cs typeface="+mn-cs"/>
            </a:endParaRPr>
          </a:p>
          <a:p>
            <a:r>
              <a:rPr lang="da-DK" sz="1050" kern="1200" dirty="0">
                <a:solidFill>
                  <a:schemeClr val="tx1"/>
                </a:solidFill>
                <a:effectLst/>
                <a:latin typeface="+mn-lt"/>
                <a:ea typeface="+mn-ea"/>
                <a:cs typeface="+mn-cs"/>
              </a:rPr>
              <a:t>I STIL/UNI-C opereres der med syv profilgrupper</a:t>
            </a:r>
          </a:p>
          <a:p>
            <a:pPr marL="171450" lvl="0" indent="-171450">
              <a:buFont typeface="Arial" panose="020B0604020202020204" pitchFamily="34" charset="0"/>
              <a:buChar char="•"/>
            </a:pPr>
            <a:r>
              <a:rPr lang="da-DK" sz="1050" kern="1200" dirty="0">
                <a:solidFill>
                  <a:schemeClr val="tx1"/>
                </a:solidFill>
                <a:effectLst/>
                <a:latin typeface="+mn-lt"/>
                <a:ea typeface="+mn-ea"/>
                <a:cs typeface="+mn-cs"/>
              </a:rPr>
              <a:t>Indskolingselever</a:t>
            </a:r>
          </a:p>
          <a:p>
            <a:pPr marL="171450" lvl="0" indent="-171450">
              <a:buFont typeface="Arial" panose="020B0604020202020204" pitchFamily="34" charset="0"/>
              <a:buChar char="•"/>
            </a:pPr>
            <a:r>
              <a:rPr lang="da-DK" sz="1050" kern="1200" dirty="0">
                <a:solidFill>
                  <a:schemeClr val="tx1"/>
                </a:solidFill>
                <a:effectLst/>
                <a:latin typeface="+mn-lt"/>
                <a:ea typeface="+mn-ea"/>
                <a:cs typeface="+mn-cs"/>
              </a:rPr>
              <a:t>Mellemtrin/udskolingselever</a:t>
            </a:r>
          </a:p>
          <a:p>
            <a:pPr marL="171450" lvl="0" indent="-171450">
              <a:buFont typeface="Arial" panose="020B0604020202020204" pitchFamily="34" charset="0"/>
              <a:buChar char="•"/>
            </a:pPr>
            <a:r>
              <a:rPr lang="da-DK" sz="1050" kern="1200" dirty="0">
                <a:solidFill>
                  <a:schemeClr val="tx1"/>
                </a:solidFill>
                <a:effectLst/>
                <a:latin typeface="+mn-lt"/>
                <a:ea typeface="+mn-ea"/>
                <a:cs typeface="+mn-cs"/>
              </a:rPr>
              <a:t>Forældre/Værger</a:t>
            </a:r>
          </a:p>
          <a:p>
            <a:pPr marL="171450" lvl="0" indent="-171450">
              <a:buFont typeface="Arial" panose="020B0604020202020204" pitchFamily="34" charset="0"/>
              <a:buChar char="•"/>
            </a:pPr>
            <a:r>
              <a:rPr lang="da-DK" sz="1050" kern="1200" dirty="0">
                <a:solidFill>
                  <a:schemeClr val="tx1"/>
                </a:solidFill>
                <a:effectLst/>
                <a:latin typeface="+mn-lt"/>
                <a:ea typeface="+mn-ea"/>
                <a:cs typeface="+mn-cs"/>
              </a:rPr>
              <a:t>Pædagogisk personale – skole (herunder timevikarer)  </a:t>
            </a:r>
          </a:p>
          <a:p>
            <a:pPr marL="171450" lvl="0" indent="-171450">
              <a:buFont typeface="Arial" panose="020B0604020202020204" pitchFamily="34" charset="0"/>
              <a:buChar char="•"/>
            </a:pPr>
            <a:r>
              <a:rPr lang="da-DK" sz="1050" kern="1200" dirty="0">
                <a:solidFill>
                  <a:schemeClr val="tx1"/>
                </a:solidFill>
                <a:effectLst/>
                <a:latin typeface="+mn-lt"/>
                <a:ea typeface="+mn-ea"/>
                <a:cs typeface="+mn-cs"/>
              </a:rPr>
              <a:t>Pædagogisk personale – dagtilbud </a:t>
            </a:r>
          </a:p>
          <a:p>
            <a:pPr marL="171450" lvl="0" indent="-171450">
              <a:buFont typeface="Arial" panose="020B0604020202020204" pitchFamily="34" charset="0"/>
              <a:buChar char="•"/>
            </a:pPr>
            <a:r>
              <a:rPr lang="da-DK" sz="1050" kern="1200" dirty="0">
                <a:solidFill>
                  <a:schemeClr val="tx1"/>
                </a:solidFill>
                <a:effectLst/>
                <a:latin typeface="+mn-lt"/>
                <a:ea typeface="+mn-ea"/>
                <a:cs typeface="+mn-cs"/>
              </a:rPr>
              <a:t>Leder</a:t>
            </a:r>
          </a:p>
          <a:p>
            <a:pPr marL="171450" lvl="0" indent="-171450">
              <a:buFont typeface="Arial" panose="020B0604020202020204" pitchFamily="34" charset="0"/>
              <a:buChar char="•"/>
            </a:pPr>
            <a:r>
              <a:rPr lang="da-DK" sz="1050" kern="1200" dirty="0">
                <a:solidFill>
                  <a:schemeClr val="tx1"/>
                </a:solidFill>
                <a:effectLst/>
                <a:latin typeface="+mn-lt"/>
                <a:ea typeface="+mn-ea"/>
                <a:cs typeface="+mn-cs"/>
              </a:rPr>
              <a:t>Øvrige brugere </a:t>
            </a:r>
          </a:p>
          <a:p>
            <a:pPr marL="171450" lvl="0" indent="-171450">
              <a:buFont typeface="Arial" panose="020B0604020202020204" pitchFamily="34" charset="0"/>
              <a:buChar char="•"/>
            </a:pPr>
            <a:endParaRPr lang="da-DK" sz="1050" kern="1200" dirty="0">
              <a:solidFill>
                <a:schemeClr val="tx1"/>
              </a:solidFill>
              <a:effectLst/>
              <a:latin typeface="+mn-lt"/>
              <a:ea typeface="+mn-ea"/>
              <a:cs typeface="+mn-cs"/>
            </a:endParaRPr>
          </a:p>
          <a:p>
            <a:pPr marL="0" lvl="0" indent="0">
              <a:buFont typeface="Arial" panose="020B0604020202020204" pitchFamily="34" charset="0"/>
              <a:buNone/>
            </a:pPr>
            <a:r>
              <a:rPr lang="da-DK" sz="1000" kern="1200" dirty="0">
                <a:solidFill>
                  <a:schemeClr val="tx1"/>
                </a:solidFill>
                <a:effectLst/>
                <a:latin typeface="+mn-lt"/>
                <a:ea typeface="+mn-ea"/>
                <a:cs typeface="+mn-cs"/>
              </a:rPr>
              <a:t>Det er de hovedgrupper, der automatisk indlæses i Aula fra jeres personale- og elevadministrative systemer.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Det er den kommunale administrator, der opsætter rammen for </a:t>
            </a:r>
            <a:r>
              <a:rPr lang="da-DK" sz="1000" b="1" kern="1200" dirty="0" err="1">
                <a:solidFill>
                  <a:schemeClr val="tx1"/>
                </a:solidFill>
                <a:effectLst/>
                <a:latin typeface="+mn-lt"/>
                <a:ea typeface="+mn-ea"/>
                <a:cs typeface="+mn-cs"/>
              </a:rPr>
              <a:t>dashboards</a:t>
            </a:r>
            <a:r>
              <a:rPr lang="da-DK" sz="1000" b="1" kern="1200" dirty="0">
                <a:solidFill>
                  <a:schemeClr val="tx1"/>
                </a:solidFill>
                <a:effectLst/>
                <a:latin typeface="+mn-lt"/>
                <a:ea typeface="+mn-ea"/>
                <a:cs typeface="+mn-cs"/>
              </a:rPr>
              <a:t> for alle profilgrupper</a:t>
            </a:r>
            <a:r>
              <a:rPr lang="da-DK" sz="1000" kern="1200" dirty="0">
                <a:solidFill>
                  <a:schemeClr val="tx1"/>
                </a:solidFill>
                <a:effectLst/>
                <a:latin typeface="+mn-lt"/>
                <a:ea typeface="+mn-ea"/>
                <a:cs typeface="+mn-cs"/>
              </a:rPr>
              <a:t>. Dette gælder eksempelvis placeringen af </a:t>
            </a:r>
            <a:r>
              <a:rPr lang="da-DK" sz="1000" kern="1200" dirty="0" err="1">
                <a:solidFill>
                  <a:schemeClr val="tx1"/>
                </a:solidFill>
                <a:effectLst/>
                <a:latin typeface="+mn-lt"/>
                <a:ea typeface="+mn-ea"/>
                <a:cs typeface="+mn-cs"/>
              </a:rPr>
              <a:t>widgets</a:t>
            </a:r>
            <a:r>
              <a:rPr lang="da-DK" sz="1000" kern="1200" dirty="0">
                <a:solidFill>
                  <a:schemeClr val="tx1"/>
                </a:solidFill>
                <a:effectLst/>
                <a:latin typeface="+mn-lt"/>
                <a:ea typeface="+mn-ea"/>
                <a:cs typeface="+mn-cs"/>
              </a:rPr>
              <a:t>, samt hvilke profilgrupper, der skal tildeles Komme/gå-modulet. Den kommunale administrator har adgang til kommunens </a:t>
            </a:r>
            <a:r>
              <a:rPr lang="da-DK" sz="1000" kern="1200" dirty="0" err="1">
                <a:solidFill>
                  <a:schemeClr val="tx1"/>
                </a:solidFill>
                <a:effectLst/>
                <a:latin typeface="+mn-lt"/>
                <a:ea typeface="+mn-ea"/>
                <a:cs typeface="+mn-cs"/>
              </a:rPr>
              <a:t>widgets</a:t>
            </a:r>
            <a:r>
              <a:rPr lang="da-DK" sz="1000" kern="1200" dirty="0">
                <a:solidFill>
                  <a:schemeClr val="tx1"/>
                </a:solidFill>
                <a:effectLst/>
                <a:latin typeface="+mn-lt"/>
                <a:ea typeface="+mn-ea"/>
                <a:cs typeface="+mn-cs"/>
              </a:rPr>
              <a:t> i Aula administrationsmodul.  </a:t>
            </a:r>
            <a:r>
              <a:rPr lang="da-DK" sz="1050" kern="1200" dirty="0">
                <a:solidFill>
                  <a:schemeClr val="tx1"/>
                </a:solidFill>
                <a:effectLst/>
                <a:latin typeface="+mn-lt"/>
                <a:ea typeface="+mn-ea"/>
                <a:cs typeface="+mn-cs"/>
              </a:rPr>
              <a:t>Det betyder, at brugerne af Aula vil blive mødt af et </a:t>
            </a:r>
            <a:r>
              <a:rPr lang="da-DK" sz="1050" kern="1200" dirty="0" err="1">
                <a:solidFill>
                  <a:schemeClr val="tx1"/>
                </a:solidFill>
                <a:effectLst/>
                <a:latin typeface="+mn-lt"/>
                <a:ea typeface="+mn-ea"/>
                <a:cs typeface="+mn-cs"/>
              </a:rPr>
              <a:t>dashboard</a:t>
            </a:r>
            <a:r>
              <a:rPr lang="da-DK" sz="1050" kern="1200" dirty="0">
                <a:solidFill>
                  <a:schemeClr val="tx1"/>
                </a:solidFill>
                <a:effectLst/>
                <a:latin typeface="+mn-lt"/>
                <a:ea typeface="+mn-ea"/>
                <a:cs typeface="+mn-cs"/>
              </a:rPr>
              <a:t> med bestemte moduler og </a:t>
            </a:r>
            <a:r>
              <a:rPr lang="da-DK" sz="1050" kern="1200" dirty="0" err="1">
                <a:solidFill>
                  <a:schemeClr val="tx1"/>
                </a:solidFill>
                <a:effectLst/>
                <a:latin typeface="+mn-lt"/>
                <a:ea typeface="+mn-ea"/>
                <a:cs typeface="+mn-cs"/>
              </a:rPr>
              <a:t>widgets</a:t>
            </a:r>
            <a:r>
              <a:rPr lang="da-DK" sz="1050" kern="1200" dirty="0">
                <a:solidFill>
                  <a:schemeClr val="tx1"/>
                </a:solidFill>
                <a:effectLst/>
                <a:latin typeface="+mn-lt"/>
                <a:ea typeface="+mn-ea"/>
                <a:cs typeface="+mn-cs"/>
              </a:rPr>
              <a:t>, som er tilpasset de enkelte profiltyper. </a:t>
            </a:r>
          </a:p>
          <a:p>
            <a:endParaRPr lang="da-DK" sz="1050" kern="1200" dirty="0">
              <a:solidFill>
                <a:schemeClr val="tx1"/>
              </a:solidFill>
              <a:effectLst/>
              <a:latin typeface="+mn-lt"/>
              <a:ea typeface="+mn-ea"/>
              <a:cs typeface="+mn-cs"/>
            </a:endParaRPr>
          </a:p>
          <a:p>
            <a:r>
              <a:rPr lang="da-DK" sz="1050" kern="1200" dirty="0" err="1">
                <a:solidFill>
                  <a:schemeClr val="tx1"/>
                </a:solidFill>
                <a:effectLst/>
                <a:latin typeface="+mn-lt"/>
                <a:ea typeface="+mn-ea"/>
                <a:cs typeface="+mn-cs"/>
              </a:rPr>
              <a:t>Ift</a:t>
            </a:r>
            <a:r>
              <a:rPr lang="da-DK" sz="1050" kern="1200" dirty="0">
                <a:solidFill>
                  <a:schemeClr val="tx1"/>
                </a:solidFill>
                <a:effectLst/>
                <a:latin typeface="+mn-lt"/>
                <a:ea typeface="+mn-ea"/>
                <a:cs typeface="+mn-cs"/>
              </a:rPr>
              <a:t> til moduler gælder dette eksempelvis opsætningen af hvilke profilgrupper, der skal tildeles Komme/gå-modulet. H</a:t>
            </a:r>
            <a:r>
              <a:rPr lang="da-DK" sz="1000" dirty="0"/>
              <a:t>vem der har adgang til hvilken funktionalitet, og hvordan </a:t>
            </a:r>
            <a:r>
              <a:rPr lang="da-DK" sz="1000" b="0" dirty="0">
                <a:latin typeface="Calibri Light" panose="020F0302020204030204" pitchFamily="34" charset="0"/>
                <a:cs typeface="Calibri Light" panose="020F0302020204030204" pitchFamily="34" charset="0"/>
              </a:rPr>
              <a:t>de forskellige brugere har adgang til at bruge den, </a:t>
            </a:r>
            <a:r>
              <a:rPr lang="da-DK" sz="1000" dirty="0"/>
              <a:t>sættes altså kommunens administrator. </a:t>
            </a:r>
          </a:p>
          <a:p>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Ud fra den ramme, der er sat på kommunalt niveau, kan I som </a:t>
            </a:r>
            <a:r>
              <a:rPr lang="da-DK" sz="1000" b="0" dirty="0"/>
              <a:t>institutionsadministratorer </a:t>
            </a:r>
            <a:r>
              <a:rPr lang="da-DK" sz="1000" dirty="0"/>
              <a:t>opsætte og håndtere funktionalitet i Aula på jeres skoler. </a:t>
            </a:r>
            <a:endParaRPr lang="da-DK" sz="900" i="0" strike="noStrik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Opsætningen for profilgrupper og institutioner kan løbende tilpasses og justeres af den kommunale administrator og af jer.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i="1" kern="1200" dirty="0">
                <a:solidFill>
                  <a:schemeClr val="tx1"/>
                </a:solidFill>
                <a:effectLst/>
                <a:latin typeface="+mn-lt"/>
                <a:ea typeface="+mn-ea"/>
                <a:cs typeface="+mn-cs"/>
              </a:rPr>
              <a:t>(Til underviseren: Institutionsadministratoren kan tilpasse det kommunalt definerede </a:t>
            </a:r>
            <a:r>
              <a:rPr lang="da-DK" sz="1000" i="1" kern="1200" dirty="0" err="1">
                <a:solidFill>
                  <a:schemeClr val="tx1"/>
                </a:solidFill>
                <a:effectLst/>
                <a:latin typeface="+mn-lt"/>
                <a:ea typeface="+mn-ea"/>
                <a:cs typeface="+mn-cs"/>
              </a:rPr>
              <a:t>dashboard</a:t>
            </a:r>
            <a:r>
              <a:rPr lang="da-DK" sz="1000" i="1" kern="1200" dirty="0">
                <a:solidFill>
                  <a:schemeClr val="tx1"/>
                </a:solidFill>
                <a:effectLst/>
                <a:latin typeface="+mn-lt"/>
                <a:ea typeface="+mn-ea"/>
                <a:cs typeface="+mn-cs"/>
              </a:rPr>
              <a:t> uden tekniske begrænsninger– dvs. tilføje og fjerne moduler eller </a:t>
            </a:r>
            <a:r>
              <a:rPr lang="da-DK" sz="1000" i="1" kern="1200" dirty="0" err="1">
                <a:solidFill>
                  <a:schemeClr val="tx1"/>
                </a:solidFill>
                <a:effectLst/>
                <a:latin typeface="+mn-lt"/>
                <a:ea typeface="+mn-ea"/>
                <a:cs typeface="+mn-cs"/>
              </a:rPr>
              <a:t>widgets</a:t>
            </a:r>
            <a:r>
              <a:rPr lang="da-DK" sz="1000" i="1" kern="1200" dirty="0">
                <a:solidFill>
                  <a:schemeClr val="tx1"/>
                </a:solidFill>
                <a:effectLst/>
                <a:latin typeface="+mn-lt"/>
                <a:ea typeface="+mn-ea"/>
                <a:cs typeface="+mn-cs"/>
              </a:rPr>
              <a:t> for alle profiltyper på institutionsniveau.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i="1" kern="1200" dirty="0">
                <a:solidFill>
                  <a:schemeClr val="tx1"/>
                </a:solidFill>
                <a:effectLst/>
                <a:latin typeface="+mn-lt"/>
                <a:ea typeface="+mn-ea"/>
                <a:cs typeface="+mn-cs"/>
              </a:rPr>
              <a:t>det er derfor er det vigtigt, at institutionsadministratorerne her får et overblik over, hvad  der er fælles standard for hele kommunen, og hvilket råderum den enkelte institution har)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000000"/>
              </a:solidFill>
              <a:effectLst/>
              <a:uLnTx/>
              <a:uFillTx/>
              <a:latin typeface="Lato black"/>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i="1" kern="1200" dirty="0">
                <a:solidFill>
                  <a:schemeClr val="tx1"/>
                </a:solidFill>
                <a:effectLst/>
                <a:latin typeface="+mn-lt"/>
                <a:ea typeface="+mn-ea"/>
                <a:cs typeface="+mn-cs"/>
              </a:rPr>
              <a:t>(Klik figur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Opgaven omkring opsætning af </a:t>
            </a:r>
            <a:r>
              <a:rPr lang="da-DK" sz="936" kern="1200" dirty="0" err="1">
                <a:solidFill>
                  <a:schemeClr val="tx1"/>
                </a:solidFill>
                <a:effectLst/>
                <a:latin typeface="+mn-lt"/>
                <a:ea typeface="+mn-ea"/>
                <a:cs typeface="+mn-cs"/>
              </a:rPr>
              <a:t>dashboards</a:t>
            </a:r>
            <a:r>
              <a:rPr lang="da-DK" sz="936" kern="1200" dirty="0">
                <a:solidFill>
                  <a:schemeClr val="tx1"/>
                </a:solidFill>
                <a:effectLst/>
                <a:latin typeface="+mn-lt"/>
                <a:ea typeface="+mn-ea"/>
                <a:cs typeface="+mn-cs"/>
              </a:rPr>
              <a:t> indebærer altså også placeringen af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a:t>
            </a:r>
          </a:p>
          <a:p>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er applikationer, som viser genveje til andre eller udvalgt indhold fra It-løsninger, som eksempelvis læringsplatforme eller fildelingssystemer, som kommuner og skoler anvender.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kan indlejres i Aula, så brugerne får en samlet indgang og et samlet overblik. Mulighederne for, hvilke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der kan komme ind i Aula, er nærmest ubegrænsede og besluttes af den enkelte kommune.</a:t>
            </a:r>
          </a:p>
          <a:p>
            <a:r>
              <a:rPr lang="da-DK" sz="936" kern="1200" dirty="0">
                <a:solidFill>
                  <a:schemeClr val="tx1"/>
                </a:solidFill>
                <a:effectLst/>
                <a:latin typeface="+mn-lt"/>
                <a:ea typeface="+mn-ea"/>
                <a:cs typeface="+mn-cs"/>
              </a:rPr>
              <a:t>Når Aula udrulles, vil der i Aula, som vi var omkring i forrige modul, være snitflader dels til UNI-Login, brugere (børn/elever, medarbejdere og forældre), dels til skema (herunder vikarskema og gårdvagtskema) fra kommunens administrative fagsystemer. </a:t>
            </a:r>
          </a:p>
          <a:p>
            <a:r>
              <a:rPr lang="da-DK" sz="936" kern="1200" dirty="0">
                <a:solidFill>
                  <a:schemeClr val="tx1"/>
                </a:solidFill>
                <a:effectLst/>
                <a:latin typeface="+mn-lt"/>
                <a:ea typeface="+mn-ea"/>
                <a:cs typeface="+mn-cs"/>
              </a:rPr>
              <a:t>Aula har derudover to indbyggede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(Google drev eller Microsoft  Office 365), så brugerne har adgang til kommunens fildelingsløsning.</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i="1" kern="1200" dirty="0">
                <a:solidFill>
                  <a:schemeClr val="tx1"/>
                </a:solidFill>
                <a:effectLst/>
                <a:latin typeface="+mn-lt"/>
                <a:ea typeface="+mn-ea"/>
                <a:cs typeface="+mn-cs"/>
              </a:rPr>
              <a:t>(Klik figur frem)</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Som institutionsadministratorer har I rettigheder til at fremsøge alle brugere i jeres institutioner, og I kan tildele og fratage den enkelte  medarbejder begrænset adgang til administrationsmodulet. Dette kan ligeledes gøres på gruppeniveau – dvs. at I kan tildele rettigheder til en gruppe af medarbejdere ad gangen, hvis der er behov for det.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dirty="0"/>
              <a:t>Så hvordan er arbejdsgange omkring opsætning af </a:t>
            </a:r>
            <a:r>
              <a:rPr lang="da-DK" sz="1000" b="0" dirty="0" err="1"/>
              <a:t>dashboards</a:t>
            </a:r>
            <a:r>
              <a:rPr lang="da-DK" sz="1000" b="0" dirty="0"/>
              <a:t> og </a:t>
            </a:r>
            <a:r>
              <a:rPr lang="da-DK" sz="1000" b="0" dirty="0" err="1"/>
              <a:t>widgets</a:t>
            </a:r>
            <a:r>
              <a:rPr lang="da-DK" sz="1000" b="0" dirty="0"/>
              <a:t> – og h</a:t>
            </a:r>
            <a:r>
              <a:rPr lang="da-DK" sz="900" b="0" kern="1200" dirty="0">
                <a:solidFill>
                  <a:schemeClr val="tx1"/>
                </a:solidFill>
                <a:effectLst/>
                <a:latin typeface="+mn-lt"/>
                <a:ea typeface="+mn-ea"/>
                <a:cs typeface="+mn-cs"/>
              </a:rPr>
              <a:t>vordan tildeles roller og rettigheder til andre brugere i Aula?  Lad os gå videre til opgavefasen, så I kan få </a:t>
            </a:r>
            <a:r>
              <a:rPr lang="da-DK" sz="900" b="0" i="1" kern="1200" dirty="0" err="1">
                <a:solidFill>
                  <a:schemeClr val="tx1"/>
                </a:solidFill>
                <a:effectLst/>
                <a:latin typeface="+mn-lt"/>
                <a:ea typeface="+mn-ea"/>
                <a:cs typeface="+mn-cs"/>
              </a:rPr>
              <a:t>hands</a:t>
            </a:r>
            <a:r>
              <a:rPr lang="da-DK" sz="900" b="0" i="1" kern="1200" dirty="0">
                <a:solidFill>
                  <a:schemeClr val="tx1"/>
                </a:solidFill>
                <a:effectLst/>
                <a:latin typeface="+mn-lt"/>
                <a:ea typeface="+mn-ea"/>
                <a:cs typeface="+mn-cs"/>
              </a:rPr>
              <a:t> on </a:t>
            </a:r>
            <a:r>
              <a:rPr lang="da-DK" sz="900" b="0" kern="1200" dirty="0">
                <a:solidFill>
                  <a:schemeClr val="tx1"/>
                </a:solidFill>
                <a:effectLst/>
                <a:latin typeface="+mn-lt"/>
                <a:ea typeface="+mn-ea"/>
                <a:cs typeface="+mn-cs"/>
              </a:rPr>
              <a:t>på den del …</a:t>
            </a:r>
            <a:endParaRPr lang="da-DK" sz="936" b="0" kern="1200" dirty="0">
              <a:solidFill>
                <a:schemeClr val="tx1"/>
              </a:solidFill>
              <a:effectLst/>
              <a:latin typeface="+mn-lt"/>
              <a:ea typeface="+mn-ea"/>
              <a:cs typeface="+mn-cs"/>
            </a:endParaRPr>
          </a:p>
          <a:p>
            <a:endParaRPr lang="da-DK" b="1"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066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i="0" dirty="0"/>
              <a:t>Opgave</a:t>
            </a:r>
          </a:p>
          <a:p>
            <a:r>
              <a:rPr lang="da-DK" sz="1000" b="1" i="0" dirty="0"/>
              <a:t>Manus:</a:t>
            </a:r>
          </a:p>
          <a:p>
            <a:r>
              <a:rPr lang="da-DK" sz="1000" i="0" dirty="0"/>
              <a:t>I får nu uddelt opgavesedlen – </a:t>
            </a:r>
            <a:r>
              <a:rPr lang="da-DK" sz="1000" b="1" i="0" dirty="0"/>
              <a:t>”Målrettet indhold”</a:t>
            </a:r>
          </a:p>
          <a:p>
            <a:endParaRPr lang="da-DK" sz="1000" i="0" dirty="0"/>
          </a:p>
          <a:p>
            <a:r>
              <a:rPr lang="da-DK" sz="1000" i="0" dirty="0"/>
              <a:t>Som støtte kan I denne gang bruge administratorvejledningen, så I lærer den godt at kende. </a:t>
            </a:r>
            <a:r>
              <a:rPr lang="da-DK" sz="1000" b="1" i="0" dirty="0"/>
              <a:t>Link (</a:t>
            </a:r>
            <a:r>
              <a:rPr lang="da-DK" sz="1000" b="1" u="sng" kern="1200" dirty="0">
                <a:solidFill>
                  <a:schemeClr val="tx1"/>
                </a:solidFill>
                <a:effectLst/>
                <a:latin typeface="+mn-lt"/>
                <a:ea typeface="+mn-ea"/>
                <a:cs typeface="+mn-cs"/>
                <a:hlinkClick r:id="rId3"/>
              </a:rPr>
              <a:t>www.aulainfo.dk</a:t>
            </a:r>
            <a:r>
              <a:rPr lang="da-DK" sz="1000" b="1" i="0" dirty="0"/>
              <a:t>) er noteret på whiteboard.</a:t>
            </a:r>
          </a:p>
          <a:p>
            <a:endParaRPr lang="da-DK" sz="1000" i="0" dirty="0"/>
          </a:p>
          <a:p>
            <a:r>
              <a:rPr lang="da-DK" sz="1000"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20 minutter til denne opgaveseddel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og trin-for-trin-guides klar til udlevering</a:t>
            </a:r>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248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dirty="0"/>
              <a:t>Opsamling</a:t>
            </a:r>
          </a:p>
          <a:p>
            <a:r>
              <a:rPr lang="da-DK" sz="900"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(Til underviser: hvilke retningslinjer har I for punkterne nedenfor?)</a:t>
            </a:r>
          </a:p>
          <a:p>
            <a:pPr marL="0" indent="0">
              <a:buFont typeface="Arial" panose="020B0604020202020204" pitchFamily="34" charset="0"/>
              <a:buNone/>
            </a:pPr>
            <a:r>
              <a:rPr lang="da-DK" sz="900" kern="1200" dirty="0">
                <a:solidFill>
                  <a:schemeClr val="tx1"/>
                </a:solidFill>
                <a:effectLst/>
                <a:latin typeface="+mn-lt"/>
                <a:ea typeface="+mn-ea"/>
                <a:cs typeface="+mn-cs"/>
              </a:rPr>
              <a:t>Så fik I hænderne i Aula ift. arbejdsgange omkring </a:t>
            </a:r>
            <a:r>
              <a:rPr lang="da-DK" sz="900" kern="1200" dirty="0" err="1">
                <a:solidFill>
                  <a:schemeClr val="tx1"/>
                </a:solidFill>
                <a:effectLst/>
                <a:latin typeface="+mn-lt"/>
                <a:ea typeface="+mn-ea"/>
                <a:cs typeface="+mn-cs"/>
              </a:rPr>
              <a:t>dashboard</a:t>
            </a:r>
            <a:r>
              <a:rPr lang="da-DK" sz="900" kern="1200" dirty="0">
                <a:solidFill>
                  <a:schemeClr val="tx1"/>
                </a:solidFill>
                <a:effectLst/>
                <a:latin typeface="+mn-lt"/>
                <a:ea typeface="+mn-ea"/>
                <a:cs typeface="+mn-cs"/>
              </a:rPr>
              <a:t>, </a:t>
            </a:r>
            <a:r>
              <a:rPr lang="da-DK" sz="900" kern="1200" dirty="0" err="1">
                <a:solidFill>
                  <a:schemeClr val="tx1"/>
                </a:solidFill>
                <a:effectLst/>
                <a:latin typeface="+mn-lt"/>
                <a:ea typeface="+mn-ea"/>
                <a:cs typeface="+mn-cs"/>
              </a:rPr>
              <a:t>widgets</a:t>
            </a:r>
            <a:r>
              <a:rPr lang="da-DK" sz="900" kern="1200" dirty="0">
                <a:solidFill>
                  <a:schemeClr val="tx1"/>
                </a:solidFill>
                <a:effectLst/>
                <a:latin typeface="+mn-lt"/>
                <a:ea typeface="+mn-ea"/>
                <a:cs typeface="+mn-cs"/>
              </a:rPr>
              <a:t> og brugerroller – inden I påbegynder den reelle opsætning af Aula, er der et par spørgsmål, I skal have afklaret… </a:t>
            </a:r>
          </a:p>
          <a:p>
            <a:pPr marL="0" indent="0">
              <a:buFont typeface="Arial" panose="020B0604020202020204" pitchFamily="34" charset="0"/>
              <a:buNone/>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8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800" b="1" kern="1200" dirty="0">
              <a:solidFill>
                <a:schemeClr val="tx1"/>
              </a:solidFill>
              <a:effectLst/>
              <a:latin typeface="+mn-lt"/>
              <a:ea typeface="+mn-ea"/>
              <a:cs typeface="+mn-cs"/>
            </a:endParaRPr>
          </a:p>
          <a:p>
            <a:r>
              <a:rPr lang="da-DK" sz="800" b="1" dirty="0">
                <a:latin typeface="Lato black"/>
              </a:rPr>
              <a:t>For hvordan skal opsætningen af </a:t>
            </a:r>
            <a:r>
              <a:rPr lang="da-DK" sz="800" b="1" dirty="0" err="1">
                <a:latin typeface="Lato black"/>
              </a:rPr>
              <a:t>dashboards</a:t>
            </a:r>
            <a:r>
              <a:rPr lang="da-DK" sz="800" b="1" dirty="0">
                <a:latin typeface="Lato black"/>
              </a:rPr>
              <a:t> være på jeres skoler? </a:t>
            </a:r>
          </a:p>
          <a:p>
            <a:endParaRPr lang="da-DK" sz="800" b="1" dirty="0">
              <a:latin typeface="Lato black"/>
            </a:endParaRPr>
          </a:p>
          <a:p>
            <a:r>
              <a:rPr lang="da-DK" sz="800" b="1" dirty="0">
                <a:latin typeface="Lato black"/>
              </a:rPr>
              <a:t>Og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000000"/>
                </a:solidFill>
                <a:effectLst/>
                <a:uLnTx/>
                <a:uFillTx/>
                <a:latin typeface="Lato black"/>
                <a:ea typeface="+mn-ea"/>
                <a:cs typeface="+mn-cs"/>
              </a:rPr>
              <a:t>Hvilke </a:t>
            </a:r>
            <a:r>
              <a:rPr kumimoji="0" lang="da-DK" sz="800" b="1" i="0" u="none" strike="noStrike" kern="1200" cap="none" spc="0" normalizeH="0" baseline="0" noProof="0" dirty="0" err="1">
                <a:ln>
                  <a:noFill/>
                </a:ln>
                <a:solidFill>
                  <a:srgbClr val="000000"/>
                </a:solidFill>
                <a:effectLst/>
                <a:uLnTx/>
                <a:uFillTx/>
                <a:latin typeface="Lato black"/>
                <a:ea typeface="+mn-ea"/>
                <a:cs typeface="+mn-cs"/>
              </a:rPr>
              <a:t>widgets</a:t>
            </a:r>
            <a:r>
              <a:rPr kumimoji="0" lang="da-DK" sz="800" b="1" i="0" u="none" strike="noStrike" kern="1200" cap="none" spc="0" normalizeH="0" baseline="0" noProof="0" dirty="0">
                <a:ln>
                  <a:noFill/>
                </a:ln>
                <a:solidFill>
                  <a:srgbClr val="000000"/>
                </a:solidFill>
                <a:effectLst/>
                <a:uLnTx/>
                <a:uFillTx/>
                <a:latin typeface="Lato black"/>
                <a:ea typeface="+mn-ea"/>
                <a:cs typeface="+mn-cs"/>
              </a:rPr>
              <a:t> skal der være i Aula - og hvor skal de placeres?</a:t>
            </a:r>
          </a:p>
          <a:p>
            <a:br>
              <a:rPr lang="da-DK" sz="800" b="1" dirty="0">
                <a:latin typeface="Lato black"/>
              </a:rPr>
            </a:br>
            <a:r>
              <a:rPr lang="da-DK" sz="800" b="0" i="1" dirty="0">
                <a:latin typeface="Lato black"/>
              </a:rPr>
              <a:t>(Til </a:t>
            </a:r>
            <a:r>
              <a:rPr lang="da-DK" sz="800" b="0" i="1" dirty="0" err="1">
                <a:latin typeface="Lato black"/>
              </a:rPr>
              <a:t>undeviseren</a:t>
            </a:r>
            <a:r>
              <a:rPr lang="da-DK" sz="800" b="0" i="1" dirty="0">
                <a:latin typeface="Lato black"/>
              </a:rPr>
              <a:t>: </a:t>
            </a:r>
            <a:r>
              <a:rPr lang="da-DK" sz="936" b="0" i="1" kern="1200" dirty="0">
                <a:solidFill>
                  <a:schemeClr val="tx1"/>
                </a:solidFill>
                <a:effectLst/>
                <a:latin typeface="+mn-lt"/>
                <a:ea typeface="+mn-ea"/>
                <a:cs typeface="+mn-cs"/>
              </a:rPr>
              <a:t>Håndteringen af </a:t>
            </a:r>
            <a:r>
              <a:rPr lang="da-DK" sz="936" b="0" i="1" kern="1200" dirty="0" err="1">
                <a:solidFill>
                  <a:schemeClr val="tx1"/>
                </a:solidFill>
                <a:effectLst/>
                <a:latin typeface="+mn-lt"/>
                <a:ea typeface="+mn-ea"/>
                <a:cs typeface="+mn-cs"/>
              </a:rPr>
              <a:t>dashboards</a:t>
            </a:r>
            <a:r>
              <a:rPr lang="da-DK" sz="936" b="0" i="1" kern="1200" dirty="0">
                <a:solidFill>
                  <a:schemeClr val="tx1"/>
                </a:solidFill>
                <a:effectLst/>
                <a:latin typeface="+mn-lt"/>
                <a:ea typeface="+mn-ea"/>
                <a:cs typeface="+mn-cs"/>
              </a:rPr>
              <a:t> er kan deles op i tre niveauer.</a:t>
            </a:r>
          </a:p>
          <a:p>
            <a:r>
              <a:rPr lang="da-DK" sz="936" b="0" i="1" kern="1200" dirty="0">
                <a:solidFill>
                  <a:schemeClr val="tx1"/>
                </a:solidFill>
                <a:effectLst/>
                <a:latin typeface="+mn-lt"/>
                <a:ea typeface="+mn-ea"/>
                <a:cs typeface="+mn-cs"/>
              </a:rPr>
              <a:t>I Aula er der fra start sat en overordnet ramme for, hvordan </a:t>
            </a:r>
            <a:r>
              <a:rPr lang="da-DK" sz="936" b="0" i="1" kern="1200" dirty="0" err="1">
                <a:solidFill>
                  <a:schemeClr val="tx1"/>
                </a:solidFill>
                <a:effectLst/>
                <a:latin typeface="+mn-lt"/>
                <a:ea typeface="+mn-ea"/>
                <a:cs typeface="+mn-cs"/>
              </a:rPr>
              <a:t>dashboardet</a:t>
            </a:r>
            <a:r>
              <a:rPr lang="da-DK" sz="936" b="0" i="1" kern="1200" dirty="0">
                <a:solidFill>
                  <a:schemeClr val="tx1"/>
                </a:solidFill>
                <a:effectLst/>
                <a:latin typeface="+mn-lt"/>
                <a:ea typeface="+mn-ea"/>
                <a:cs typeface="+mn-cs"/>
              </a:rPr>
              <a:t> skal se ud for de forskellige brugerprofiler i Aula. Her er nogle moduler </a:t>
            </a:r>
            <a:r>
              <a:rPr lang="da-DK" sz="936" b="1" i="1" kern="1200" dirty="0">
                <a:solidFill>
                  <a:schemeClr val="tx1"/>
                </a:solidFill>
                <a:effectLst/>
                <a:latin typeface="+mn-lt"/>
                <a:ea typeface="+mn-ea"/>
                <a:cs typeface="+mn-cs"/>
              </a:rPr>
              <a:t>låst</a:t>
            </a:r>
            <a:r>
              <a:rPr lang="da-DK" sz="936" b="0" i="1" kern="1200" dirty="0">
                <a:solidFill>
                  <a:schemeClr val="tx1"/>
                </a:solidFill>
                <a:effectLst/>
                <a:latin typeface="+mn-lt"/>
                <a:ea typeface="+mn-ea"/>
                <a:cs typeface="+mn-cs"/>
              </a:rPr>
              <a:t>, mens andre vil være </a:t>
            </a:r>
            <a:r>
              <a:rPr lang="da-DK" sz="936" b="1" i="1" kern="1200" dirty="0">
                <a:solidFill>
                  <a:schemeClr val="tx1"/>
                </a:solidFill>
                <a:effectLst/>
                <a:latin typeface="+mn-lt"/>
                <a:ea typeface="+mn-ea"/>
                <a:cs typeface="+mn-cs"/>
              </a:rPr>
              <a:t>anbefalet</a:t>
            </a:r>
            <a:r>
              <a:rPr lang="da-DK" sz="936" b="0" i="1" kern="1200" dirty="0">
                <a:solidFill>
                  <a:schemeClr val="tx1"/>
                </a:solidFill>
                <a:effectLst/>
                <a:latin typeface="+mn-lt"/>
                <a:ea typeface="+mn-ea"/>
                <a:cs typeface="+mn-cs"/>
              </a:rPr>
              <a:t> eller </a:t>
            </a:r>
            <a:r>
              <a:rPr lang="da-DK" sz="936" b="1" i="1" kern="1200" dirty="0">
                <a:solidFill>
                  <a:schemeClr val="tx1"/>
                </a:solidFill>
                <a:effectLst/>
                <a:latin typeface="+mn-lt"/>
                <a:ea typeface="+mn-ea"/>
                <a:cs typeface="+mn-cs"/>
              </a:rPr>
              <a:t>åbne</a:t>
            </a:r>
            <a:r>
              <a:rPr lang="da-DK" sz="936" b="0" i="1" kern="1200" dirty="0">
                <a:solidFill>
                  <a:schemeClr val="tx1"/>
                </a:solidFill>
                <a:effectLst/>
                <a:latin typeface="+mn-lt"/>
                <a:ea typeface="+mn-ea"/>
                <a:cs typeface="+mn-cs"/>
              </a:rPr>
              <a:t>.</a:t>
            </a:r>
          </a:p>
          <a:p>
            <a:r>
              <a:rPr lang="da-DK" sz="936" b="0" i="1" u="none" kern="1200" dirty="0">
                <a:solidFill>
                  <a:schemeClr val="tx1"/>
                </a:solidFill>
                <a:effectLst/>
                <a:latin typeface="+mn-lt"/>
                <a:ea typeface="+mn-ea"/>
                <a:cs typeface="+mn-cs"/>
              </a:rPr>
              <a:t>Ud fra hvilke moduler der er åbne, og dermed tilgængelige, og hvilke der er låst som obligatoriske moduler, kan den kommunale administrator anbefale rammerne for institutionsadministratorer, som I derefter frit kan vælge moduler eller fravælge </a:t>
            </a:r>
            <a:r>
              <a:rPr lang="da-DK" sz="936" b="0" i="1" u="none" kern="1200" dirty="0" err="1">
                <a:solidFill>
                  <a:schemeClr val="tx1"/>
                </a:solidFill>
                <a:effectLst/>
                <a:latin typeface="+mn-lt"/>
                <a:ea typeface="+mn-ea"/>
                <a:cs typeface="+mn-cs"/>
              </a:rPr>
              <a:t>widgets</a:t>
            </a:r>
            <a:r>
              <a:rPr lang="da-DK" sz="936" b="0" i="1" u="none" kern="1200" dirty="0">
                <a:solidFill>
                  <a:schemeClr val="tx1"/>
                </a:solidFill>
                <a:effectLst/>
                <a:latin typeface="+mn-lt"/>
                <a:ea typeface="+mn-ea"/>
                <a:cs typeface="+mn-cs"/>
              </a:rPr>
              <a:t> for den enkelte institution. </a:t>
            </a:r>
          </a:p>
          <a:p>
            <a:endParaRPr lang="da-DK" sz="936" b="0" i="1"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0" i="1" kern="1200" dirty="0">
                <a:solidFill>
                  <a:schemeClr val="tx1"/>
                </a:solidFill>
                <a:effectLst/>
                <a:latin typeface="+mn-lt"/>
                <a:ea typeface="+mn-ea"/>
                <a:cs typeface="+mn-cs"/>
              </a:rPr>
              <a:t>Institutionsadministratoren kan altså – uagtet anbefalinger -  tilpasse det kommunalt definerede </a:t>
            </a:r>
            <a:r>
              <a:rPr lang="da-DK" sz="936" b="0" i="1" kern="1200" dirty="0" err="1">
                <a:solidFill>
                  <a:schemeClr val="tx1"/>
                </a:solidFill>
                <a:effectLst/>
                <a:latin typeface="+mn-lt"/>
                <a:ea typeface="+mn-ea"/>
                <a:cs typeface="+mn-cs"/>
              </a:rPr>
              <a:t>dashboard</a:t>
            </a:r>
            <a:r>
              <a:rPr lang="da-DK" sz="936" b="0" i="1" kern="1200" dirty="0">
                <a:solidFill>
                  <a:schemeClr val="tx1"/>
                </a:solidFill>
                <a:effectLst/>
                <a:latin typeface="+mn-lt"/>
                <a:ea typeface="+mn-ea"/>
                <a:cs typeface="+mn-cs"/>
              </a:rPr>
              <a:t> uden tekniske begrænsninger– dvs. tilføje og fjerne moduler eller </a:t>
            </a:r>
            <a:r>
              <a:rPr lang="da-DK" sz="936" b="0" i="1" kern="1200" dirty="0" err="1">
                <a:solidFill>
                  <a:schemeClr val="tx1"/>
                </a:solidFill>
                <a:effectLst/>
                <a:latin typeface="+mn-lt"/>
                <a:ea typeface="+mn-ea"/>
                <a:cs typeface="+mn-cs"/>
              </a:rPr>
              <a:t>widgets</a:t>
            </a:r>
            <a:r>
              <a:rPr lang="da-DK" sz="936" b="0" i="1" kern="1200" dirty="0">
                <a:solidFill>
                  <a:schemeClr val="tx1"/>
                </a:solidFill>
                <a:effectLst/>
                <a:latin typeface="+mn-lt"/>
                <a:ea typeface="+mn-ea"/>
                <a:cs typeface="+mn-cs"/>
              </a:rPr>
              <a:t> for alle profiltyper på institutionsniveau.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1" i="1" kern="1200" dirty="0">
                <a:solidFill>
                  <a:schemeClr val="tx1"/>
                </a:solidFill>
                <a:effectLst/>
                <a:latin typeface="+mn-lt"/>
                <a:ea typeface="+mn-ea"/>
                <a:cs typeface="+mn-cs"/>
              </a:rPr>
              <a:t>Derfor er det vigtigt her at italesætte, i hvor høj grad der er sat en fælles standard for </a:t>
            </a:r>
            <a:r>
              <a:rPr lang="da-DK" sz="936" b="1" i="1" kern="1200" dirty="0" err="1">
                <a:solidFill>
                  <a:schemeClr val="tx1"/>
                </a:solidFill>
                <a:effectLst/>
                <a:latin typeface="+mn-lt"/>
                <a:ea typeface="+mn-ea"/>
                <a:cs typeface="+mn-cs"/>
              </a:rPr>
              <a:t>dashboards</a:t>
            </a:r>
            <a:r>
              <a:rPr lang="da-DK" sz="936" b="1" i="1" kern="1200" dirty="0">
                <a:solidFill>
                  <a:schemeClr val="tx1"/>
                </a:solidFill>
                <a:effectLst/>
                <a:latin typeface="+mn-lt"/>
                <a:ea typeface="+mn-ea"/>
                <a:cs typeface="+mn-cs"/>
              </a:rPr>
              <a:t> - herunder retningslinjer og ensartethed for </a:t>
            </a:r>
            <a:r>
              <a:rPr lang="da-DK" sz="936" b="1" i="1" kern="1200" dirty="0" err="1">
                <a:solidFill>
                  <a:schemeClr val="tx1"/>
                </a:solidFill>
                <a:effectLst/>
                <a:latin typeface="+mn-lt"/>
                <a:ea typeface="+mn-ea"/>
                <a:cs typeface="+mn-cs"/>
              </a:rPr>
              <a:t>dashboard</a:t>
            </a:r>
            <a:r>
              <a:rPr lang="da-DK" sz="936" b="1" i="1" kern="1200" dirty="0">
                <a:solidFill>
                  <a:schemeClr val="tx1"/>
                </a:solidFill>
                <a:effectLst/>
                <a:latin typeface="+mn-lt"/>
                <a:ea typeface="+mn-ea"/>
                <a:cs typeface="+mn-cs"/>
              </a:rPr>
              <a:t> i jeres kommune.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1" kern="1200" dirty="0">
                <a:solidFill>
                  <a:schemeClr val="tx1"/>
                </a:solidFill>
                <a:effectLst/>
                <a:latin typeface="+mn-lt"/>
                <a:ea typeface="+mn-ea"/>
                <a:cs typeface="+mn-cs"/>
              </a:rPr>
              <a:t>Her er et særligt opmærksomhedspunkt, at have alle brugerperspektiver for øje – særligt forældreperspektivet. Vælger hver institution eksempelvis hver sin placering af </a:t>
            </a:r>
            <a:r>
              <a:rPr lang="da-DK" sz="1000" b="0" i="1" kern="1200" dirty="0" err="1">
                <a:solidFill>
                  <a:schemeClr val="tx1"/>
                </a:solidFill>
                <a:effectLst/>
                <a:latin typeface="+mn-lt"/>
                <a:ea typeface="+mn-ea"/>
                <a:cs typeface="+mn-cs"/>
              </a:rPr>
              <a:t>widgets</a:t>
            </a:r>
            <a:r>
              <a:rPr lang="da-DK" sz="1000" b="0" i="1" kern="1200" dirty="0">
                <a:solidFill>
                  <a:schemeClr val="tx1"/>
                </a:solidFill>
                <a:effectLst/>
                <a:latin typeface="+mn-lt"/>
                <a:ea typeface="+mn-ea"/>
                <a:cs typeface="+mn-cs"/>
              </a:rPr>
              <a:t> i Aula, vil det have stor betydning for brugeroplevelsen, fordi Aula, så at sige, vil ”hoppe rundt”, hvis eksempelvis en forælder har børn i forskellige institutioner, hvor opsætningen af </a:t>
            </a:r>
            <a:r>
              <a:rPr lang="da-DK" sz="1000" b="0" i="1" kern="1200" dirty="0" err="1">
                <a:solidFill>
                  <a:schemeClr val="tx1"/>
                </a:solidFill>
                <a:effectLst/>
                <a:latin typeface="+mn-lt"/>
                <a:ea typeface="+mn-ea"/>
                <a:cs typeface="+mn-cs"/>
              </a:rPr>
              <a:t>dashboards</a:t>
            </a:r>
            <a:r>
              <a:rPr lang="da-DK" sz="1000" b="0" i="1" kern="1200" dirty="0">
                <a:solidFill>
                  <a:schemeClr val="tx1"/>
                </a:solidFill>
                <a:effectLst/>
                <a:latin typeface="+mn-lt"/>
                <a:ea typeface="+mn-ea"/>
                <a:cs typeface="+mn-cs"/>
              </a:rPr>
              <a:t> er meget forskellig).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kern="1200" dirty="0">
                <a:solidFill>
                  <a:schemeClr val="tx1"/>
                </a:solidFill>
                <a:effectLst/>
                <a:latin typeface="+mn-lt"/>
                <a:ea typeface="+mn-ea"/>
                <a:cs typeface="+mn-cs"/>
              </a:rPr>
              <a:t>De af jer som kiggede ind i administratorvejledningen i opgavefasen, kom måske omkring det, at man kun kan have </a:t>
            </a:r>
            <a:r>
              <a:rPr lang="da-DK" sz="936" kern="1200" dirty="0">
                <a:solidFill>
                  <a:schemeClr val="tx1"/>
                </a:solidFill>
                <a:effectLst/>
                <a:latin typeface="+mn-lt"/>
                <a:ea typeface="+mn-ea"/>
                <a:cs typeface="+mn-cs"/>
              </a:rPr>
              <a:t>en profiltype pr institution. Det betyder, at du </a:t>
            </a:r>
            <a:r>
              <a:rPr lang="da-DK" sz="936" kern="1200" dirty="0" err="1">
                <a:solidFill>
                  <a:schemeClr val="tx1"/>
                </a:solidFill>
                <a:effectLst/>
                <a:latin typeface="+mn-lt"/>
                <a:ea typeface="+mn-ea"/>
                <a:cs typeface="+mn-cs"/>
              </a:rPr>
              <a:t>f.eks</a:t>
            </a:r>
            <a:r>
              <a:rPr lang="da-DK" sz="936" kern="1200" dirty="0">
                <a:solidFill>
                  <a:schemeClr val="tx1"/>
                </a:solidFill>
                <a:effectLst/>
                <a:latin typeface="+mn-lt"/>
                <a:ea typeface="+mn-ea"/>
                <a:cs typeface="+mn-cs"/>
              </a:rPr>
              <a:t> ikke både kan have rollen lærer og leder på den samme skole.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kern="1200" dirty="0">
                <a:solidFill>
                  <a:schemeClr val="tx1"/>
                </a:solidFill>
                <a:effectLst/>
                <a:latin typeface="+mn-lt"/>
                <a:ea typeface="+mn-ea"/>
                <a:cs typeface="+mn-cs"/>
              </a:rPr>
              <a:t>Her peger vi på en </a:t>
            </a:r>
            <a:r>
              <a:rPr lang="da-DK" sz="936" kern="1200" dirty="0" err="1">
                <a:solidFill>
                  <a:schemeClr val="tx1"/>
                </a:solidFill>
                <a:effectLst/>
                <a:latin typeface="+mn-lt"/>
                <a:ea typeface="+mn-ea"/>
                <a:cs typeface="+mn-cs"/>
              </a:rPr>
              <a:t>workaround</a:t>
            </a:r>
            <a:r>
              <a:rPr lang="da-DK" sz="936" kern="1200" dirty="0">
                <a:solidFill>
                  <a:schemeClr val="tx1"/>
                </a:solidFill>
                <a:effectLst/>
                <a:latin typeface="+mn-lt"/>
                <a:ea typeface="+mn-ea"/>
                <a:cs typeface="+mn-cs"/>
              </a:rPr>
              <a:t> i de tilfælde, hvor eks. en leder også er lærer på en institution og derfor og har brug for at se nogle af de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som er tilknyttet </a:t>
            </a:r>
            <a:r>
              <a:rPr lang="da-DK" sz="936" kern="1200" dirty="0" err="1">
                <a:solidFill>
                  <a:schemeClr val="tx1"/>
                </a:solidFill>
                <a:effectLst/>
                <a:latin typeface="+mn-lt"/>
                <a:ea typeface="+mn-ea"/>
                <a:cs typeface="+mn-cs"/>
              </a:rPr>
              <a:t>lærerdashboardet</a:t>
            </a:r>
            <a:r>
              <a:rPr lang="da-DK" sz="936" kern="1200" dirty="0">
                <a:solidFill>
                  <a:schemeClr val="tx1"/>
                </a:solidFill>
                <a:effectLst/>
                <a:latin typeface="+mn-lt"/>
                <a:ea typeface="+mn-ea"/>
                <a:cs typeface="+mn-cs"/>
              </a:rPr>
              <a:t>. I det tilfælde kan en bruger med den dobbeltrolle eventuelt tilknyttes lærer-</a:t>
            </a:r>
            <a:r>
              <a:rPr lang="da-DK" sz="936" kern="1200" dirty="0" err="1">
                <a:solidFill>
                  <a:schemeClr val="tx1"/>
                </a:solidFill>
                <a:effectLst/>
                <a:latin typeface="+mn-lt"/>
                <a:ea typeface="+mn-ea"/>
                <a:cs typeface="+mn-cs"/>
              </a:rPr>
              <a:t>dashboardet</a:t>
            </a:r>
            <a:r>
              <a:rPr lang="da-DK" sz="936" kern="1200" dirty="0">
                <a:solidFill>
                  <a:schemeClr val="tx1"/>
                </a:solidFill>
                <a:effectLst/>
                <a:latin typeface="+mn-lt"/>
                <a:ea typeface="+mn-ea"/>
                <a:cs typeface="+mn-cs"/>
              </a:rPr>
              <a:t>. Alternativt kan det løses ved at oprette en gruppe til de ledere, som også er lærere, hvor de nødvendige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tilføjes gruppesiden. På den måde kan en leder også få adgang til de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som er tilknyttet lærerne.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Hvis du er leder på en institution og samtidig tilknyttet som lærer på en anden, får du både adgang til </a:t>
            </a:r>
            <a:r>
              <a:rPr lang="da-DK" sz="936" i="0" kern="1200" dirty="0">
                <a:solidFill>
                  <a:schemeClr val="tx1"/>
                </a:solidFill>
                <a:effectLst/>
                <a:latin typeface="+mn-lt"/>
                <a:ea typeface="+mn-ea"/>
                <a:cs typeface="+mn-cs"/>
              </a:rPr>
              <a:t>leder-</a:t>
            </a:r>
            <a:r>
              <a:rPr lang="da-DK" sz="936" kern="1200" dirty="0">
                <a:solidFill>
                  <a:schemeClr val="tx1"/>
                </a:solidFill>
                <a:effectLst/>
                <a:latin typeface="+mn-lt"/>
                <a:ea typeface="+mn-ea"/>
                <a:cs typeface="+mn-cs"/>
              </a:rPr>
              <a:t> og lærer </a:t>
            </a:r>
            <a:r>
              <a:rPr lang="da-DK" sz="936" kern="1200" dirty="0" err="1">
                <a:solidFill>
                  <a:schemeClr val="tx1"/>
                </a:solidFill>
                <a:effectLst/>
                <a:latin typeface="+mn-lt"/>
                <a:ea typeface="+mn-ea"/>
                <a:cs typeface="+mn-cs"/>
              </a:rPr>
              <a:t>dashboardet</a:t>
            </a:r>
            <a:r>
              <a:rPr lang="da-DK" sz="936" kern="1200" dirty="0">
                <a:solidFill>
                  <a:schemeClr val="tx1"/>
                </a:solidFill>
                <a:effectLst/>
                <a:latin typeface="+mn-lt"/>
                <a:ea typeface="+mn-ea"/>
                <a:cs typeface="+mn-cs"/>
              </a:rPr>
              <a:t> for de pågældende institutioner. Alle moduler og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vil være tilgængelige på dit </a:t>
            </a:r>
            <a:r>
              <a:rPr lang="da-DK" sz="936" kern="1200" dirty="0" err="1">
                <a:solidFill>
                  <a:schemeClr val="tx1"/>
                </a:solidFill>
                <a:effectLst/>
                <a:latin typeface="+mn-lt"/>
                <a:ea typeface="+mn-ea"/>
                <a:cs typeface="+mn-cs"/>
              </a:rPr>
              <a:t>dashboard</a:t>
            </a:r>
            <a:r>
              <a:rPr lang="da-DK" sz="936" kern="1200" dirty="0">
                <a:solidFill>
                  <a:schemeClr val="tx1"/>
                </a:solidFill>
                <a:effectLst/>
                <a:latin typeface="+mn-lt"/>
                <a:ea typeface="+mn-ea"/>
                <a:cs typeface="+mn-cs"/>
              </a:rPr>
              <a:t>, og du skal derfor ikke skifte imellem de to </a:t>
            </a:r>
            <a:r>
              <a:rPr lang="da-DK" sz="936" kern="1200" dirty="0" err="1">
                <a:solidFill>
                  <a:schemeClr val="tx1"/>
                </a:solidFill>
                <a:effectLst/>
                <a:latin typeface="+mn-lt"/>
                <a:ea typeface="+mn-ea"/>
                <a:cs typeface="+mn-cs"/>
              </a:rPr>
              <a:t>dashboards</a:t>
            </a:r>
            <a:r>
              <a:rPr lang="da-DK" sz="936" kern="1200" dirty="0">
                <a:solidFill>
                  <a:schemeClr val="tx1"/>
                </a:solidFill>
                <a:effectLst/>
                <a:latin typeface="+mn-lt"/>
                <a:ea typeface="+mn-ea"/>
                <a:cs typeface="+mn-cs"/>
              </a:rPr>
              <a:t>.</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 </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Og endelig omkring brugerroller </a:t>
            </a:r>
            <a:r>
              <a:rPr lang="da-DK" sz="900" b="1" i="1" kern="1200" dirty="0">
                <a:solidFill>
                  <a:schemeClr val="tx1"/>
                </a:solidFill>
                <a:effectLst/>
                <a:latin typeface="+mn-lt"/>
                <a:ea typeface="+mn-ea"/>
                <a:cs typeface="+mn-cs"/>
              </a:rPr>
              <a:t>– </a:t>
            </a:r>
            <a:r>
              <a:rPr lang="da-DK" sz="900" b="0" i="0" kern="1200" dirty="0">
                <a:solidFill>
                  <a:schemeClr val="tx1"/>
                </a:solidFill>
                <a:effectLst/>
                <a:latin typeface="+mn-lt"/>
                <a:ea typeface="+mn-ea"/>
                <a:cs typeface="+mn-cs"/>
              </a:rPr>
              <a:t>her skal det afklares,  hvem der skal tildeles hvilke brugerroller på jeres skoler.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i="1" kern="1200" dirty="0">
                <a:solidFill>
                  <a:schemeClr val="tx1"/>
                </a:solidFill>
                <a:effectLst/>
                <a:latin typeface="+mn-lt"/>
                <a:ea typeface="+mn-ea"/>
                <a:cs typeface="+mn-cs"/>
              </a:rPr>
              <a:t> (Til underviser – er der fælles retningslinjer her?)</a:t>
            </a: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Herudover skal vi afslutningsvist omkring hjemmesider - </a:t>
            </a:r>
            <a:r>
              <a:rPr lang="da-DK" sz="900" b="1" kern="1200" dirty="0">
                <a:solidFill>
                  <a:schemeClr val="tx1"/>
                </a:solidFill>
                <a:effectLst/>
                <a:latin typeface="+mn-lt"/>
                <a:ea typeface="+mn-ea"/>
                <a:cs typeface="+mn-cs"/>
              </a:rPr>
              <a:t>Skolernes hjemmesider kan opsættes fra april 2019, men meget af opsætningsarbejdet kan forberedes allerede nu, så opsætningen i april 2019 går nemt og hurtigt. </a:t>
            </a:r>
          </a:p>
          <a:p>
            <a:r>
              <a:rPr lang="da-DK" sz="900" kern="1200" dirty="0">
                <a:solidFill>
                  <a:schemeClr val="tx1"/>
                </a:solidFill>
                <a:effectLst/>
                <a:latin typeface="+mn-lt"/>
                <a:ea typeface="+mn-ea"/>
                <a:cs typeface="+mn-cs"/>
              </a:rPr>
              <a:t>Som forberedelse til opsætningen af hjemmesiden, skal vi omkring følgende: </a:t>
            </a:r>
            <a:r>
              <a:rPr lang="da-DK" sz="900" i="1" kern="1200" dirty="0">
                <a:solidFill>
                  <a:schemeClr val="tx1"/>
                </a:solidFill>
                <a:effectLst/>
                <a:latin typeface="+mn-lt"/>
                <a:ea typeface="+mn-ea"/>
                <a:cs typeface="+mn-cs"/>
              </a:rPr>
              <a:t>(Til underviser: De følgende punkter skal tales ind i de beslutninger, der er truffet omkring hjemmesider i jeres kommuner): </a:t>
            </a:r>
          </a:p>
          <a:p>
            <a:endParaRPr lang="da-DK" sz="900" i="1" kern="1200" dirty="0">
              <a:solidFill>
                <a:schemeClr val="tx1"/>
              </a:solidFill>
              <a:effectLst/>
              <a:latin typeface="+mn-lt"/>
              <a:ea typeface="+mn-ea"/>
              <a:cs typeface="+mn-cs"/>
            </a:endParaRPr>
          </a:p>
          <a:p>
            <a:pPr marL="171450" indent="-171450">
              <a:buFont typeface="Arial" panose="020B0604020202020204" pitchFamily="34" charset="0"/>
              <a:buChar char="•"/>
            </a:pPr>
            <a:r>
              <a:rPr lang="da-DK" sz="900" kern="1200" dirty="0">
                <a:solidFill>
                  <a:schemeClr val="tx1"/>
                </a:solidFill>
                <a:effectLst/>
                <a:latin typeface="+mn-lt"/>
                <a:ea typeface="+mn-ea"/>
                <a:cs typeface="+mn-cs"/>
              </a:rPr>
              <a:t>Hvordan kan vi bruge Aula-hjemmeside?</a:t>
            </a:r>
          </a:p>
          <a:p>
            <a:pPr marL="171450" lvl="0" indent="-171450">
              <a:buFont typeface="Arial" panose="020B0604020202020204" pitchFamily="34" charset="0"/>
              <a:buChar char="•"/>
            </a:pPr>
            <a:r>
              <a:rPr lang="da-DK" sz="900" kern="1200" dirty="0">
                <a:solidFill>
                  <a:schemeClr val="tx1"/>
                </a:solidFill>
                <a:effectLst/>
                <a:latin typeface="+mn-lt"/>
                <a:ea typeface="+mn-ea"/>
                <a:cs typeface="+mn-cs"/>
              </a:rPr>
              <a:t>Hvilke retningslinjer har vi for brug af hjemmesider? </a:t>
            </a:r>
          </a:p>
          <a:p>
            <a:pPr marL="171450" lvl="0" indent="-171450">
              <a:buFont typeface="Arial" panose="020B0604020202020204" pitchFamily="34" charset="0"/>
              <a:buChar char="•"/>
            </a:pPr>
            <a:r>
              <a:rPr lang="da-DK" sz="900" kern="1200" dirty="0">
                <a:solidFill>
                  <a:schemeClr val="tx1"/>
                </a:solidFill>
                <a:effectLst/>
                <a:latin typeface="+mn-lt"/>
                <a:ea typeface="+mn-ea"/>
                <a:cs typeface="+mn-cs"/>
              </a:rPr>
              <a:t>Hvilket nyt indhold skal der udarbejdes til de enkelte hjemmesider? </a:t>
            </a:r>
          </a:p>
          <a:p>
            <a:pPr marL="0" lvl="0" indent="0">
              <a:buFont typeface="Arial" panose="020B0604020202020204" pitchFamily="34" charset="0"/>
              <a:buNone/>
            </a:pPr>
            <a:endParaRPr lang="da-DK" sz="900" kern="1200" dirty="0">
              <a:solidFill>
                <a:schemeClr val="tx1"/>
              </a:solidFill>
              <a:effectLst/>
              <a:latin typeface="+mn-lt"/>
              <a:ea typeface="+mn-ea"/>
              <a:cs typeface="+mn-cs"/>
            </a:endParaRPr>
          </a:p>
          <a:p>
            <a:pPr marL="0" lvl="0" indent="0">
              <a:buFont typeface="Arial" panose="020B0604020202020204" pitchFamily="34" charset="0"/>
              <a:buNone/>
            </a:pPr>
            <a:endParaRPr lang="da-DK" sz="900" kern="1200" dirty="0">
              <a:solidFill>
                <a:schemeClr val="tx1"/>
              </a:solidFill>
              <a:effectLst/>
              <a:latin typeface="+mn-lt"/>
              <a:ea typeface="+mn-ea"/>
              <a:cs typeface="+mn-cs"/>
            </a:endParaRPr>
          </a:p>
          <a:p>
            <a:r>
              <a:rPr lang="da-DK" sz="900" kern="1200" dirty="0">
                <a:solidFill>
                  <a:schemeClr val="tx1"/>
                </a:solidFill>
                <a:effectLst/>
                <a:latin typeface="+mn-lt"/>
                <a:ea typeface="+mn-ea"/>
                <a:cs typeface="+mn-cs"/>
              </a:rPr>
              <a:t>Når selve hjemmesiden skal opsættes, vil det være en mindre opgave. Det vil være ret simpelt at tilføje og flytte indhold til Aulas hjemmeside, da den har en enkel brugergrænseflade. Eksempelvis kan indhold let overføres fra institutionernes nuværende hjemmeside til Aulas hjemmeside ved at kopiere indholdet over.</a:t>
            </a:r>
          </a:p>
          <a:p>
            <a:r>
              <a:rPr lang="da-DK" sz="900" kern="1200" dirty="0">
                <a:solidFill>
                  <a:schemeClr val="tx1"/>
                </a:solidFill>
                <a:effectLst/>
                <a:latin typeface="+mn-lt"/>
                <a:ea typeface="+mn-ea"/>
                <a:cs typeface="+mn-cs"/>
              </a:rPr>
              <a:t>Der vil blive lavet træningsvideoer til opsætning af hjemmesiderne trin for trin, så I er godt klædt på til at varetage opgaven, men allerede nu ligger der forberedelsesopgave for institutionsadministratorerne ift. at få afklaret hjemmesiders indhold. </a:t>
            </a: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i="0" kern="1200" dirty="0">
              <a:solidFill>
                <a:schemeClr val="tx1"/>
              </a:solidFill>
              <a:effectLst/>
              <a:latin typeface="+mn-lt"/>
              <a:ea typeface="+mn-ea"/>
              <a:cs typeface="+mn-cs"/>
            </a:endParaRPr>
          </a:p>
          <a:p>
            <a:pPr marL="0" indent="0">
              <a:buFont typeface="Arial" panose="020B0604020202020204" pitchFamily="34" charset="0"/>
              <a:buNone/>
            </a:pPr>
            <a:endParaRPr lang="da-DK" sz="936" b="1" i="1" kern="1200" dirty="0">
              <a:solidFill>
                <a:schemeClr val="tx1"/>
              </a:solidFill>
              <a:effectLst/>
              <a:latin typeface="+mn-lt"/>
              <a:ea typeface="+mn-ea"/>
              <a:cs typeface="+mn-cs"/>
            </a:endParaRPr>
          </a:p>
          <a:p>
            <a:r>
              <a:rPr lang="da-DK" sz="9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i="1" kern="1200" dirty="0">
                <a:solidFill>
                  <a:schemeClr val="tx1"/>
                </a:solidFill>
                <a:effectLst/>
                <a:latin typeface="+mn-lt"/>
                <a:ea typeface="+mn-ea"/>
                <a:cs typeface="+mn-cs"/>
              </a:rPr>
              <a:t>Er der føjet spørgsmål til parkeringsplads, så kom ligeledes rundt om dem. </a:t>
            </a:r>
          </a:p>
          <a:p>
            <a:pPr marL="0" indent="0">
              <a:buFont typeface="Arial" panose="020B0604020202020204" pitchFamily="34" charset="0"/>
              <a:buNone/>
            </a:pPr>
            <a:endParaRPr lang="da-DK" sz="900" kern="1200" dirty="0">
              <a:solidFill>
                <a:schemeClr val="tx1"/>
              </a:solidFill>
              <a:effectLst/>
              <a:latin typeface="+mn-lt"/>
              <a:ea typeface="+mn-ea"/>
              <a:cs typeface="+mn-cs"/>
            </a:endParaRPr>
          </a:p>
          <a:p>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A0114A-87C3-AE42-9FE6-947C2632DDED}" type="slidenum">
              <a:rPr lang="da-DK" smtClean="0"/>
              <a:t>42</a:t>
            </a:fld>
            <a:endParaRPr lang="da-DK"/>
          </a:p>
        </p:txBody>
      </p:sp>
    </p:spTree>
    <p:extLst>
      <p:ext uri="{BB962C8B-B14F-4D97-AF65-F5344CB8AC3E}">
        <p14:creationId xmlns:p14="http://schemas.microsoft.com/office/powerpoint/2010/main" val="1678765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Vi er nu næsten nået til vejs ende – vi har blot et punkt tilbage på programmet…</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 </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225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p>
          <a:p>
            <a:r>
              <a:rPr lang="da-DK" dirty="0"/>
              <a:t>Vi skal kaste et sidste blik på parkeringspladsen </a:t>
            </a:r>
          </a:p>
          <a:p>
            <a:endParaRPr lang="da-DK" dirty="0"/>
          </a:p>
          <a:p>
            <a:pPr marL="171450" indent="-171450">
              <a:buFont typeface="Arial" panose="020B0604020202020204" pitchFamily="34" charset="0"/>
              <a:buChar char="•"/>
            </a:pPr>
            <a:r>
              <a:rPr lang="da-DK" dirty="0"/>
              <a:t>Er der spørgsmål, vi ikke har fulgt op på?</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i="1" dirty="0"/>
              <a:t>(Er der eventuelt spørgsmål, som underviseren ikke kan besvare, skal det sikres, at deltagerne ved, at der vil blive fulgt op på disse og hvordan.)</a:t>
            </a:r>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0DA0114A-87C3-AE42-9FE6-947C2632DDED}" type="slidenum">
              <a:rPr lang="da-DK" smtClean="0"/>
              <a:t>44</a:t>
            </a:fld>
            <a:endParaRPr lang="da-DK"/>
          </a:p>
        </p:txBody>
      </p:sp>
    </p:spTree>
    <p:extLst>
      <p:ext uri="{BB962C8B-B14F-4D97-AF65-F5344CB8AC3E}">
        <p14:creationId xmlns:p14="http://schemas.microsoft.com/office/powerpoint/2010/main" val="2983058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117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t>Aula intro</a:t>
            </a:r>
          </a:p>
          <a:p>
            <a:pPr marL="0" indent="0">
              <a:buFontTx/>
              <a:buNone/>
            </a:pPr>
            <a:r>
              <a:rPr lang="da-DK" b="1" dirty="0"/>
              <a:t>Manus:</a:t>
            </a: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En af de helt store fordele ved Aula er, at </a:t>
            </a:r>
            <a:r>
              <a:rPr lang="da-DK" b="1" i="0" dirty="0"/>
              <a:t>Aula er en</a:t>
            </a:r>
            <a:r>
              <a:rPr lang="da-DK" b="1" i="0" baseline="0" dirty="0"/>
              <a:t> samlet national løsning, der skaber sammenhæng på tværs af institutioner og kommunegrænser</a:t>
            </a:r>
            <a:r>
              <a:rPr lang="da-DK" i="0" baseline="0" dirty="0"/>
              <a:t>. Det betyder, at forældre kan følge deres barn fra første dag i vuggestuen til det går ud af skolen. Det betyder også, at </a:t>
            </a:r>
            <a:r>
              <a:rPr lang="da-DK" b="1" i="0" baseline="0" dirty="0"/>
              <a:t>forældre alene logger ind ét sted og får ét samlet overblik, også selvom de har børn i flere kommuner og institutioner.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baseline="0" dirty="0"/>
              <a:t>Samme princip gælder for jer, også selvom I er tilknyttet flere institutioner.</a:t>
            </a:r>
          </a:p>
          <a:p>
            <a:pPr marL="0" indent="0">
              <a:buFontTx/>
              <a:buNone/>
            </a:pPr>
            <a:endParaRPr lang="da-DK" i="0" baseline="0" dirty="0"/>
          </a:p>
          <a:p>
            <a:pPr marL="0" indent="0">
              <a:buFontTx/>
              <a:buNone/>
            </a:pPr>
            <a:endParaRPr lang="da-DK" i="0" baseline="0"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18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t>Aula intro</a:t>
            </a:r>
          </a:p>
          <a:p>
            <a:pPr marL="0" indent="0">
              <a:buFontTx/>
              <a:buNone/>
            </a:pPr>
            <a:r>
              <a:rPr lang="da-DK" b="1" dirty="0"/>
              <a:t>Manus:</a:t>
            </a:r>
          </a:p>
          <a:p>
            <a:pPr marL="0" indent="0">
              <a:buFontTx/>
              <a:buNone/>
            </a:pPr>
            <a:r>
              <a:rPr lang="da-DK" dirty="0"/>
              <a:t>Netop fordi Aula er en</a:t>
            </a:r>
            <a:r>
              <a:rPr lang="da-DK" baseline="0" dirty="0"/>
              <a:t> samlet national løsning, bliver det </a:t>
            </a:r>
            <a:r>
              <a:rPr lang="da-DK" b="1" baseline="0" dirty="0"/>
              <a:t>muligt at samarbejde og administrere Aula på tværs af institutioner og kommunegrænser</a:t>
            </a:r>
            <a:r>
              <a:rPr lang="da-DK" baseline="0" dirty="0"/>
              <a:t>. </a:t>
            </a:r>
          </a:p>
          <a:p>
            <a:pPr marL="0" indent="0">
              <a:buFontTx/>
              <a:buNone/>
            </a:pPr>
            <a:endParaRPr lang="da-DK"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i="0" baseline="0" dirty="0"/>
              <a:t>Det betyder f.eks., at samarbejdet ifm. børns overgang fra dagtilbud til SFO og skole kan understøttes i Aula, før og under elevernes start i SFO og skole.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i="0" baseline="0" dirty="0"/>
              <a:t>Det skaber en langt lettere overgang med mindre administration og hurtigere, mere sikker kommunikation. </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85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dirty="0"/>
              <a:t>Aula intro</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i="0" baseline="0" dirty="0"/>
              <a:t>Manus</a:t>
            </a:r>
            <a:r>
              <a:rPr lang="da-DK" sz="1200" i="0"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Endelig gør Aula det også </a:t>
            </a:r>
            <a:r>
              <a:rPr lang="da-DK" sz="1200" b="1" i="0" baseline="0" dirty="0"/>
              <a:t>muligt for jer at kommunikere på tværs af kommuner og institutioner</a:t>
            </a:r>
            <a:r>
              <a:rPr lang="da-DK" sz="1200" i="0" baseline="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Samtidig kan vi også kommunikere med eksterne fagpersoner uden for Aula  – eksempelvis ifm. Åben skole og tilrettelæggelse af undervisningsforløb med naturskole og lign., hvor eksempelvis en naturvejleder skal involveres.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r>
              <a:rPr lang="da-DK" dirty="0"/>
              <a:t>Aula åbner altså op for nye muligheder for kommunikation og samarbejde. </a:t>
            </a:r>
            <a:r>
              <a:rPr lang="da-DK" b="1" dirty="0"/>
              <a:t>Hvordan I kommer til at kommunikere og samarbejde i Aula, vil, som vi var omkring indledningsvist, afhænger af hvilke rammer for brugen af Aula, der besluttes i jeres kommuner og på jeres skoler.</a:t>
            </a:r>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Og hvordan ser der så ud derinde i Aula?</a:t>
            </a:r>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31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Aula intro</a:t>
            </a:r>
          </a:p>
          <a:p>
            <a:r>
              <a:rPr lang="da-DK" b="1" dirty="0"/>
              <a:t>Manus:</a:t>
            </a:r>
          </a:p>
          <a:p>
            <a:r>
              <a:rPr lang="da-DK" b="0" dirty="0"/>
              <a:t>Det første </a:t>
            </a:r>
            <a:r>
              <a:rPr lang="da-DK" dirty="0"/>
              <a:t>I vil se, når I logger på Aula, er </a:t>
            </a:r>
            <a:r>
              <a:rPr lang="da-DK" b="1" dirty="0"/>
              <a:t>Aula Overblik.</a:t>
            </a:r>
            <a:endParaRPr lang="da-DK" b="1" i="1" u="none"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Aula gør brug af farvepaletter for at angive, hvilken rolle man er logget ind som.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Den blå farve signalerer, at du er logget ind som forældre eller elev, mens den </a:t>
            </a:r>
            <a:r>
              <a:rPr lang="da-DK" dirty="0">
                <a:solidFill>
                  <a:srgbClr val="00B050"/>
                </a:solidFill>
                <a:highlight>
                  <a:srgbClr val="45B7C1"/>
                </a:highlight>
              </a:rPr>
              <a:t>grønne </a:t>
            </a:r>
            <a:r>
              <a:rPr lang="da-DK" dirty="0"/>
              <a:t>signalerer, at du er logget ind som medarbejder – her ser vi overblikket fra et forældreperspektiv. </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I overblikket ser vi alle opslag og billeder, som er lagt op fra de grupper, som vi selv er medlem af</a:t>
            </a:r>
            <a:r>
              <a:rPr lang="da-DK" sz="936" kern="1200" dirty="0">
                <a:solidFill>
                  <a:schemeClr val="tx1"/>
                </a:solidFill>
                <a:effectLst/>
                <a:latin typeface="+mn-lt"/>
                <a:ea typeface="+mn-ea"/>
                <a:cs typeface="+mn-cs"/>
              </a:rPr>
              <a:t>. Som udgangspunkt er grupper de klasser, vi er tilknyttet </a:t>
            </a:r>
            <a:r>
              <a:rPr lang="da-DK" sz="936" b="1" kern="1200" dirty="0">
                <a:solidFill>
                  <a:schemeClr val="tx1"/>
                </a:solidFill>
                <a:effectLst/>
                <a:latin typeface="+mn-lt"/>
                <a:ea typeface="+mn-ea"/>
                <a:cs typeface="+mn-cs"/>
              </a:rPr>
              <a:t>(</a:t>
            </a:r>
            <a:r>
              <a:rPr lang="da-DK" sz="936" b="1" i="1" kern="1200" dirty="0">
                <a:solidFill>
                  <a:schemeClr val="tx1"/>
                </a:solidFill>
                <a:effectLst/>
                <a:latin typeface="+mn-lt"/>
                <a:ea typeface="+mn-ea"/>
                <a:cs typeface="+mn-cs"/>
              </a:rPr>
              <a:t>klik markering af grupper 0.U, 0.V </a:t>
            </a:r>
            <a:r>
              <a:rPr lang="da-DK" sz="936" b="1" i="1" kern="1200" dirty="0" err="1">
                <a:solidFill>
                  <a:schemeClr val="tx1"/>
                </a:solidFill>
                <a:effectLst/>
                <a:latin typeface="+mn-lt"/>
                <a:ea typeface="+mn-ea"/>
                <a:cs typeface="+mn-cs"/>
              </a:rPr>
              <a:t>etc</a:t>
            </a:r>
            <a:r>
              <a:rPr lang="da-DK" sz="936" b="1" i="1" kern="1200" dirty="0">
                <a:solidFill>
                  <a:schemeClr val="tx1"/>
                </a:solidFill>
                <a:effectLst/>
                <a:latin typeface="+mn-lt"/>
                <a:ea typeface="+mn-ea"/>
                <a:cs typeface="+mn-cs"/>
              </a:rPr>
              <a:t> frem</a:t>
            </a:r>
            <a:r>
              <a:rPr lang="da-DK" sz="936" b="1" kern="1200" dirty="0">
                <a:solidFill>
                  <a:schemeClr val="tx1"/>
                </a:solidFill>
                <a:effectLst/>
                <a:latin typeface="+mn-lt"/>
                <a:ea typeface="+mn-ea"/>
                <a:cs typeface="+mn-cs"/>
              </a:rPr>
              <a:t>)</a:t>
            </a:r>
            <a:r>
              <a:rPr lang="da-DK" sz="936" b="0" kern="1200" dirty="0">
                <a:solidFill>
                  <a:schemeClr val="tx1"/>
                </a:solidFill>
                <a:effectLst/>
                <a:latin typeface="+mn-lt"/>
                <a:ea typeface="+mn-ea"/>
                <a:cs typeface="+mn-cs"/>
              </a:rPr>
              <a:t>.</a:t>
            </a:r>
            <a:r>
              <a:rPr lang="da-DK" sz="936" kern="1200" dirty="0">
                <a:solidFill>
                  <a:schemeClr val="tx1"/>
                </a:solidFill>
                <a:effectLst/>
                <a:latin typeface="+mn-lt"/>
                <a:ea typeface="+mn-ea"/>
                <a:cs typeface="+mn-cs"/>
              </a:rPr>
              <a:t> </a:t>
            </a:r>
            <a:r>
              <a:rPr lang="da-DK" baseline="0" dirty="0"/>
              <a:t>Klasser og al stamdata på alle brugere er automatisk hentet ind i Aula via UNI-Login fra jeres personale- og elevadministrative systemer.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Aula overblik samler på den måde alle opslag fra de grupper, I er medlem af i ét samlet overblik</a:t>
            </a:r>
            <a:r>
              <a:rPr lang="da-DK" sz="936" kern="1200" dirty="0">
                <a:solidFill>
                  <a:schemeClr val="tx1"/>
                </a:solidFill>
                <a:effectLst/>
                <a:latin typeface="+mn-lt"/>
                <a:ea typeface="+mn-ea"/>
                <a:cs typeface="+mn-cs"/>
              </a:rPr>
              <a:t>. Det betyder, at det, I får vist i overblikket, alene er indhold, der målrettet jer og de grupper, I er medlem af.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Hvis man som medarbejder er tilknyttet flere institutioner eller som forælder har flere børn, er det muligt at filtrere på institution eller børn. Det betyder, at vi får vist indhold i Aula, der relaterer sig til en eller flere institutioner eller et eller flere børn samtidig.	</a:t>
            </a:r>
            <a:endParaRPr lang="da-DK" dirty="0"/>
          </a:p>
          <a:p>
            <a:endParaRPr lang="da-DK" dirty="0"/>
          </a:p>
          <a:p>
            <a:r>
              <a:rPr lang="da-DK" sz="936" kern="1200" dirty="0">
                <a:solidFill>
                  <a:schemeClr val="tx1"/>
                </a:solidFill>
                <a:effectLst/>
                <a:latin typeface="+mn-lt"/>
                <a:ea typeface="+mn-ea"/>
                <a:cs typeface="+mn-cs"/>
              </a:rPr>
              <a:t>I det øjeblik vi vælger et barn eller en institution til eller fra, målrettes indhold og kommunikation i Aula til det specifikke barn eller den specifikke institution. </a:t>
            </a:r>
          </a:p>
          <a:p>
            <a:endParaRPr lang="da-DK" dirty="0"/>
          </a:p>
          <a:p>
            <a:r>
              <a:rPr lang="da-DK" sz="936" kern="1200" dirty="0">
                <a:solidFill>
                  <a:schemeClr val="tx1"/>
                </a:solidFill>
                <a:effectLst/>
                <a:latin typeface="+mn-lt"/>
                <a:ea typeface="+mn-ea"/>
                <a:cs typeface="+mn-cs"/>
              </a:rPr>
              <a:t>Fra topbaren er det muligt at tilgå:</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Grupper</a:t>
            </a:r>
            <a:r>
              <a:rPr lang="da-DK" sz="936" kern="1200" dirty="0">
                <a:solidFill>
                  <a:schemeClr val="tx1"/>
                </a:solidFill>
                <a:effectLst/>
                <a:latin typeface="+mn-lt"/>
                <a:ea typeface="+mn-ea"/>
                <a:cs typeface="+mn-cs"/>
              </a:rPr>
              <a:t>: Her kan I tilgå en liste over de grupper, I er medlem af.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Søg</a:t>
            </a:r>
            <a:r>
              <a:rPr lang="da-DK" sz="936" kern="1200" dirty="0">
                <a:solidFill>
                  <a:schemeClr val="tx1"/>
                </a:solidFill>
                <a:effectLst/>
                <a:latin typeface="+mn-lt"/>
                <a:ea typeface="+mn-ea"/>
                <a:cs typeface="+mn-cs"/>
              </a:rPr>
              <a:t>: I kan her søge på tværs af hele Aula (Personer, Beskeder, Grupper mm.)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Min profil:</a:t>
            </a:r>
            <a:r>
              <a:rPr lang="da-DK" sz="936" kern="1200" dirty="0">
                <a:solidFill>
                  <a:schemeClr val="tx1"/>
                </a:solidFill>
                <a:effectLst/>
                <a:latin typeface="+mn-lt"/>
                <a:ea typeface="+mn-ea"/>
                <a:cs typeface="+mn-cs"/>
              </a:rPr>
              <a:t> Under min profil kan I tilgå kontaktoplysninger, tilladelser mm., der er tilknyttet jeres egen profil 	</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venstre side er de centrale moduler, vi har adgang til i Aula, som udgangspunkt placeret – udover Overblik, er det Kalender, Beskeder, Galleri, Filer og dokumenter. </a:t>
            </a:r>
          </a:p>
          <a:p>
            <a:r>
              <a:rPr lang="da-DK" sz="936" kern="1200" dirty="0">
                <a:solidFill>
                  <a:schemeClr val="tx1"/>
                </a:solidFill>
                <a:effectLst/>
                <a:latin typeface="+mn-lt"/>
                <a:ea typeface="+mn-ea"/>
                <a:cs typeface="+mn-cs"/>
              </a:rPr>
              <a:t>Under de ”tre prikker” har brugere med administrationsrettigheder adgang til Aula administrationsmodul. </a:t>
            </a:r>
          </a:p>
          <a:p>
            <a:r>
              <a:rPr lang="da-DK" sz="936" b="1" kern="1200" dirty="0">
                <a:solidFill>
                  <a:schemeClr val="tx1"/>
                </a:solidFill>
                <a:effectLst/>
                <a:latin typeface="+mn-lt"/>
                <a:ea typeface="+mn-ea"/>
                <a:cs typeface="+mn-cs"/>
              </a:rPr>
              <a:t>Hvilke moduler der placeres i venstremenu eller under de tre prikker afhænger dog af den enkelte kommunes og institutions opsætning af Aula </a:t>
            </a:r>
            <a:r>
              <a:rPr lang="da-DK" sz="936" b="1" kern="1200" dirty="0" err="1">
                <a:solidFill>
                  <a:schemeClr val="tx1"/>
                </a:solidFill>
                <a:effectLst/>
                <a:latin typeface="+mn-lt"/>
                <a:ea typeface="+mn-ea"/>
                <a:cs typeface="+mn-cs"/>
              </a:rPr>
              <a:t>dashboards</a:t>
            </a:r>
            <a:r>
              <a:rPr lang="da-DK" sz="936" b="1" kern="1200" dirty="0">
                <a:solidFill>
                  <a:schemeClr val="tx1"/>
                </a:solidFill>
                <a:effectLst/>
                <a:latin typeface="+mn-lt"/>
                <a:ea typeface="+mn-ea"/>
                <a:cs typeface="+mn-cs"/>
              </a:rPr>
              <a:t>. Galleri eller komme/gå-modulet i Aula kan eksempelvis ligeledes placeres her under de ”tre prikker”, sammen med det vi kalder </a:t>
            </a:r>
            <a:r>
              <a:rPr lang="da-DK" sz="936" b="1" kern="1200" dirty="0" err="1">
                <a:solidFill>
                  <a:schemeClr val="tx1"/>
                </a:solidFill>
                <a:effectLst/>
                <a:latin typeface="+mn-lt"/>
                <a:ea typeface="+mn-ea"/>
                <a:cs typeface="+mn-cs"/>
              </a:rPr>
              <a:t>widgets</a:t>
            </a:r>
            <a:r>
              <a:rPr lang="da-DK" sz="936" b="1" kern="1200" dirty="0">
                <a:solidFill>
                  <a:schemeClr val="tx1"/>
                </a:solidFill>
                <a:effectLst/>
                <a:latin typeface="+mn-lt"/>
                <a:ea typeface="+mn-ea"/>
                <a:cs typeface="+mn-cs"/>
              </a:rPr>
              <a:t>.</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err="1">
                <a:solidFill>
                  <a:schemeClr val="tx1"/>
                </a:solidFill>
                <a:effectLst/>
                <a:latin typeface="+mn-lt"/>
                <a:ea typeface="+mn-ea"/>
                <a:cs typeface="+mn-cs"/>
              </a:rPr>
              <a:t>Widgets</a:t>
            </a:r>
            <a:r>
              <a:rPr lang="da-DK" sz="936" b="1" kern="1200" dirty="0">
                <a:solidFill>
                  <a:schemeClr val="tx1"/>
                </a:solidFill>
                <a:effectLst/>
                <a:latin typeface="+mn-lt"/>
                <a:ea typeface="+mn-ea"/>
                <a:cs typeface="+mn-cs"/>
              </a:rPr>
              <a:t> i Aula er visninger af målrettet indhold fra andre IT-løsninger udenfor Aula</a:t>
            </a:r>
            <a:r>
              <a:rPr lang="da-DK" sz="936" kern="1200" dirty="0">
                <a:solidFill>
                  <a:schemeClr val="tx1"/>
                </a:solidFill>
                <a:effectLst/>
                <a:latin typeface="+mn-lt"/>
                <a:ea typeface="+mn-ea"/>
                <a:cs typeface="+mn-cs"/>
              </a:rPr>
              <a:t>. En </a:t>
            </a:r>
            <a:r>
              <a:rPr lang="da-DK" sz="936" kern="1200" dirty="0" err="1">
                <a:solidFill>
                  <a:schemeClr val="tx1"/>
                </a:solidFill>
                <a:effectLst/>
                <a:latin typeface="+mn-lt"/>
                <a:ea typeface="+mn-ea"/>
                <a:cs typeface="+mn-cs"/>
              </a:rPr>
              <a:t>widget</a:t>
            </a:r>
            <a:r>
              <a:rPr lang="da-DK" sz="936" kern="1200" dirty="0">
                <a:solidFill>
                  <a:schemeClr val="tx1"/>
                </a:solidFill>
                <a:effectLst/>
                <a:latin typeface="+mn-lt"/>
                <a:ea typeface="+mn-ea"/>
                <a:cs typeface="+mn-cs"/>
              </a:rPr>
              <a:t> kan eksempelvis være visninger af elevplaner og ugeplaner fra jeres læringsplatform, sprogvurderinger eller fraværsvisninger, som brugerne får en samlet indgang til via Aula.</a:t>
            </a:r>
            <a:r>
              <a:rPr lang="da-DK" sz="936" b="1" i="1"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Mulighederne for, hvilke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der kan komme ind i Aula, og hvor de skal placeres, er nærmest ubegrænsede og besluttes af den enkelte kommune. En </a:t>
            </a:r>
            <a:r>
              <a:rPr lang="da-DK" sz="936" kern="1200" dirty="0" err="1">
                <a:solidFill>
                  <a:schemeClr val="tx1"/>
                </a:solidFill>
                <a:effectLst/>
                <a:latin typeface="+mn-lt"/>
                <a:ea typeface="+mn-ea"/>
                <a:cs typeface="+mn-cs"/>
              </a:rPr>
              <a:t>widget</a:t>
            </a:r>
            <a:r>
              <a:rPr lang="da-DK" sz="936" kern="1200" dirty="0">
                <a:solidFill>
                  <a:schemeClr val="tx1"/>
                </a:solidFill>
                <a:effectLst/>
                <a:latin typeface="+mn-lt"/>
                <a:ea typeface="+mn-ea"/>
                <a:cs typeface="+mn-cs"/>
              </a:rPr>
              <a:t> kan eksempelvis også placeres i Aula overblik, som det fremgår af slide. En ugeplan kunne eksempelvis vises i kalenderoverblikket.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i="1" kern="1200" dirty="0">
                <a:solidFill>
                  <a:schemeClr val="tx1"/>
                </a:solidFill>
                <a:effectLst/>
                <a:latin typeface="+mn-lt"/>
                <a:ea typeface="+mn-ea"/>
                <a:cs typeface="+mn-cs"/>
              </a:rPr>
              <a:t>(Note til underviser: Hvis I allerede nu, har </a:t>
            </a:r>
            <a:r>
              <a:rPr lang="da-DK" sz="936" b="1" i="1" kern="1200" dirty="0" err="1">
                <a:solidFill>
                  <a:schemeClr val="tx1"/>
                </a:solidFill>
                <a:effectLst/>
                <a:latin typeface="+mn-lt"/>
                <a:ea typeface="+mn-ea"/>
                <a:cs typeface="+mn-cs"/>
              </a:rPr>
              <a:t>widgets</a:t>
            </a:r>
            <a:r>
              <a:rPr lang="da-DK" sz="936" b="1" i="1" kern="1200" dirty="0">
                <a:solidFill>
                  <a:schemeClr val="tx1"/>
                </a:solidFill>
                <a:effectLst/>
                <a:latin typeface="+mn-lt"/>
                <a:ea typeface="+mn-ea"/>
                <a:cs typeface="+mn-cs"/>
              </a:rPr>
              <a:t> i Aula, så præsenter dem – gerne med et par ord om, hvordan disse </a:t>
            </a:r>
            <a:r>
              <a:rPr lang="da-DK" sz="936" b="1" i="1" kern="1200" dirty="0" err="1">
                <a:solidFill>
                  <a:schemeClr val="tx1"/>
                </a:solidFill>
                <a:effectLst/>
                <a:latin typeface="+mn-lt"/>
                <a:ea typeface="+mn-ea"/>
                <a:cs typeface="+mn-cs"/>
              </a:rPr>
              <a:t>widgets</a:t>
            </a:r>
            <a:r>
              <a:rPr lang="da-DK" sz="936" b="1" i="1" kern="1200" dirty="0">
                <a:solidFill>
                  <a:schemeClr val="tx1"/>
                </a:solidFill>
                <a:effectLst/>
                <a:latin typeface="+mn-lt"/>
                <a:ea typeface="+mn-ea"/>
                <a:cs typeface="+mn-cs"/>
              </a:rPr>
              <a:t> tænkes anvendt på jeres skole og hvilke arbejdsgange, de skal understøtte)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Vi kommer i dag omkring alle de centrale moduler i Aula i dag, ligesom vi kommer omkring Aula Overblik ad flere omgange undervejs, når vi folder den øvrige funktionalitet ud i de efterfølgende moduler.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Inden vi for alvor og mere detaljeret dykker ned i Aulas anvendelsesmuligheder, rammesætter vi kort de næste modulers koncept og opbygning … </a:t>
            </a:r>
          </a:p>
          <a:p>
            <a:endParaRPr lang="da-DK" sz="936"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pPr marL="171450" indent="-171450">
              <a:buFontTx/>
              <a:buChar char="-"/>
            </a:pPr>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763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Fokus på anvendelse</a:t>
            </a:r>
          </a:p>
          <a:p>
            <a:r>
              <a:rPr lang="da-DK"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0" dirty="0"/>
              <a:t>Som vi indledte med vil Aula være nem at tage i brug for langt de fleste brugere. Vi fokuserer derfor mest på, </a:t>
            </a:r>
            <a:r>
              <a:rPr lang="da-DK" sz="936" kern="1200" dirty="0">
                <a:solidFill>
                  <a:schemeClr val="tx1"/>
                </a:solidFill>
                <a:effectLst/>
                <a:latin typeface="+mn-lt"/>
                <a:ea typeface="+mn-ea"/>
                <a:cs typeface="+mn-cs"/>
              </a:rPr>
              <a:t>hvordan Aula tænkes anvendt i vores kommune og på vores skoler. </a:t>
            </a:r>
            <a:endParaRPr lang="da-DK" b="0" i="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kern="1200" dirty="0">
                <a:solidFill>
                  <a:schemeClr val="tx1"/>
                </a:solidFill>
                <a:effectLst/>
                <a:latin typeface="+mn-lt"/>
                <a:ea typeface="+mn-ea"/>
                <a:cs typeface="+mn-cs"/>
              </a:rPr>
              <a:t>Som I kan se på slide </a:t>
            </a:r>
            <a:r>
              <a:rPr lang="da-DK" sz="936" b="1" kern="1200" dirty="0">
                <a:solidFill>
                  <a:schemeClr val="tx1"/>
                </a:solidFill>
                <a:effectLst/>
                <a:latin typeface="+mn-lt"/>
                <a:ea typeface="+mn-ea"/>
                <a:cs typeface="+mn-cs"/>
              </a:rPr>
              <a:t>vil modulerne være struktureret på samme måde på baggrund af de tre O’er; </a:t>
            </a:r>
          </a:p>
          <a:p>
            <a:endParaRPr lang="da-DK" b="1"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a:t>
            </a:r>
            <a:r>
              <a:rPr lang="da-DK" b="0" i="0" dirty="0"/>
              <a:t>plæg – er en kort præsentation af m</a:t>
            </a:r>
            <a:r>
              <a:rPr lang="da-DK" i="0" dirty="0"/>
              <a:t>odul og den specifikke funktionalitet, vi stiller skarpt på her. </a:t>
            </a:r>
            <a:r>
              <a:rPr lang="da-DK" sz="936" kern="1200" dirty="0">
                <a:solidFill>
                  <a:schemeClr val="tx1"/>
                </a:solidFill>
                <a:effectLst/>
                <a:latin typeface="+mn-lt"/>
                <a:ea typeface="+mn-ea"/>
                <a:cs typeface="+mn-cs"/>
              </a:rPr>
              <a:t>I modulerne 2-5 præsenteres funktionalitet gennem brugerrejser. </a:t>
            </a:r>
            <a:r>
              <a:rPr lang="da-DK" i="0" dirty="0"/>
              <a:t>Brugerrejserne er korte, animerede film, der giver </a:t>
            </a:r>
            <a:r>
              <a:rPr lang="da-DK" b="1" i="1" dirty="0"/>
              <a:t>et bud på</a:t>
            </a:r>
            <a:r>
              <a:rPr lang="da-DK" i="0" dirty="0"/>
              <a:t>, hvordan der kan kommunikeres og samarbejdes i Aula. D</a:t>
            </a:r>
            <a:r>
              <a:rPr lang="da-DK" sz="936" kern="1200" dirty="0">
                <a:solidFill>
                  <a:schemeClr val="tx1"/>
                </a:solidFill>
                <a:effectLst/>
                <a:latin typeface="+mn-lt"/>
                <a:ea typeface="+mn-ea"/>
                <a:cs typeface="+mn-cs"/>
              </a:rPr>
              <a:t>e resterende moduler, som administration af Aula og egen undervisning, præsenteres gennem oplæg som cases. </a:t>
            </a:r>
            <a:r>
              <a:rPr lang="da-DK" sz="936" b="1" kern="1200" dirty="0">
                <a:solidFill>
                  <a:schemeClr val="tx1"/>
                </a:solidFill>
                <a:effectLst/>
                <a:latin typeface="+mn-lt"/>
                <a:ea typeface="+mn-ea"/>
                <a:cs typeface="+mn-cs"/>
              </a:rPr>
              <a:t>Det er her vigtigt at understrege, at brugerrejser alene er et bud på arbejdsgange – en slags ”</a:t>
            </a:r>
            <a:r>
              <a:rPr lang="da-DK" sz="936" b="1" kern="1200" dirty="0" err="1">
                <a:solidFill>
                  <a:schemeClr val="tx1"/>
                </a:solidFill>
                <a:effectLst/>
                <a:latin typeface="+mn-lt"/>
                <a:ea typeface="+mn-ea"/>
                <a:cs typeface="+mn-cs"/>
              </a:rPr>
              <a:t>appetizer</a:t>
            </a:r>
            <a:r>
              <a:rPr lang="da-DK" sz="936" b="1" kern="1200" dirty="0">
                <a:solidFill>
                  <a:schemeClr val="tx1"/>
                </a:solidFill>
                <a:effectLst/>
                <a:latin typeface="+mn-lt"/>
                <a:ea typeface="+mn-ea"/>
                <a:cs typeface="+mn-cs"/>
              </a:rPr>
              <a:t>” og igangsætter til opgavefasen.</a:t>
            </a:r>
            <a:endParaRPr lang="da-DK"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1" i="0" dirty="0"/>
          </a:p>
          <a:p>
            <a:pPr marL="171450" indent="-171450">
              <a:buFont typeface="Arial" panose="020B0604020202020204" pitchFamily="34" charset="0"/>
              <a:buChar char="•"/>
            </a:pPr>
            <a:r>
              <a:rPr lang="da-DK" b="1" i="0" dirty="0"/>
              <a:t>O</a:t>
            </a:r>
            <a:r>
              <a:rPr lang="da-DK" b="0" i="0" dirty="0"/>
              <a:t>pgave – her </a:t>
            </a:r>
            <a:r>
              <a:rPr lang="da-DK" i="0" dirty="0"/>
              <a:t>arbejder I </a:t>
            </a:r>
            <a:r>
              <a:rPr lang="da-DK" b="1" i="1" dirty="0" err="1"/>
              <a:t>hands</a:t>
            </a:r>
            <a:r>
              <a:rPr lang="da-DK" b="1" i="1" dirty="0"/>
              <a:t> on </a:t>
            </a:r>
            <a:r>
              <a:rPr lang="da-DK" b="1" i="0" dirty="0"/>
              <a:t>i Aula ud fra opgavesedler </a:t>
            </a:r>
            <a:r>
              <a:rPr lang="da-DK" i="0" dirty="0"/>
              <a:t>og trin-for-trin-guides. </a:t>
            </a:r>
            <a:r>
              <a:rPr lang="da-DK" sz="936" kern="1200" dirty="0">
                <a:solidFill>
                  <a:schemeClr val="tx1"/>
                </a:solidFill>
                <a:effectLst/>
                <a:latin typeface="+mn-lt"/>
                <a:ea typeface="+mn-ea"/>
                <a:cs typeface="+mn-cs"/>
              </a:rPr>
              <a:t>I stedet for en lang indledning og en masse ord, som I ikke helt kan forholde sig til uden at have set Aula, kaster jeg jer altså ret hurtigt ud i at arbejde </a:t>
            </a:r>
            <a:r>
              <a:rPr lang="da-DK" sz="936" i="1" kern="1200" dirty="0" err="1">
                <a:solidFill>
                  <a:schemeClr val="tx1"/>
                </a:solidFill>
                <a:effectLst/>
                <a:latin typeface="+mn-lt"/>
                <a:ea typeface="+mn-ea"/>
                <a:cs typeface="+mn-cs"/>
              </a:rPr>
              <a:t>hands</a:t>
            </a:r>
            <a:r>
              <a:rPr lang="da-DK" sz="936" i="1" kern="1200" dirty="0">
                <a:solidFill>
                  <a:schemeClr val="tx1"/>
                </a:solidFill>
                <a:effectLst/>
                <a:latin typeface="+mn-lt"/>
                <a:ea typeface="+mn-ea"/>
                <a:cs typeface="+mn-cs"/>
              </a:rPr>
              <a:t> on </a:t>
            </a:r>
            <a:r>
              <a:rPr lang="da-DK" sz="936" kern="1200" dirty="0">
                <a:solidFill>
                  <a:schemeClr val="tx1"/>
                </a:solidFill>
                <a:effectLst/>
                <a:latin typeface="+mn-lt"/>
                <a:ea typeface="+mn-ea"/>
                <a:cs typeface="+mn-cs"/>
              </a:rPr>
              <a:t>i Aula – stort set uden introduktion. Det er helt bevidst og en del af uddannelseskonceptet – så bliv ikke frustreret, jeg skal nok støtte jer hele vejen igennem. I opgavefasen vil I </a:t>
            </a:r>
            <a:r>
              <a:rPr lang="da-DK" sz="936" b="0" i="0" kern="1200" dirty="0">
                <a:solidFill>
                  <a:schemeClr val="tx1"/>
                </a:solidFill>
                <a:effectLst/>
                <a:latin typeface="+mn-lt"/>
                <a:ea typeface="+mn-ea"/>
                <a:cs typeface="+mn-cs"/>
              </a:rPr>
              <a:t> </a:t>
            </a:r>
            <a:r>
              <a:rPr lang="da-DK" b="0" i="0" dirty="0"/>
              <a:t>arbejde </a:t>
            </a:r>
            <a:r>
              <a:rPr lang="da-DK" b="0" i="0" dirty="0" err="1"/>
              <a:t>hands</a:t>
            </a:r>
            <a:r>
              <a:rPr lang="da-DK" b="0" i="0" dirty="0"/>
              <a:t> on i </a:t>
            </a:r>
            <a:r>
              <a:rPr lang="da-DK" b="1" i="0" dirty="0"/>
              <a:t>Aula uddannelsesmiljø. I er her inddelt i team af 4 med hvert jeres ”visitkort”.</a:t>
            </a:r>
            <a:r>
              <a:rPr lang="da-DK" b="0" i="0" dirty="0"/>
              <a:t> Til hvert ”visitkort” er der knyttet et fiktivt login, som alle er tilknyttet den samme fiktive institution. Hvert team er på måde den gruppe, I er medlemmer af i Aula.</a:t>
            </a:r>
          </a:p>
          <a:p>
            <a:pPr marL="171450" indent="-171450">
              <a:buFont typeface="Arial" panose="020B0604020202020204" pitchFamily="34" charset="0"/>
              <a:buChar char="•"/>
            </a:pPr>
            <a:endParaRPr lang="da-DK" b="0"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a:t>
            </a:r>
            <a:r>
              <a:rPr lang="da-DK" b="0" i="0" dirty="0"/>
              <a:t>psamling – hvert modul af</a:t>
            </a:r>
            <a:r>
              <a:rPr lang="da-DK" sz="936" kern="1200" dirty="0">
                <a:solidFill>
                  <a:schemeClr val="tx1"/>
                </a:solidFill>
                <a:effectLst/>
                <a:latin typeface="+mn-lt"/>
                <a:ea typeface="+mn-ea"/>
                <a:cs typeface="+mn-cs"/>
              </a:rPr>
              <a:t>rundes med en fælles opsamling, hvor der er rum for fælles refleksion og dialog omkring anvendelse af Aula. Det er også her, vi følger op på de spørgsmål, som vi har ”parkeret” undervejs. </a:t>
            </a:r>
            <a:r>
              <a:rPr lang="da-DK" sz="936" b="1" i="1" kern="1200" dirty="0">
                <a:solidFill>
                  <a:schemeClr val="tx1"/>
                </a:solidFill>
                <a:effectLst/>
                <a:latin typeface="+mn-lt"/>
                <a:ea typeface="+mn-ea"/>
                <a:cs typeface="+mn-cs"/>
              </a:rPr>
              <a:t>(Særligt fokus i opsamlingsfasen er at sikre, at det administrative personale bliver bekendt med de principper og retningslinjer for brug og opsætning af Aula, som der er truffet beslutning omkring i din kommune)</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Lad os få prøvet de tre O’er af i næste modul…</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indent="0">
              <a:buFont typeface="Arial" panose="020B0604020202020204" pitchFamily="34" charset="0"/>
              <a:buNone/>
            </a:pPr>
            <a:endParaRPr lang="da-DK" i="0"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004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1995810332"/>
      </p:ext>
    </p:extLst>
  </p:cSld>
  <p:clrMapOvr>
    <a:masterClrMapping/>
  </p:clrMapOvr>
  <p:extLst mod="1">
    <p:ext uri="{DCECCB84-F9BA-43D5-87BE-67443E8EF086}">
      <p15:sldGuideLst xmlns:p15="http://schemas.microsoft.com/office/powerpoint/2012/main">
        <p15:guide id="1" orient="horz" pos="1800" userDrawn="1">
          <p15:clr>
            <a:srgbClr val="FBAE40"/>
          </p15:clr>
        </p15:guide>
        <p15:guide id="2" pos="2880" userDrawn="1">
          <p15:clr>
            <a:srgbClr val="FBAE40"/>
          </p15:clr>
        </p15:guide>
        <p15:guide id="3" pos="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177753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452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615737" y="5198095"/>
            <a:ext cx="624509" cy="2509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4236487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64845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1137456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206097"/>
      </p:ext>
    </p:extLst>
  </p:cSld>
  <p:clrMapOvr>
    <a:masterClrMapping/>
  </p:clrMapOvr>
  <p:extLst mod="1">
    <p:ext uri="{DCECCB84-F9BA-43D5-87BE-67443E8EF086}">
      <p15:sldGuideLst xmlns:p15="http://schemas.microsoft.com/office/powerpoint/2012/main">
        <p15:guide id="1" orient="horz" pos="1800" userDrawn="1">
          <p15:clr>
            <a:srgbClr val="FBAE40"/>
          </p15:clr>
        </p15:guide>
        <p15:guide id="2" pos="2880" userDrawn="1">
          <p15:clr>
            <a:srgbClr val="FBAE40"/>
          </p15:clr>
        </p15:guide>
        <p15:guide id="3" pos="5756" userDrawn="1">
          <p15:clr>
            <a:srgbClr val="FBAE40"/>
          </p15:clr>
        </p15:guide>
        <p15:guide id="4" orient="horz" pos="343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49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3C16F-07B8-42EA-8764-74CF6A90E401}"/>
              </a:ext>
            </a:extLst>
          </p:cNvPr>
          <p:cNvSpPr>
            <a:spLocks noGrp="1"/>
          </p:cNvSpPr>
          <p:nvPr>
            <p:ph type="dt" sz="half" idx="10"/>
          </p:nvPr>
        </p:nvSpPr>
        <p:spPr/>
        <p:txBody>
          <a:bodyPr/>
          <a:lstStyle/>
          <a:p>
            <a:fld id="{FDD968BF-624F-41AA-8B16-62D53AAA63DC}" type="datetimeFigureOut">
              <a:rPr lang="da-DK" smtClean="0"/>
              <a:t>14-02-2019</a:t>
            </a:fld>
            <a:endParaRPr lang="da-DK"/>
          </a:p>
        </p:txBody>
      </p:sp>
      <p:sp>
        <p:nvSpPr>
          <p:cNvPr id="3" name="Footer Placeholder 2">
            <a:extLst>
              <a:ext uri="{FF2B5EF4-FFF2-40B4-BE49-F238E27FC236}">
                <a16:creationId xmlns:a16="http://schemas.microsoft.com/office/drawing/2014/main" id="{6CF5193E-D91E-44B8-9FFF-B059FBFEF267}"/>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2D7C25E7-B7D6-488B-BACC-FF8EE2584C75}"/>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1525816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14-02-2019</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2985446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1912960376"/>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3573176229"/>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1496158683"/>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957185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246265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1854964" y="-1"/>
            <a:ext cx="6108700" cy="5714999"/>
          </a:xfrm>
          <a:prstGeom prst="rect">
            <a:avLst/>
          </a:prstGeom>
          <a:noFill/>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850223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033818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899416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509810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el og indho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912403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814417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2064109" y="2045966"/>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03203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902759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3634764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2965931" y="2263430"/>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768558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1652356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606719"/>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461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14-02-2019</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2824054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1784418619"/>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1167810825"/>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77557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88502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261306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136400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121595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01047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016300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26272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172276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167101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2055464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362672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1702564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29261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574587"/>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966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14-02-2019</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14107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74712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633693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17725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35033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138056179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92" r:id="rId4"/>
    <p:sldLayoutId id="2147483686" r:id="rId5"/>
    <p:sldLayoutId id="2147483687" r:id="rId6"/>
    <p:sldLayoutId id="2147483698" r:id="rId7"/>
    <p:sldLayoutId id="2147483688" r:id="rId8"/>
    <p:sldLayoutId id="2147483694" r:id="rId9"/>
    <p:sldLayoutId id="2147483695" r:id="rId10"/>
    <p:sldLayoutId id="2147483696" r:id="rId11"/>
    <p:sldLayoutId id="2147483691" r:id="rId12"/>
    <p:sldLayoutId id="2147483689" r:id="rId13"/>
    <p:sldLayoutId id="2147483690" r:id="rId14"/>
    <p:sldLayoutId id="2147483664" r:id="rId15"/>
    <p:sldLayoutId id="2147483665" r:id="rId16"/>
    <p:sldLayoutId id="2147483699" r:id="rId17"/>
    <p:sldLayoutId id="2147483700" r:id="rId18"/>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userDrawn="1">
          <p15:clr>
            <a:srgbClr val="F26B43"/>
          </p15:clr>
        </p15:guide>
        <p15:guide id="2" pos="2880" userDrawn="1">
          <p15:clr>
            <a:srgbClr val="F26B43"/>
          </p15:clr>
        </p15:guide>
        <p15:guide id="3" pos="385" userDrawn="1">
          <p15:clr>
            <a:srgbClr val="F26B43"/>
          </p15:clr>
        </p15:guide>
        <p15:guide id="4" orient="horz" pos="3430" userDrawn="1">
          <p15:clr>
            <a:srgbClr val="F26B43"/>
          </p15:clr>
        </p15:guide>
        <p15:guide id="5" orient="horz" pos="643" userDrawn="1">
          <p15:clr>
            <a:srgbClr val="F26B43"/>
          </p15:clr>
        </p15:guide>
        <p15:guide id="6" pos="5359" userDrawn="1">
          <p15:clr>
            <a:srgbClr val="F26B43"/>
          </p15:clr>
        </p15:guide>
        <p15:guide id="7" orient="horz" pos="104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5B7C1"/>
            </a:gs>
            <a:gs pos="100000">
              <a:srgbClr val="18638F"/>
            </a:gs>
            <a:gs pos="100000">
              <a:srgbClr val="02487A"/>
            </a:gs>
            <a:gs pos="100000">
              <a:srgbClr val="45B7C1"/>
            </a:gs>
            <a:gs pos="100000">
              <a:srgbClr val="192A79"/>
            </a:gs>
          </a:gsLst>
          <a:lin ang="6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41938605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315896197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1.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41.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 Id="rId9" Type="http://schemas.openxmlformats.org/officeDocument/2006/relationships/image" Target="../media/image63.emf"/></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74292" y="1788074"/>
            <a:ext cx="2390060" cy="967975"/>
          </a:xfrm>
          <a:prstGeom prst="rect">
            <a:avLst/>
          </a:prstGeom>
        </p:spPr>
      </p:pic>
      <p:pic>
        <p:nvPicPr>
          <p:cNvPr id="21" name="Billede 20">
            <a:extLst>
              <a:ext uri="{FF2B5EF4-FFF2-40B4-BE49-F238E27FC236}">
                <a16:creationId xmlns:a16="http://schemas.microsoft.com/office/drawing/2014/main" id="{D3C24A9B-845B-41A7-89B8-46435A3E427E}"/>
              </a:ext>
            </a:extLst>
          </p:cNvPr>
          <p:cNvPicPr>
            <a:picLocks noChangeAspect="1"/>
          </p:cNvPicPr>
          <p:nvPr/>
        </p:nvPicPr>
        <p:blipFill rotWithShape="1">
          <a:blip r:embed="rId4"/>
          <a:srcRect/>
          <a:stretch/>
        </p:blipFill>
        <p:spPr>
          <a:xfrm flipH="1">
            <a:off x="6319370" y="1"/>
            <a:ext cx="3978274" cy="5977458"/>
          </a:xfrm>
          <a:prstGeom prst="ellipse">
            <a:avLst/>
          </a:prstGeom>
        </p:spPr>
      </p:pic>
      <p:sp>
        <p:nvSpPr>
          <p:cNvPr id="9" name="Ellipse 48">
            <a:extLst>
              <a:ext uri="{FF2B5EF4-FFF2-40B4-BE49-F238E27FC236}">
                <a16:creationId xmlns:a16="http://schemas.microsoft.com/office/drawing/2014/main" id="{74209739-9236-4BF5-A72D-324CA41919B0}"/>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A10F35FA-9428-43A6-AA66-35C90C3DF2BC}"/>
              </a:ext>
            </a:extLst>
          </p:cNvPr>
          <p:cNvSpPr/>
          <p:nvPr/>
        </p:nvSpPr>
        <p:spPr>
          <a:xfrm>
            <a:off x="1770289" y="2526744"/>
            <a:ext cx="4415416" cy="923971"/>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Administrativt personale </a:t>
            </a: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2762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74292"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041400" y="2857997"/>
            <a:ext cx="5019040" cy="400110"/>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2 – Målrettet kommunikation</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4"/>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BEDC7-4194-4C44-B62A-8CD6EC7B5CC3}"/>
              </a:ext>
            </a:extLst>
          </p:cNvPr>
          <p:cNvSpPr/>
          <p:nvPr/>
        </p:nvSpPr>
        <p:spPr>
          <a:xfrm>
            <a:off x="0" y="0"/>
            <a:ext cx="9144000" cy="5749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403175-500F-48FD-A265-C40FA670ECDF}"/>
              </a:ext>
            </a:extLst>
          </p:cNvPr>
          <p:cNvSpPr>
            <a:spLocks noGrp="1"/>
          </p:cNvSpPr>
          <p:nvPr>
            <p:ph type="title"/>
          </p:nvPr>
        </p:nvSpPr>
        <p:spPr/>
        <p:txBody>
          <a:bodyPr/>
          <a:lstStyle/>
          <a:p>
            <a:endParaRPr lang="da-DK"/>
          </a:p>
        </p:txBody>
      </p:sp>
      <p:sp>
        <p:nvSpPr>
          <p:cNvPr id="3" name="Text Placeholder 2">
            <a:extLst>
              <a:ext uri="{FF2B5EF4-FFF2-40B4-BE49-F238E27FC236}">
                <a16:creationId xmlns:a16="http://schemas.microsoft.com/office/drawing/2014/main" id="{61E4E0BE-4E6F-4836-9869-DC25B8CB4949}"/>
              </a:ext>
            </a:extLst>
          </p:cNvPr>
          <p:cNvSpPr>
            <a:spLocks noGrp="1"/>
          </p:cNvSpPr>
          <p:nvPr>
            <p:ph type="body" sz="quarter" idx="13"/>
          </p:nvPr>
        </p:nvSpPr>
        <p:spPr/>
        <p:txBody>
          <a:bodyPr/>
          <a:lstStyle/>
          <a:p>
            <a:endParaRPr lang="da-DK"/>
          </a:p>
        </p:txBody>
      </p:sp>
      <p:sp>
        <p:nvSpPr>
          <p:cNvPr id="4" name="Text Placeholder 3">
            <a:extLst>
              <a:ext uri="{FF2B5EF4-FFF2-40B4-BE49-F238E27FC236}">
                <a16:creationId xmlns:a16="http://schemas.microsoft.com/office/drawing/2014/main" id="{4CBBF2D1-5BA8-441A-9F19-D05BA90A03F1}"/>
              </a:ext>
            </a:extLst>
          </p:cNvPr>
          <p:cNvSpPr>
            <a:spLocks noGrp="1"/>
          </p:cNvSpPr>
          <p:nvPr>
            <p:ph type="body" sz="quarter" idx="14"/>
          </p:nvPr>
        </p:nvSpPr>
        <p:spPr/>
        <p:txBody>
          <a:bodyPr/>
          <a:lstStyle/>
          <a:p>
            <a:endParaRPr lang="da-DK"/>
          </a:p>
        </p:txBody>
      </p:sp>
      <p:pic>
        <p:nvPicPr>
          <p:cNvPr id="6" name="Picture 5">
            <a:extLst>
              <a:ext uri="{FF2B5EF4-FFF2-40B4-BE49-F238E27FC236}">
                <a16:creationId xmlns:a16="http://schemas.microsoft.com/office/drawing/2014/main" id="{F6FF2693-0CC5-45EB-820D-B90C63AF93F9}"/>
              </a:ext>
            </a:extLst>
          </p:cNvPr>
          <p:cNvPicPr>
            <a:picLocks noChangeAspect="1"/>
          </p:cNvPicPr>
          <p:nvPr/>
        </p:nvPicPr>
        <p:blipFill>
          <a:blip r:embed="rId3"/>
          <a:stretch>
            <a:fillRect/>
          </a:stretch>
        </p:blipFill>
        <p:spPr>
          <a:xfrm>
            <a:off x="0" y="300752"/>
            <a:ext cx="9144000" cy="5113495"/>
          </a:xfrm>
          <a:prstGeom prst="rect">
            <a:avLst/>
          </a:prstGeom>
        </p:spPr>
      </p:pic>
    </p:spTree>
    <p:extLst>
      <p:ext uri="{BB962C8B-B14F-4D97-AF65-F5344CB8AC3E}">
        <p14:creationId xmlns:p14="http://schemas.microsoft.com/office/powerpoint/2010/main" val="3048996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4A1481CA-C024-4FC5-B553-A1F8C3BC1378}"/>
              </a:ext>
            </a:extLst>
          </p:cNvPr>
          <p:cNvPicPr>
            <a:picLocks noChangeAspect="1"/>
          </p:cNvPicPr>
          <p:nvPr/>
        </p:nvPicPr>
        <p:blipFill rotWithShape="1">
          <a:blip r:embed="rId3"/>
          <a:srcRect r="20313" b="2122"/>
          <a:stretch/>
        </p:blipFill>
        <p:spPr>
          <a:xfrm>
            <a:off x="4340228" y="1782231"/>
            <a:ext cx="4803772" cy="3932770"/>
          </a:xfrm>
          <a:prstGeom prst="rect">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7856" t="21424" r="40772" b="38137"/>
          <a:stretch/>
        </p:blipFill>
        <p:spPr>
          <a:xfrm>
            <a:off x="3696288" y="1424211"/>
            <a:ext cx="5447712" cy="4300729"/>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Målrettet kommunikation</a:t>
            </a:r>
            <a:r>
              <a:rPr lang="da-DK" dirty="0"/>
              <a:t> </a:t>
            </a:r>
          </a:p>
        </p:txBody>
      </p:sp>
      <p:sp>
        <p:nvSpPr>
          <p:cNvPr id="15" name="Rectangle 11">
            <a:extLst>
              <a:ext uri="{FF2B5EF4-FFF2-40B4-BE49-F238E27FC236}">
                <a16:creationId xmlns:a16="http://schemas.microsoft.com/office/drawing/2014/main" id="{1004BF41-F0C7-4559-877D-23E8427FBBCC}"/>
              </a:ext>
            </a:extLst>
          </p:cNvPr>
          <p:cNvSpPr/>
          <p:nvPr/>
        </p:nvSpPr>
        <p:spPr>
          <a:xfrm>
            <a:off x="615737"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743135"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Ellipse 48">
            <a:extLst>
              <a:ext uri="{FF2B5EF4-FFF2-40B4-BE49-F238E27FC236}">
                <a16:creationId xmlns:a16="http://schemas.microsoft.com/office/drawing/2014/main" id="{56E8EF19-462A-46A3-8564-AE16373AB360}"/>
              </a:ext>
            </a:extLst>
          </p:cNvPr>
          <p:cNvSpPr/>
          <p:nvPr/>
        </p:nvSpPr>
        <p:spPr>
          <a:xfrm>
            <a:off x="4340228"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2465" y="982300"/>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62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7" name="Ellipse 48">
            <a:extLst>
              <a:ext uri="{FF2B5EF4-FFF2-40B4-BE49-F238E27FC236}">
                <a16:creationId xmlns:a16="http://schemas.microsoft.com/office/drawing/2014/main" id="{B45D01F0-9F5D-43F9-8BE8-A397ED05FBA1}"/>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83BC7BE-A62C-4270-9A8E-8ADC8199BA0A}"/>
              </a:ext>
            </a:extLst>
          </p:cNvPr>
          <p:cNvSpPr/>
          <p:nvPr/>
        </p:nvSpPr>
        <p:spPr>
          <a:xfrm>
            <a:off x="1015442" y="1916256"/>
            <a:ext cx="623244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Relevant og målrettet kommunikation</a:t>
            </a:r>
          </a:p>
        </p:txBody>
      </p:sp>
      <p:sp>
        <p:nvSpPr>
          <p:cNvPr id="19" name="Rectangle 18">
            <a:extLst>
              <a:ext uri="{FF2B5EF4-FFF2-40B4-BE49-F238E27FC236}">
                <a16:creationId xmlns:a16="http://schemas.microsoft.com/office/drawing/2014/main" id="{80562E07-D019-4D2D-8F6A-99092C410A02}"/>
              </a:ext>
            </a:extLst>
          </p:cNvPr>
          <p:cNvSpPr/>
          <p:nvPr/>
        </p:nvSpPr>
        <p:spPr>
          <a:xfrm>
            <a:off x="1037089" y="2463191"/>
            <a:ext cx="69727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Samlet overblik</a:t>
            </a:r>
          </a:p>
        </p:txBody>
      </p:sp>
      <p:sp>
        <p:nvSpPr>
          <p:cNvPr id="21" name="Rectangle 20">
            <a:extLst>
              <a:ext uri="{FF2B5EF4-FFF2-40B4-BE49-F238E27FC236}">
                <a16:creationId xmlns:a16="http://schemas.microsoft.com/office/drawing/2014/main" id="{391B4FD4-A07A-41B2-90F6-1142FF34FE44}"/>
              </a:ext>
            </a:extLst>
          </p:cNvPr>
          <p:cNvSpPr/>
          <p:nvPr/>
        </p:nvSpPr>
        <p:spPr>
          <a:xfrm>
            <a:off x="1037089" y="3006807"/>
            <a:ext cx="69727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Samarbejdsrum i Aula</a:t>
            </a:r>
          </a:p>
        </p:txBody>
      </p:sp>
      <p:sp>
        <p:nvSpPr>
          <p:cNvPr id="22" name="Rectangle 21">
            <a:extLst>
              <a:ext uri="{FF2B5EF4-FFF2-40B4-BE49-F238E27FC236}">
                <a16:creationId xmlns:a16="http://schemas.microsoft.com/office/drawing/2014/main" id="{0D073E7A-454C-4257-B017-977495905AD6}"/>
              </a:ext>
            </a:extLst>
          </p:cNvPr>
          <p:cNvSpPr/>
          <p:nvPr/>
        </p:nvSpPr>
        <p:spPr>
          <a:xfrm>
            <a:off x="1015442" y="3597703"/>
            <a:ext cx="6972742" cy="369332"/>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Samarbejde</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på</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tværs</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af</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institutioner</a:t>
            </a: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3" name="Picture 22">
            <a:extLst>
              <a:ext uri="{FF2B5EF4-FFF2-40B4-BE49-F238E27FC236}">
                <a16:creationId xmlns:a16="http://schemas.microsoft.com/office/drawing/2014/main" id="{03509817-AFC0-4FFA-BCA9-300C361D8FD2}"/>
              </a:ext>
            </a:extLst>
          </p:cNvPr>
          <p:cNvPicPr>
            <a:picLocks noChangeAspect="1"/>
          </p:cNvPicPr>
          <p:nvPr/>
        </p:nvPicPr>
        <p:blipFill>
          <a:blip r:embed="rId3"/>
          <a:stretch>
            <a:fillRect/>
          </a:stretch>
        </p:blipFill>
        <p:spPr>
          <a:xfrm>
            <a:off x="517872" y="2488168"/>
            <a:ext cx="409575" cy="390525"/>
          </a:xfrm>
          <a:prstGeom prst="rect">
            <a:avLst/>
          </a:prstGeom>
        </p:spPr>
      </p:pic>
      <p:pic>
        <p:nvPicPr>
          <p:cNvPr id="24" name="Picture 23">
            <a:extLst>
              <a:ext uri="{FF2B5EF4-FFF2-40B4-BE49-F238E27FC236}">
                <a16:creationId xmlns:a16="http://schemas.microsoft.com/office/drawing/2014/main" id="{860B4211-60A5-4226-99FB-6A5F6A6FF59C}"/>
              </a:ext>
            </a:extLst>
          </p:cNvPr>
          <p:cNvPicPr>
            <a:picLocks noChangeAspect="1"/>
          </p:cNvPicPr>
          <p:nvPr/>
        </p:nvPicPr>
        <p:blipFill>
          <a:blip r:embed="rId3"/>
          <a:stretch>
            <a:fillRect/>
          </a:stretch>
        </p:blipFill>
        <p:spPr>
          <a:xfrm>
            <a:off x="518054" y="1926666"/>
            <a:ext cx="409575" cy="390525"/>
          </a:xfrm>
          <a:prstGeom prst="rect">
            <a:avLst/>
          </a:prstGeom>
        </p:spPr>
      </p:pic>
      <p:pic>
        <p:nvPicPr>
          <p:cNvPr id="26" name="Picture 25">
            <a:extLst>
              <a:ext uri="{FF2B5EF4-FFF2-40B4-BE49-F238E27FC236}">
                <a16:creationId xmlns:a16="http://schemas.microsoft.com/office/drawing/2014/main" id="{564C1610-C7B3-40A6-AE9E-60A1413BEB74}"/>
              </a:ext>
            </a:extLst>
          </p:cNvPr>
          <p:cNvPicPr>
            <a:picLocks noChangeAspect="1"/>
          </p:cNvPicPr>
          <p:nvPr/>
        </p:nvPicPr>
        <p:blipFill>
          <a:blip r:embed="rId3"/>
          <a:stretch>
            <a:fillRect/>
          </a:stretch>
        </p:blipFill>
        <p:spPr>
          <a:xfrm>
            <a:off x="517779" y="3546645"/>
            <a:ext cx="409575" cy="390525"/>
          </a:xfrm>
          <a:prstGeom prst="rect">
            <a:avLst/>
          </a:prstGeom>
        </p:spPr>
      </p:pic>
      <p:pic>
        <p:nvPicPr>
          <p:cNvPr id="27" name="Picture 26">
            <a:extLst>
              <a:ext uri="{FF2B5EF4-FFF2-40B4-BE49-F238E27FC236}">
                <a16:creationId xmlns:a16="http://schemas.microsoft.com/office/drawing/2014/main" id="{E4CD6998-E28A-4FF9-9A7F-FF0FE83473C3}"/>
              </a:ext>
            </a:extLst>
          </p:cNvPr>
          <p:cNvPicPr>
            <a:picLocks noChangeAspect="1"/>
          </p:cNvPicPr>
          <p:nvPr/>
        </p:nvPicPr>
        <p:blipFill>
          <a:blip r:embed="rId3"/>
          <a:stretch>
            <a:fillRect/>
          </a:stretch>
        </p:blipFill>
        <p:spPr>
          <a:xfrm>
            <a:off x="517873" y="3049670"/>
            <a:ext cx="409575" cy="390525"/>
          </a:xfrm>
          <a:prstGeom prst="rect">
            <a:avLst/>
          </a:prstGeom>
        </p:spPr>
      </p:pic>
      <p:sp>
        <p:nvSpPr>
          <p:cNvPr id="20" name="Title 1">
            <a:extLst>
              <a:ext uri="{FF2B5EF4-FFF2-40B4-BE49-F238E27FC236}">
                <a16:creationId xmlns:a16="http://schemas.microsoft.com/office/drawing/2014/main" id="{9947CEF5-EED3-4F66-9C96-D75D8D0F5248}"/>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Målrettet kommunikation</a:t>
            </a:r>
          </a:p>
          <a:p>
            <a:r>
              <a:rPr lang="da-DK" sz="8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8" name="Ellipse 52">
            <a:extLst>
              <a:ext uri="{FF2B5EF4-FFF2-40B4-BE49-F238E27FC236}">
                <a16:creationId xmlns:a16="http://schemas.microsoft.com/office/drawing/2014/main" id="{1BE49C31-1467-43F2-A291-49516DD7225D}"/>
              </a:ext>
            </a:extLst>
          </p:cNvPr>
          <p:cNvSpPr/>
          <p:nvPr/>
        </p:nvSpPr>
        <p:spPr>
          <a:xfrm>
            <a:off x="4533632" y="626854"/>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Flowchart: Connector 28">
            <a:extLst>
              <a:ext uri="{FF2B5EF4-FFF2-40B4-BE49-F238E27FC236}">
                <a16:creationId xmlns:a16="http://schemas.microsoft.com/office/drawing/2014/main" id="{3C7C00BE-B343-4E70-B849-6A9078874AB8}"/>
              </a:ext>
            </a:extLst>
          </p:cNvPr>
          <p:cNvSpPr/>
          <p:nvPr/>
        </p:nvSpPr>
        <p:spPr>
          <a:xfrm>
            <a:off x="4460039" y="626854"/>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Ellipse 48">
            <a:extLst>
              <a:ext uri="{FF2B5EF4-FFF2-40B4-BE49-F238E27FC236}">
                <a16:creationId xmlns:a16="http://schemas.microsoft.com/office/drawing/2014/main" id="{59BF571E-2B3A-46FA-BE57-9BCA18E9EE90}"/>
              </a:ext>
            </a:extLst>
          </p:cNvPr>
          <p:cNvSpPr/>
          <p:nvPr/>
        </p:nvSpPr>
        <p:spPr>
          <a:xfrm>
            <a:off x="4460039" y="626853"/>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1" name="Picture 18">
            <a:extLst>
              <a:ext uri="{FF2B5EF4-FFF2-40B4-BE49-F238E27FC236}">
                <a16:creationId xmlns:a16="http://schemas.microsoft.com/office/drawing/2014/main" id="{B193F397-DFF4-4C24-9BA4-CB53A3206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251" y="721511"/>
            <a:ext cx="300001" cy="5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81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60" name="Title 1">
            <a:extLst>
              <a:ext uri="{FF2B5EF4-FFF2-40B4-BE49-F238E27FC236}">
                <a16:creationId xmlns:a16="http://schemas.microsoft.com/office/drawing/2014/main" id="{AF86B1A3-97DC-4908-91F2-F9D9E2CA199E}"/>
              </a:ext>
            </a:extLst>
          </p:cNvPr>
          <p:cNvSpPr txBox="1">
            <a:spLocks/>
          </p:cNvSpPr>
          <p:nvPr/>
        </p:nvSpPr>
        <p:spPr>
          <a:xfrm>
            <a:off x="615736" y="956324"/>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Målrettet kommunikation</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a:t>
            </a:r>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a:t>
            </a:r>
            <a:r>
              <a:rPr kumimoji="0" lang="da-DK" sz="2000" b="0" i="0" u="none" strike="noStrike" kern="1200" cap="none" spc="0" normalizeH="0" baseline="0" noProof="0" dirty="0" err="1">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vordan</a:t>
            </a:r>
            <a:r>
              <a:rPr kumimoji="0" lang="da-DK" sz="2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vil vi bruge Grupper i Aula?</a:t>
            </a:r>
          </a:p>
        </p:txBody>
      </p:sp>
      <p:sp>
        <p:nvSpPr>
          <p:cNvPr id="24" name="Ellipse 48">
            <a:extLst>
              <a:ext uri="{FF2B5EF4-FFF2-40B4-BE49-F238E27FC236}">
                <a16:creationId xmlns:a16="http://schemas.microsoft.com/office/drawing/2014/main" id="{543696EC-46DE-4D5A-A492-740BEBDCF866}"/>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Ellipse 52">
            <a:extLst>
              <a:ext uri="{FF2B5EF4-FFF2-40B4-BE49-F238E27FC236}">
                <a16:creationId xmlns:a16="http://schemas.microsoft.com/office/drawing/2014/main" id="{92846881-9458-4D68-B378-443E5CB7F6A6}"/>
              </a:ext>
            </a:extLst>
          </p:cNvPr>
          <p:cNvSpPr/>
          <p:nvPr/>
        </p:nvSpPr>
        <p:spPr>
          <a:xfrm>
            <a:off x="4567765" y="555149"/>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90663308-2FA2-45BA-A672-C587A07E81E6}"/>
              </a:ext>
            </a:extLst>
          </p:cNvPr>
          <p:cNvSpPr/>
          <p:nvPr/>
        </p:nvSpPr>
        <p:spPr>
          <a:xfrm>
            <a:off x="4494172" y="555149"/>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Ellipse 48">
            <a:extLst>
              <a:ext uri="{FF2B5EF4-FFF2-40B4-BE49-F238E27FC236}">
                <a16:creationId xmlns:a16="http://schemas.microsoft.com/office/drawing/2014/main" id="{990B2D40-1208-42CF-9F09-40090AEE660A}"/>
              </a:ext>
            </a:extLst>
          </p:cNvPr>
          <p:cNvSpPr/>
          <p:nvPr/>
        </p:nvSpPr>
        <p:spPr>
          <a:xfrm>
            <a:off x="4494172" y="55514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3" name="Picture 18">
            <a:extLst>
              <a:ext uri="{FF2B5EF4-FFF2-40B4-BE49-F238E27FC236}">
                <a16:creationId xmlns:a16="http://schemas.microsoft.com/office/drawing/2014/main" id="{5E7659F6-A328-45C0-85D2-33D2E4709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384" y="649806"/>
            <a:ext cx="300001" cy="5149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A062447-2C4C-4F5F-8102-CEB716B2C2DA}"/>
              </a:ext>
            </a:extLst>
          </p:cNvPr>
          <p:cNvPicPr>
            <a:picLocks noChangeAspect="1"/>
          </p:cNvPicPr>
          <p:nvPr/>
        </p:nvPicPr>
        <p:blipFill>
          <a:blip r:embed="rId4"/>
          <a:stretch>
            <a:fillRect/>
          </a:stretch>
        </p:blipFill>
        <p:spPr>
          <a:xfrm>
            <a:off x="616012" y="3923481"/>
            <a:ext cx="409575" cy="390525"/>
          </a:xfrm>
          <a:prstGeom prst="rect">
            <a:avLst/>
          </a:prstGeom>
        </p:spPr>
      </p:pic>
      <p:sp>
        <p:nvSpPr>
          <p:cNvPr id="26" name="Rectangle 25">
            <a:extLst>
              <a:ext uri="{FF2B5EF4-FFF2-40B4-BE49-F238E27FC236}">
                <a16:creationId xmlns:a16="http://schemas.microsoft.com/office/drawing/2014/main" id="{70A3DC57-4CD8-4BB8-A508-562391FE61CD}"/>
              </a:ext>
            </a:extLst>
          </p:cNvPr>
          <p:cNvSpPr/>
          <p:nvPr/>
        </p:nvSpPr>
        <p:spPr>
          <a:xfrm>
            <a:off x="1082799" y="3923481"/>
            <a:ext cx="7601169" cy="369332"/>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Hvornår skal grupper være lukkede, åbne eller med ansøgning?</a:t>
            </a:r>
          </a:p>
        </p:txBody>
      </p:sp>
      <p:pic>
        <p:nvPicPr>
          <p:cNvPr id="27" name="Picture 26">
            <a:extLst>
              <a:ext uri="{FF2B5EF4-FFF2-40B4-BE49-F238E27FC236}">
                <a16:creationId xmlns:a16="http://schemas.microsoft.com/office/drawing/2014/main" id="{A06728F8-7FE2-4743-B870-71E91C108CEC}"/>
              </a:ext>
            </a:extLst>
          </p:cNvPr>
          <p:cNvPicPr>
            <a:picLocks noChangeAspect="1"/>
          </p:cNvPicPr>
          <p:nvPr/>
        </p:nvPicPr>
        <p:blipFill>
          <a:blip r:embed="rId4"/>
          <a:stretch>
            <a:fillRect/>
          </a:stretch>
        </p:blipFill>
        <p:spPr>
          <a:xfrm>
            <a:off x="615830" y="2303502"/>
            <a:ext cx="409575" cy="390525"/>
          </a:xfrm>
          <a:prstGeom prst="rect">
            <a:avLst/>
          </a:prstGeom>
        </p:spPr>
      </p:pic>
      <p:pic>
        <p:nvPicPr>
          <p:cNvPr id="28" name="Picture 27">
            <a:extLst>
              <a:ext uri="{FF2B5EF4-FFF2-40B4-BE49-F238E27FC236}">
                <a16:creationId xmlns:a16="http://schemas.microsoft.com/office/drawing/2014/main" id="{2AB67CEE-40EF-449F-95C6-DB0606973329}"/>
              </a:ext>
            </a:extLst>
          </p:cNvPr>
          <p:cNvPicPr>
            <a:picLocks noChangeAspect="1"/>
          </p:cNvPicPr>
          <p:nvPr/>
        </p:nvPicPr>
        <p:blipFill>
          <a:blip r:embed="rId4"/>
          <a:stretch>
            <a:fillRect/>
          </a:stretch>
        </p:blipFill>
        <p:spPr>
          <a:xfrm>
            <a:off x="616012" y="1742000"/>
            <a:ext cx="409575" cy="390525"/>
          </a:xfrm>
          <a:prstGeom prst="rect">
            <a:avLst/>
          </a:prstGeom>
        </p:spPr>
      </p:pic>
      <p:pic>
        <p:nvPicPr>
          <p:cNvPr id="29" name="Picture 28">
            <a:extLst>
              <a:ext uri="{FF2B5EF4-FFF2-40B4-BE49-F238E27FC236}">
                <a16:creationId xmlns:a16="http://schemas.microsoft.com/office/drawing/2014/main" id="{A9A92DBF-42A2-4CFC-8F0F-99AAE53ED57A}"/>
              </a:ext>
            </a:extLst>
          </p:cNvPr>
          <p:cNvPicPr>
            <a:picLocks noChangeAspect="1"/>
          </p:cNvPicPr>
          <p:nvPr/>
        </p:nvPicPr>
        <p:blipFill>
          <a:blip r:embed="rId4"/>
          <a:stretch>
            <a:fillRect/>
          </a:stretch>
        </p:blipFill>
        <p:spPr>
          <a:xfrm>
            <a:off x="615737" y="3361979"/>
            <a:ext cx="409575" cy="390525"/>
          </a:xfrm>
          <a:prstGeom prst="rect">
            <a:avLst/>
          </a:prstGeom>
        </p:spPr>
      </p:pic>
      <p:pic>
        <p:nvPicPr>
          <p:cNvPr id="30" name="Picture 29">
            <a:extLst>
              <a:ext uri="{FF2B5EF4-FFF2-40B4-BE49-F238E27FC236}">
                <a16:creationId xmlns:a16="http://schemas.microsoft.com/office/drawing/2014/main" id="{B1ED01B6-980F-492C-A793-2A22D2AFA434}"/>
              </a:ext>
            </a:extLst>
          </p:cNvPr>
          <p:cNvPicPr>
            <a:picLocks noChangeAspect="1"/>
          </p:cNvPicPr>
          <p:nvPr/>
        </p:nvPicPr>
        <p:blipFill>
          <a:blip r:embed="rId4"/>
          <a:stretch>
            <a:fillRect/>
          </a:stretch>
        </p:blipFill>
        <p:spPr>
          <a:xfrm>
            <a:off x="615831" y="2865004"/>
            <a:ext cx="409575" cy="390525"/>
          </a:xfrm>
          <a:prstGeom prst="rect">
            <a:avLst/>
          </a:prstGeom>
        </p:spPr>
      </p:pic>
      <p:sp>
        <p:nvSpPr>
          <p:cNvPr id="31" name="Rectangle 39">
            <a:extLst>
              <a:ext uri="{FF2B5EF4-FFF2-40B4-BE49-F238E27FC236}">
                <a16:creationId xmlns:a16="http://schemas.microsoft.com/office/drawing/2014/main" id="{FE429B82-A0BA-44AA-8F4F-85AB1D2C61E8}"/>
              </a:ext>
            </a:extLst>
          </p:cNvPr>
          <p:cNvSpPr/>
          <p:nvPr/>
        </p:nvSpPr>
        <p:spPr>
          <a:xfrm>
            <a:off x="1067201" y="2822141"/>
            <a:ext cx="69727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Hvem må kommunikere med hvem i grupper?</a:t>
            </a:r>
          </a:p>
        </p:txBody>
      </p:sp>
      <p:sp>
        <p:nvSpPr>
          <p:cNvPr id="32" name="Rectangle 34">
            <a:extLst>
              <a:ext uri="{FF2B5EF4-FFF2-40B4-BE49-F238E27FC236}">
                <a16:creationId xmlns:a16="http://schemas.microsoft.com/office/drawing/2014/main" id="{0676E926-DAC1-4969-8082-23F928C0008C}"/>
              </a:ext>
            </a:extLst>
          </p:cNvPr>
          <p:cNvSpPr/>
          <p:nvPr/>
        </p:nvSpPr>
        <p:spPr>
          <a:xfrm>
            <a:off x="1078120" y="2303502"/>
            <a:ext cx="69727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Hvilke grupper kan vi oprette? </a:t>
            </a:r>
          </a:p>
        </p:txBody>
      </p:sp>
      <p:sp>
        <p:nvSpPr>
          <p:cNvPr id="33" name="Rectangle 33">
            <a:extLst>
              <a:ext uri="{FF2B5EF4-FFF2-40B4-BE49-F238E27FC236}">
                <a16:creationId xmlns:a16="http://schemas.microsoft.com/office/drawing/2014/main" id="{352F145B-1EA2-4FFE-816D-64AD51DCA346}"/>
              </a:ext>
            </a:extLst>
          </p:cNvPr>
          <p:cNvSpPr/>
          <p:nvPr/>
        </p:nvSpPr>
        <p:spPr>
          <a:xfrm>
            <a:off x="1067201" y="1742000"/>
            <a:ext cx="623244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Hvem kan oprette grupper?</a:t>
            </a:r>
          </a:p>
        </p:txBody>
      </p:sp>
      <p:sp>
        <p:nvSpPr>
          <p:cNvPr id="34" name="Rectangle 28">
            <a:extLst>
              <a:ext uri="{FF2B5EF4-FFF2-40B4-BE49-F238E27FC236}">
                <a16:creationId xmlns:a16="http://schemas.microsoft.com/office/drawing/2014/main" id="{40AA5868-EB90-4C14-BFB3-7B51003FDDD4}"/>
              </a:ext>
            </a:extLst>
          </p:cNvPr>
          <p:cNvSpPr/>
          <p:nvPr/>
        </p:nvSpPr>
        <p:spPr>
          <a:xfrm>
            <a:off x="1078120" y="3330378"/>
            <a:ext cx="6972742" cy="369332"/>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Hvornår</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opretter</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vi </a:t>
            </a: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grupper</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med </a:t>
            </a: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egen</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side </a:t>
            </a: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som</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8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samarbejdsrum</a:t>
            </a:r>
            <a:r>
              <a:rPr kumimoji="0" lang="en-GB"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289093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BD3F9FF3-FC04-4D8E-BCEE-181774496F18}"/>
              </a:ext>
            </a:extLst>
          </p:cNvPr>
          <p:cNvPicPr>
            <a:picLocks noChangeAspect="1"/>
          </p:cNvPicPr>
          <p:nvPr/>
        </p:nvPicPr>
        <p:blipFill>
          <a:blip r:embed="rId3"/>
          <a:stretch>
            <a:fillRect/>
          </a:stretch>
        </p:blipFill>
        <p:spPr>
          <a:xfrm>
            <a:off x="6284198" y="18917"/>
            <a:ext cx="3932499" cy="5908678"/>
          </a:xfrm>
          <a:prstGeom prst="ellipse">
            <a:avLst/>
          </a:prstGeom>
        </p:spPr>
      </p:pic>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4"/>
          <a:stretch>
            <a:fillRect/>
          </a:stretch>
        </p:blipFill>
        <p:spPr>
          <a:xfrm>
            <a:off x="1265158"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517013" y="2857997"/>
            <a:ext cx="5019040" cy="400110"/>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3 – Sikker kommunikation</a:t>
            </a:r>
          </a:p>
        </p:txBody>
      </p:sp>
      <p:sp>
        <p:nvSpPr>
          <p:cNvPr id="9" name="Ellipse 48">
            <a:extLst>
              <a:ext uri="{FF2B5EF4-FFF2-40B4-BE49-F238E27FC236}">
                <a16:creationId xmlns:a16="http://schemas.microsoft.com/office/drawing/2014/main" id="{CB682029-7B66-423B-BECF-014EACC62A55}"/>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BEDC7-4194-4C44-B62A-8CD6EC7B5CC3}"/>
              </a:ext>
            </a:extLst>
          </p:cNvPr>
          <p:cNvSpPr/>
          <p:nvPr/>
        </p:nvSpPr>
        <p:spPr>
          <a:xfrm>
            <a:off x="0" y="0"/>
            <a:ext cx="9144000" cy="5749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403175-500F-48FD-A265-C40FA670ECDF}"/>
              </a:ext>
            </a:extLst>
          </p:cNvPr>
          <p:cNvSpPr>
            <a:spLocks noGrp="1"/>
          </p:cNvSpPr>
          <p:nvPr>
            <p:ph type="title"/>
          </p:nvPr>
        </p:nvSpPr>
        <p:spPr/>
        <p:txBody>
          <a:bodyPr/>
          <a:lstStyle/>
          <a:p>
            <a:endParaRPr lang="da-DK"/>
          </a:p>
        </p:txBody>
      </p:sp>
      <p:sp>
        <p:nvSpPr>
          <p:cNvPr id="3" name="Text Placeholder 2">
            <a:extLst>
              <a:ext uri="{FF2B5EF4-FFF2-40B4-BE49-F238E27FC236}">
                <a16:creationId xmlns:a16="http://schemas.microsoft.com/office/drawing/2014/main" id="{61E4E0BE-4E6F-4836-9869-DC25B8CB4949}"/>
              </a:ext>
            </a:extLst>
          </p:cNvPr>
          <p:cNvSpPr>
            <a:spLocks noGrp="1"/>
          </p:cNvSpPr>
          <p:nvPr>
            <p:ph type="body" sz="quarter" idx="13"/>
          </p:nvPr>
        </p:nvSpPr>
        <p:spPr/>
        <p:txBody>
          <a:bodyPr/>
          <a:lstStyle/>
          <a:p>
            <a:endParaRPr lang="da-DK"/>
          </a:p>
        </p:txBody>
      </p:sp>
      <p:sp>
        <p:nvSpPr>
          <p:cNvPr id="4" name="Text Placeholder 3">
            <a:extLst>
              <a:ext uri="{FF2B5EF4-FFF2-40B4-BE49-F238E27FC236}">
                <a16:creationId xmlns:a16="http://schemas.microsoft.com/office/drawing/2014/main" id="{4CBBF2D1-5BA8-441A-9F19-D05BA90A03F1}"/>
              </a:ext>
            </a:extLst>
          </p:cNvPr>
          <p:cNvSpPr>
            <a:spLocks noGrp="1"/>
          </p:cNvSpPr>
          <p:nvPr>
            <p:ph type="body" sz="quarter" idx="14"/>
          </p:nvPr>
        </p:nvSpPr>
        <p:spPr/>
        <p:txBody>
          <a:bodyPr/>
          <a:lstStyle/>
          <a:p>
            <a:endParaRPr lang="da-DK"/>
          </a:p>
        </p:txBody>
      </p:sp>
      <p:pic>
        <p:nvPicPr>
          <p:cNvPr id="6" name="Picture 5">
            <a:extLst>
              <a:ext uri="{FF2B5EF4-FFF2-40B4-BE49-F238E27FC236}">
                <a16:creationId xmlns:a16="http://schemas.microsoft.com/office/drawing/2014/main" id="{F6FF2693-0CC5-45EB-820D-B90C63AF93F9}"/>
              </a:ext>
            </a:extLst>
          </p:cNvPr>
          <p:cNvPicPr>
            <a:picLocks noChangeAspect="1"/>
          </p:cNvPicPr>
          <p:nvPr/>
        </p:nvPicPr>
        <p:blipFill>
          <a:blip r:embed="rId3"/>
          <a:stretch>
            <a:fillRect/>
          </a:stretch>
        </p:blipFill>
        <p:spPr>
          <a:xfrm>
            <a:off x="0" y="300752"/>
            <a:ext cx="9144000" cy="5113495"/>
          </a:xfrm>
          <a:prstGeom prst="rect">
            <a:avLst/>
          </a:prstGeom>
        </p:spPr>
      </p:pic>
    </p:spTree>
    <p:extLst>
      <p:ext uri="{BB962C8B-B14F-4D97-AF65-F5344CB8AC3E}">
        <p14:creationId xmlns:p14="http://schemas.microsoft.com/office/powerpoint/2010/main" val="778774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3" name="Billede 2" descr="Et billede, der indeholder træ, udendørs, rød, bygning&#10;&#10;Automatisk oprettet beskrivelse">
            <a:extLst>
              <a:ext uri="{FF2B5EF4-FFF2-40B4-BE49-F238E27FC236}">
                <a16:creationId xmlns:a16="http://schemas.microsoft.com/office/drawing/2014/main" id="{E276EB2A-0C96-49FF-BEF7-FFF4CD2ED63E}"/>
              </a:ext>
            </a:extLst>
          </p:cNvPr>
          <p:cNvPicPr>
            <a:picLocks noChangeAspect="1"/>
          </p:cNvPicPr>
          <p:nvPr/>
        </p:nvPicPr>
        <p:blipFill rotWithShape="1">
          <a:blip r:embed="rId3"/>
          <a:srcRect l="20235" t="15357" r="13526"/>
          <a:stretch/>
        </p:blipFill>
        <p:spPr>
          <a:xfrm>
            <a:off x="5011230" y="1939683"/>
            <a:ext cx="5047384" cy="4300730"/>
          </a:xfrm>
          <a:prstGeom prst="ellipse">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7856" t="21424" r="40772" b="38137"/>
          <a:stretch/>
        </p:blipFill>
        <p:spPr>
          <a:xfrm>
            <a:off x="3696288" y="1424211"/>
            <a:ext cx="5447712" cy="4300729"/>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rPr>
              <a:t>Sikker kommunikation</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615737"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743135"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Ellipse 48">
            <a:extLst>
              <a:ext uri="{FF2B5EF4-FFF2-40B4-BE49-F238E27FC236}">
                <a16:creationId xmlns:a16="http://schemas.microsoft.com/office/drawing/2014/main" id="{56E8EF19-462A-46A3-8564-AE16373AB360}"/>
              </a:ext>
            </a:extLst>
          </p:cNvPr>
          <p:cNvSpPr/>
          <p:nvPr/>
        </p:nvSpPr>
        <p:spPr>
          <a:xfrm>
            <a:off x="3972634"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4871" y="982300"/>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8" name="Title 1">
            <a:extLst>
              <a:ext uri="{FF2B5EF4-FFF2-40B4-BE49-F238E27FC236}">
                <a16:creationId xmlns:a16="http://schemas.microsoft.com/office/drawing/2014/main" id="{72D600DE-973C-4DB8-84FA-D42651C9F9EE}"/>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4" name="TextBox 14">
            <a:extLst>
              <a:ext uri="{FF2B5EF4-FFF2-40B4-BE49-F238E27FC236}">
                <a16:creationId xmlns:a16="http://schemas.microsoft.com/office/drawing/2014/main" id="{529D2290-BEBA-4959-AEF7-7D32EEDEB029}"/>
              </a:ext>
            </a:extLst>
          </p:cNvPr>
          <p:cNvSpPr txBox="1"/>
          <p:nvPr/>
        </p:nvSpPr>
        <p:spPr>
          <a:xfrm>
            <a:off x="615737" y="1841837"/>
            <a:ext cx="696170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Sikkerhed</a:t>
            </a:r>
          </a:p>
        </p:txBody>
      </p:sp>
      <p:sp>
        <p:nvSpPr>
          <p:cNvPr id="7" name="Ellipse 48">
            <a:extLst>
              <a:ext uri="{FF2B5EF4-FFF2-40B4-BE49-F238E27FC236}">
                <a16:creationId xmlns:a16="http://schemas.microsoft.com/office/drawing/2014/main" id="{2BAD42B3-5A94-4DE7-B2C0-E10CBE30D279}"/>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Ellipse 11">
            <a:extLst>
              <a:ext uri="{FF2B5EF4-FFF2-40B4-BE49-F238E27FC236}">
                <a16:creationId xmlns:a16="http://schemas.microsoft.com/office/drawing/2014/main" id="{6F2D2BA1-D215-45C1-A68C-954CE9C3F6E2}"/>
              </a:ext>
            </a:extLst>
          </p:cNvPr>
          <p:cNvSpPr/>
          <p:nvPr/>
        </p:nvSpPr>
        <p:spPr>
          <a:xfrm>
            <a:off x="4020312" y="82290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BCFF15E6-B289-4291-9854-C1FAEFDB8D18}"/>
              </a:ext>
            </a:extLst>
          </p:cNvPr>
          <p:cNvSpPr/>
          <p:nvPr/>
        </p:nvSpPr>
        <p:spPr>
          <a:xfrm>
            <a:off x="3946719" y="82290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Ellipse 48">
            <a:extLst>
              <a:ext uri="{FF2B5EF4-FFF2-40B4-BE49-F238E27FC236}">
                <a16:creationId xmlns:a16="http://schemas.microsoft.com/office/drawing/2014/main" id="{2ED2ED93-1510-4C1A-B01A-978BF2B79BB6}"/>
              </a:ext>
            </a:extLst>
          </p:cNvPr>
          <p:cNvSpPr/>
          <p:nvPr/>
        </p:nvSpPr>
        <p:spPr>
          <a:xfrm>
            <a:off x="3946719" y="82290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8">
            <a:extLst>
              <a:ext uri="{FF2B5EF4-FFF2-40B4-BE49-F238E27FC236}">
                <a16:creationId xmlns:a16="http://schemas.microsoft.com/office/drawing/2014/main" id="{8D709C92-F2B5-416D-9068-9BC32C257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931" y="91755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4">
            <a:extLst>
              <a:ext uri="{FF2B5EF4-FFF2-40B4-BE49-F238E27FC236}">
                <a16:creationId xmlns:a16="http://schemas.microsoft.com/office/drawing/2014/main" id="{1930D7BB-5DD8-4505-A6AB-F47D8BEB63DC}"/>
              </a:ext>
            </a:extLst>
          </p:cNvPr>
          <p:cNvSpPr txBox="1"/>
          <p:nvPr/>
        </p:nvSpPr>
        <p:spPr>
          <a:xfrm>
            <a:off x="615737" y="2211169"/>
            <a:ext cx="6961707" cy="369332"/>
          </a:xfrm>
          <a:prstGeom prst="rect">
            <a:avLst/>
          </a:prstGeom>
          <a:noFill/>
        </p:spPr>
        <p:txBody>
          <a:bodyPr wrap="square" rtlCol="0">
            <a:spAutoFit/>
          </a:bodyPr>
          <a:lstStyle/>
          <a:p>
            <a:pPr marL="285750" indent="-285750" defTabSz="91440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Hurtig fremsøgning</a:t>
            </a: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61F92C08-620E-4FF4-90F6-23DCAC728B2D}"/>
              </a:ext>
            </a:extLst>
          </p:cNvPr>
          <p:cNvSpPr/>
          <p:nvPr/>
        </p:nvSpPr>
        <p:spPr>
          <a:xfrm>
            <a:off x="615737" y="2614007"/>
            <a:ext cx="3560398" cy="369332"/>
          </a:xfrm>
          <a:prstGeom prst="rect">
            <a:avLst/>
          </a:prstGeom>
        </p:spPr>
        <p:txBody>
          <a:bodyPr wrap="none">
            <a:spAutoFit/>
          </a:bodyPr>
          <a:lstStyle/>
          <a:p>
            <a:pPr marL="285750" lvl="0" indent="-285750" defTabSz="91440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Samlet adgang til dokumenter</a:t>
            </a:r>
          </a:p>
        </p:txBody>
      </p:sp>
      <p:sp>
        <p:nvSpPr>
          <p:cNvPr id="3" name="Rectangle 2">
            <a:extLst>
              <a:ext uri="{FF2B5EF4-FFF2-40B4-BE49-F238E27FC236}">
                <a16:creationId xmlns:a16="http://schemas.microsoft.com/office/drawing/2014/main" id="{8E47F867-91CE-4D93-99B7-E7444D5CCDFC}"/>
              </a:ext>
            </a:extLst>
          </p:cNvPr>
          <p:cNvSpPr/>
          <p:nvPr/>
        </p:nvSpPr>
        <p:spPr>
          <a:xfrm>
            <a:off x="615737" y="2978911"/>
            <a:ext cx="4437433" cy="369332"/>
          </a:xfrm>
          <a:prstGeom prst="rect">
            <a:avLst/>
          </a:prstGeom>
        </p:spPr>
        <p:txBody>
          <a:bodyPr wrap="none">
            <a:spAutoFit/>
          </a:bodyPr>
          <a:lstStyle/>
          <a:p>
            <a:pPr marL="285750" indent="-285750" defTabSz="914400">
              <a:buFont typeface="Arial" panose="020B0604020202020204" pitchFamily="34" charset="0"/>
              <a:buChar char="•"/>
              <a:defRPr/>
            </a:pPr>
            <a:r>
              <a:rPr lang="da-DK" sz="1800" dirty="0">
                <a:latin typeface="Lato" panose="020F0502020204030203"/>
              </a:rPr>
              <a:t>Sikker fildeling og dokumentkategorier</a:t>
            </a:r>
            <a:endParaRPr lang="da-DK" sz="1800" dirty="0">
              <a:solidFill>
                <a:srgbClr val="222350"/>
              </a:solidFill>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46038F3F-467F-436E-AD51-73DC742A9662}"/>
              </a:ext>
            </a:extLst>
          </p:cNvPr>
          <p:cNvSpPr/>
          <p:nvPr/>
        </p:nvSpPr>
        <p:spPr>
          <a:xfrm>
            <a:off x="615736" y="3362781"/>
            <a:ext cx="3519297" cy="369332"/>
          </a:xfrm>
          <a:prstGeom prst="rect">
            <a:avLst/>
          </a:prstGeom>
        </p:spPr>
        <p:txBody>
          <a:bodyPr wrap="none">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Kommunikation i beskedtråde</a:t>
            </a:r>
          </a:p>
        </p:txBody>
      </p:sp>
      <p:sp>
        <p:nvSpPr>
          <p:cNvPr id="6" name="Rectangle 5">
            <a:extLst>
              <a:ext uri="{FF2B5EF4-FFF2-40B4-BE49-F238E27FC236}">
                <a16:creationId xmlns:a16="http://schemas.microsoft.com/office/drawing/2014/main" id="{7D8CD960-A36B-4C20-8224-64CA66AEB76C}"/>
              </a:ext>
            </a:extLst>
          </p:cNvPr>
          <p:cNvSpPr/>
          <p:nvPr/>
        </p:nvSpPr>
        <p:spPr>
          <a:xfrm>
            <a:off x="615736" y="3742223"/>
            <a:ext cx="3754746" cy="369332"/>
          </a:xfrm>
          <a:prstGeom prst="rect">
            <a:avLst/>
          </a:prstGeom>
        </p:spPr>
        <p:txBody>
          <a:bodyPr wrap="none">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Dele og gemme kommunikation</a:t>
            </a:r>
          </a:p>
        </p:txBody>
      </p:sp>
    </p:spTree>
    <p:extLst>
      <p:ext uri="{BB962C8B-B14F-4D97-AF65-F5344CB8AC3E}">
        <p14:creationId xmlns:p14="http://schemas.microsoft.com/office/powerpoint/2010/main" val="183571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2" grpId="0"/>
      <p:bldP spid="3"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6" name="TextBox 26">
            <a:extLst>
              <a:ext uri="{FF2B5EF4-FFF2-40B4-BE49-F238E27FC236}">
                <a16:creationId xmlns:a16="http://schemas.microsoft.com/office/drawing/2014/main" id="{E7A69254-E5DE-40DB-A7F9-1EE8D71FDEB9}"/>
              </a:ext>
            </a:extLst>
          </p:cNvPr>
          <p:cNvSpPr txBox="1"/>
          <p:nvPr/>
        </p:nvSpPr>
        <p:spPr>
          <a:xfrm>
            <a:off x="545081" y="2205889"/>
            <a:ext cx="6961707" cy="1477328"/>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 kommunikerer vi om hvad?</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Hvad og hvornår kommunikerer vi gennem opslag i grupper?</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Hvad og hvornår kommunikerer vi gennem beskeder?</a:t>
            </a:r>
          </a:p>
        </p:txBody>
      </p:sp>
      <p:sp>
        <p:nvSpPr>
          <p:cNvPr id="12" name="Ellipse 48">
            <a:extLst>
              <a:ext uri="{FF2B5EF4-FFF2-40B4-BE49-F238E27FC236}">
                <a16:creationId xmlns:a16="http://schemas.microsoft.com/office/drawing/2014/main" id="{F6EF0607-F70D-4B37-BA93-B4DEB2B7F9AD}"/>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Ellipse 14">
            <a:extLst>
              <a:ext uri="{FF2B5EF4-FFF2-40B4-BE49-F238E27FC236}">
                <a16:creationId xmlns:a16="http://schemas.microsoft.com/office/drawing/2014/main" id="{2DD244CE-9EF3-4957-90C0-0C2501F8585B}"/>
              </a:ext>
            </a:extLst>
          </p:cNvPr>
          <p:cNvSpPr/>
          <p:nvPr/>
        </p:nvSpPr>
        <p:spPr>
          <a:xfrm>
            <a:off x="6832709" y="842027"/>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Flowchart: Connector 12">
            <a:extLst>
              <a:ext uri="{FF2B5EF4-FFF2-40B4-BE49-F238E27FC236}">
                <a16:creationId xmlns:a16="http://schemas.microsoft.com/office/drawing/2014/main" id="{6846BA39-4A22-44EE-B17C-1C0763C6DC1D}"/>
              </a:ext>
            </a:extLst>
          </p:cNvPr>
          <p:cNvSpPr/>
          <p:nvPr/>
        </p:nvSpPr>
        <p:spPr>
          <a:xfrm>
            <a:off x="6759116" y="842027"/>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48">
            <a:extLst>
              <a:ext uri="{FF2B5EF4-FFF2-40B4-BE49-F238E27FC236}">
                <a16:creationId xmlns:a16="http://schemas.microsoft.com/office/drawing/2014/main" id="{678B97D2-0583-4613-9927-1ADDBC0E5A51}"/>
              </a:ext>
            </a:extLst>
          </p:cNvPr>
          <p:cNvSpPr/>
          <p:nvPr/>
        </p:nvSpPr>
        <p:spPr>
          <a:xfrm>
            <a:off x="6759116" y="84202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9" name="Picture 18">
            <a:extLst>
              <a:ext uri="{FF2B5EF4-FFF2-40B4-BE49-F238E27FC236}">
                <a16:creationId xmlns:a16="http://schemas.microsoft.com/office/drawing/2014/main" id="{B3B881B9-E04D-42C4-8542-E952CFE55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328" y="936684"/>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5AF46D0-949D-4B4A-AD24-2E2B7D680993}"/>
              </a:ext>
            </a:extLst>
          </p:cNvPr>
          <p:cNvSpPr txBox="1">
            <a:spLocks/>
          </p:cNvSpPr>
          <p:nvPr/>
        </p:nvSpPr>
        <p:spPr>
          <a:xfrm>
            <a:off x="615736" y="911106"/>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nSpc>
                <a:spcPct val="100000"/>
              </a:lnSpc>
            </a:pPr>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Sikker kommunikation</a:t>
            </a:r>
          </a:p>
          <a:p>
            <a:pPr>
              <a:lnSpc>
                <a:spcPct val="100000"/>
              </a:lnSpc>
            </a:pPr>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hvordan vil vi bruge beskeder og dokumenter i Aula?</a:t>
            </a:r>
          </a:p>
          <a:p>
            <a:pPr>
              <a:lnSpc>
                <a:spcPct val="100000"/>
              </a:lnSpc>
            </a:pP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14687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3B16C5-293D-48FD-BC3A-62385E5AFA1A}"/>
              </a:ext>
            </a:extLst>
          </p:cNvPr>
          <p:cNvPicPr>
            <a:picLocks noChangeAspect="1"/>
          </p:cNvPicPr>
          <p:nvPr/>
        </p:nvPicPr>
        <p:blipFill>
          <a:blip r:embed="rId3"/>
          <a:stretch>
            <a:fillRect/>
          </a:stretch>
        </p:blipFill>
        <p:spPr>
          <a:xfrm>
            <a:off x="3543300" y="2411265"/>
            <a:ext cx="5600700" cy="3371850"/>
          </a:xfrm>
          <a:prstGeom prst="rect">
            <a:avLst/>
          </a:prstGeom>
        </p:spPr>
      </p:pic>
      <p:pic>
        <p:nvPicPr>
          <p:cNvPr id="9" name="Billede 6">
            <a:extLst>
              <a:ext uri="{FF2B5EF4-FFF2-40B4-BE49-F238E27FC236}">
                <a16:creationId xmlns:a16="http://schemas.microsoft.com/office/drawing/2014/main" id="{B48D4CA6-DFEE-4954-98AE-4B99EBB2A931}"/>
              </a:ext>
            </a:extLst>
          </p:cNvPr>
          <p:cNvPicPr>
            <a:picLocks noChangeAspect="1"/>
          </p:cNvPicPr>
          <p:nvPr/>
        </p:nvPicPr>
        <p:blipFill rotWithShape="1">
          <a:blip r:embed="rId4"/>
          <a:srcRect l="26882" t="21925" r="41964" b="54866"/>
          <a:stretch/>
        </p:blipFill>
        <p:spPr>
          <a:xfrm>
            <a:off x="1636202" y="2290327"/>
            <a:ext cx="7507798" cy="3425663"/>
          </a:xfrm>
          <a:prstGeom prst="rect">
            <a:avLst/>
          </a:prstGeom>
        </p:spPr>
      </p:pic>
      <p:sp>
        <p:nvSpPr>
          <p:cNvPr id="10" name="Titel 1">
            <a:extLst>
              <a:ext uri="{FF2B5EF4-FFF2-40B4-BE49-F238E27FC236}">
                <a16:creationId xmlns:a16="http://schemas.microsoft.com/office/drawing/2014/main" id="{DD837942-900D-4D25-8B58-B50020A1917F}"/>
              </a:ext>
            </a:extLst>
          </p:cNvPr>
          <p:cNvSpPr txBox="1">
            <a:spLocks/>
          </p:cNvSpPr>
          <p:nvPr/>
        </p:nvSpPr>
        <p:spPr>
          <a:xfrm>
            <a:off x="1163956" y="108495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sz="3500" dirty="0">
                <a:solidFill>
                  <a:schemeClr val="bg1"/>
                </a:solidFill>
                <a:latin typeface="Lato black"/>
              </a:rPr>
              <a:t>Formål</a:t>
            </a:r>
          </a:p>
        </p:txBody>
      </p:sp>
      <p:sp>
        <p:nvSpPr>
          <p:cNvPr id="11" name="Text Placeholder 3">
            <a:extLst>
              <a:ext uri="{FF2B5EF4-FFF2-40B4-BE49-F238E27FC236}">
                <a16:creationId xmlns:a16="http://schemas.microsoft.com/office/drawing/2014/main" id="{8577AF68-EADE-4062-ACB3-0C7D8EC195D9}"/>
              </a:ext>
            </a:extLst>
          </p:cNvPr>
          <p:cNvSpPr txBox="1">
            <a:spLocks/>
          </p:cNvSpPr>
          <p:nvPr/>
        </p:nvSpPr>
        <p:spPr>
          <a:xfrm>
            <a:off x="615950" y="327025"/>
            <a:ext cx="5921584" cy="260804"/>
          </a:xfrm>
          <a:prstGeom prst="rect">
            <a:avLst/>
          </a:prstGeom>
        </p:spPr>
        <p:txBody>
          <a:bodyPr vert="horz" lIns="0" tIns="0" rIns="0" bIns="0" rtlCol="0" anchor="t" anchorCtr="0">
            <a:normAutofit fontScale="47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4200" kern="1200">
                <a:solidFill>
                  <a:schemeClr val="bg1"/>
                </a:solidFill>
                <a:latin typeface="Calibri" panose="020F0502020204030204" pitchFamily="34" charset="0"/>
                <a:ea typeface="+mn-ea"/>
                <a:cs typeface="Calibri" panose="020F0502020204030204" pitchFamily="34" charset="0"/>
              </a:defRPr>
            </a:lvl1pPr>
            <a:lvl2pPr marL="225425" indent="-220663" algn="ctr"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ctr"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a-DK" sz="4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Aula - uddannelsesforløb for administrativt personale</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da-DK" sz="4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085C8AEE-8E7A-4669-83E2-42642A58019D}"/>
              </a:ext>
            </a:extLst>
          </p:cNvPr>
          <p:cNvSpPr/>
          <p:nvPr/>
        </p:nvSpPr>
        <p:spPr>
          <a:xfrm>
            <a:off x="1053075" y="1669995"/>
            <a:ext cx="4496825" cy="338554"/>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da-DK" sz="1600" dirty="0">
                <a:solidFill>
                  <a:schemeClr val="bg1"/>
                </a:solidFill>
                <a:latin typeface="Lato black"/>
                <a:ea typeface="Times New Roman" panose="02020603050405020304" pitchFamily="18" charset="0"/>
                <a:cs typeface="Times New Roman" panose="02020603050405020304" pitchFamily="18" charset="0"/>
              </a:rPr>
              <a:t>At du kan anvende og forstå Aula</a:t>
            </a:r>
          </a:p>
        </p:txBody>
      </p:sp>
      <p:sp>
        <p:nvSpPr>
          <p:cNvPr id="12" name="Rectangle 11">
            <a:extLst>
              <a:ext uri="{FF2B5EF4-FFF2-40B4-BE49-F238E27FC236}">
                <a16:creationId xmlns:a16="http://schemas.microsoft.com/office/drawing/2014/main" id="{568EA7FB-87B7-4610-8497-EB599DD66D14}"/>
              </a:ext>
            </a:extLst>
          </p:cNvPr>
          <p:cNvSpPr/>
          <p:nvPr/>
        </p:nvSpPr>
        <p:spPr>
          <a:xfrm>
            <a:off x="1066281" y="2927808"/>
            <a:ext cx="4496825" cy="584775"/>
          </a:xfrm>
          <a:prstGeom prst="rect">
            <a:avLst/>
          </a:prstGeom>
        </p:spPr>
        <p:txBody>
          <a:bodyPr wrap="square">
            <a:spAutoFit/>
          </a:bodyPr>
          <a:lstStyle/>
          <a:p>
            <a:pPr marL="342900" indent="-342900">
              <a:spcAft>
                <a:spcPts val="800"/>
              </a:spcAft>
              <a:buFont typeface="Symbol" panose="05050102010706020507" pitchFamily="18" charset="2"/>
              <a:buChar char=""/>
            </a:pPr>
            <a:r>
              <a:rPr lang="da-DK" sz="1600" dirty="0">
                <a:solidFill>
                  <a:schemeClr val="bg1"/>
                </a:solidFill>
                <a:latin typeface="Lato black"/>
              </a:rPr>
              <a:t>At du kan varetage opsætning af Aula </a:t>
            </a:r>
            <a:br>
              <a:rPr lang="da-DK" sz="1600" dirty="0">
                <a:solidFill>
                  <a:schemeClr val="bg1"/>
                </a:solidFill>
                <a:latin typeface="Lato black"/>
              </a:rPr>
            </a:br>
            <a:r>
              <a:rPr lang="da-DK" sz="1600" dirty="0">
                <a:solidFill>
                  <a:schemeClr val="bg1"/>
                </a:solidFill>
                <a:latin typeface="Lato black"/>
              </a:rPr>
              <a:t>på egen skole</a:t>
            </a:r>
          </a:p>
        </p:txBody>
      </p:sp>
      <p:sp>
        <p:nvSpPr>
          <p:cNvPr id="13" name="Rectangle 12">
            <a:extLst>
              <a:ext uri="{FF2B5EF4-FFF2-40B4-BE49-F238E27FC236}">
                <a16:creationId xmlns:a16="http://schemas.microsoft.com/office/drawing/2014/main" id="{F7A3C884-B4CC-4C58-BC7D-EB12F99534CF}"/>
              </a:ext>
            </a:extLst>
          </p:cNvPr>
          <p:cNvSpPr/>
          <p:nvPr/>
        </p:nvSpPr>
        <p:spPr>
          <a:xfrm>
            <a:off x="1053074" y="2318677"/>
            <a:ext cx="4496825" cy="584775"/>
          </a:xfrm>
          <a:prstGeom prst="rect">
            <a:avLst/>
          </a:prstGeom>
        </p:spPr>
        <p:txBody>
          <a:bodyPr wrap="square">
            <a:spAutoFit/>
          </a:bodyPr>
          <a:lstStyle/>
          <a:p>
            <a:pPr marL="342900" indent="-342900">
              <a:spcAft>
                <a:spcPts val="800"/>
              </a:spcAft>
              <a:buFont typeface="Symbol" panose="05050102010706020507" pitchFamily="18" charset="2"/>
              <a:buChar char=""/>
            </a:pPr>
            <a:r>
              <a:rPr lang="da-DK" sz="1600" dirty="0">
                <a:solidFill>
                  <a:schemeClr val="bg1"/>
                </a:solidFill>
                <a:latin typeface="Lato black"/>
              </a:rPr>
              <a:t>At du får en solid viden om opsætning af Aula</a:t>
            </a:r>
          </a:p>
        </p:txBody>
      </p:sp>
    </p:spTree>
    <p:extLst>
      <p:ext uri="{BB962C8B-B14F-4D97-AF65-F5344CB8AC3E}">
        <p14:creationId xmlns:p14="http://schemas.microsoft.com/office/powerpoint/2010/main" val="150479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0" name="Ellipse 48">
            <a:extLst>
              <a:ext uri="{FF2B5EF4-FFF2-40B4-BE49-F238E27FC236}">
                <a16:creationId xmlns:a16="http://schemas.microsoft.com/office/drawing/2014/main" id="{998E205A-B667-411C-9945-16F324FA1C73}"/>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Ellipse 14">
            <a:extLst>
              <a:ext uri="{FF2B5EF4-FFF2-40B4-BE49-F238E27FC236}">
                <a16:creationId xmlns:a16="http://schemas.microsoft.com/office/drawing/2014/main" id="{C0E7608F-172E-410D-8B06-25E5CAA6D611}"/>
              </a:ext>
            </a:extLst>
          </p:cNvPr>
          <p:cNvSpPr/>
          <p:nvPr/>
        </p:nvSpPr>
        <p:spPr>
          <a:xfrm>
            <a:off x="6832709" y="842027"/>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Flowchart: Connector 12">
            <a:extLst>
              <a:ext uri="{FF2B5EF4-FFF2-40B4-BE49-F238E27FC236}">
                <a16:creationId xmlns:a16="http://schemas.microsoft.com/office/drawing/2014/main" id="{FF7C390C-7C1E-4325-A5ED-20F7C049788A}"/>
              </a:ext>
            </a:extLst>
          </p:cNvPr>
          <p:cNvSpPr/>
          <p:nvPr/>
        </p:nvSpPr>
        <p:spPr>
          <a:xfrm>
            <a:off x="6759116" y="842027"/>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48">
            <a:extLst>
              <a:ext uri="{FF2B5EF4-FFF2-40B4-BE49-F238E27FC236}">
                <a16:creationId xmlns:a16="http://schemas.microsoft.com/office/drawing/2014/main" id="{85CF0C0F-D64A-40A2-BC56-A5C01A4A6D5D}"/>
              </a:ext>
            </a:extLst>
          </p:cNvPr>
          <p:cNvSpPr/>
          <p:nvPr/>
        </p:nvSpPr>
        <p:spPr>
          <a:xfrm>
            <a:off x="6759116" y="84202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6" name="Picture 18">
            <a:extLst>
              <a:ext uri="{FF2B5EF4-FFF2-40B4-BE49-F238E27FC236}">
                <a16:creationId xmlns:a16="http://schemas.microsoft.com/office/drawing/2014/main" id="{3919F70C-79DB-43DB-AF5F-DEF9A4C3E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328" y="936684"/>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CDC5CCFB-F230-42E6-9E3B-36EA43617DF0}"/>
              </a:ext>
            </a:extLst>
          </p:cNvPr>
          <p:cNvSpPr txBox="1">
            <a:spLocks/>
          </p:cNvSpPr>
          <p:nvPr/>
        </p:nvSpPr>
        <p:spPr>
          <a:xfrm>
            <a:off x="615736" y="911106"/>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nSpc>
                <a:spcPct val="100000"/>
              </a:lnSpc>
            </a:pPr>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Sikker kommunikation</a:t>
            </a:r>
          </a:p>
          <a:p>
            <a:pPr>
              <a:lnSpc>
                <a:spcPct val="100000"/>
              </a:lnSpc>
            </a:pPr>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hvordan vil vi bruge beskeder og dokumenter i Aula?</a:t>
            </a:r>
          </a:p>
          <a:p>
            <a:pPr>
              <a:lnSpc>
                <a:spcPct val="100000"/>
              </a:lnSpc>
            </a:pP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5" name="TextBox 43">
            <a:extLst>
              <a:ext uri="{FF2B5EF4-FFF2-40B4-BE49-F238E27FC236}">
                <a16:creationId xmlns:a16="http://schemas.microsoft.com/office/drawing/2014/main" id="{D510D0F2-ABB6-4BE9-BD8B-6B58875DFECA}"/>
              </a:ext>
            </a:extLst>
          </p:cNvPr>
          <p:cNvSpPr txBox="1"/>
          <p:nvPr/>
        </p:nvSpPr>
        <p:spPr>
          <a:xfrm>
            <a:off x="516877" y="1982531"/>
            <a:ext cx="6961707" cy="646331"/>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Hvornår skal en besked opmærkes som følsom?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20" name="TextBox 46">
            <a:extLst>
              <a:ext uri="{FF2B5EF4-FFF2-40B4-BE49-F238E27FC236}">
                <a16:creationId xmlns:a16="http://schemas.microsoft.com/office/drawing/2014/main" id="{94193A23-E400-4AAA-B9C7-04D33A905328}"/>
              </a:ext>
            </a:extLst>
          </p:cNvPr>
          <p:cNvSpPr txBox="1"/>
          <p:nvPr/>
        </p:nvSpPr>
        <p:spPr>
          <a:xfrm>
            <a:off x="545080" y="2484763"/>
            <a:ext cx="8330435" cy="646331"/>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Hvornår bruges Sikker Fildeling, og hvornår bruges jeres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fildelingsløsning (O365 eller Google Drev)?</a:t>
            </a:r>
          </a:p>
        </p:txBody>
      </p:sp>
      <p:pic>
        <p:nvPicPr>
          <p:cNvPr id="21" name="Picture 47">
            <a:extLst>
              <a:ext uri="{FF2B5EF4-FFF2-40B4-BE49-F238E27FC236}">
                <a16:creationId xmlns:a16="http://schemas.microsoft.com/office/drawing/2014/main" id="{987566CB-0A1D-4B2E-9CE9-E8182F64D253}"/>
              </a:ext>
            </a:extLst>
          </p:cNvPr>
          <p:cNvPicPr>
            <a:picLocks noChangeAspect="1"/>
          </p:cNvPicPr>
          <p:nvPr/>
        </p:nvPicPr>
        <p:blipFill>
          <a:blip r:embed="rId4"/>
          <a:stretch>
            <a:fillRect/>
          </a:stretch>
        </p:blipFill>
        <p:spPr>
          <a:xfrm>
            <a:off x="779223" y="1847112"/>
            <a:ext cx="360871" cy="435769"/>
          </a:xfrm>
          <a:prstGeom prst="rect">
            <a:avLst/>
          </a:prstGeom>
        </p:spPr>
      </p:pic>
      <p:pic>
        <p:nvPicPr>
          <p:cNvPr id="22" name="Picture 45">
            <a:extLst>
              <a:ext uri="{FF2B5EF4-FFF2-40B4-BE49-F238E27FC236}">
                <a16:creationId xmlns:a16="http://schemas.microsoft.com/office/drawing/2014/main" id="{EFDC1FAB-29E5-4616-9071-F98669184287}"/>
              </a:ext>
            </a:extLst>
          </p:cNvPr>
          <p:cNvPicPr>
            <a:picLocks noChangeAspect="1"/>
          </p:cNvPicPr>
          <p:nvPr/>
        </p:nvPicPr>
        <p:blipFill>
          <a:blip r:embed="rId5"/>
          <a:stretch>
            <a:fillRect/>
          </a:stretch>
        </p:blipFill>
        <p:spPr>
          <a:xfrm>
            <a:off x="806719" y="2654193"/>
            <a:ext cx="333375" cy="466725"/>
          </a:xfrm>
          <a:prstGeom prst="rect">
            <a:avLst/>
          </a:prstGeom>
        </p:spPr>
      </p:pic>
    </p:spTree>
    <p:extLst>
      <p:ext uri="{BB962C8B-B14F-4D97-AF65-F5344CB8AC3E}">
        <p14:creationId xmlns:p14="http://schemas.microsoft.com/office/powerpoint/2010/main" val="332376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195030"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816339" y="2830039"/>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4 – Samlet overblik</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9">
            <a:extLst>
              <a:ext uri="{FF2B5EF4-FFF2-40B4-BE49-F238E27FC236}">
                <a16:creationId xmlns:a16="http://schemas.microsoft.com/office/drawing/2014/main" id="{9C10BCDB-8962-4A83-8FDD-F19E7EAB74BC}"/>
              </a:ext>
            </a:extLst>
          </p:cNvPr>
          <p:cNvPicPr>
            <a:picLocks noChangeAspect="1"/>
          </p:cNvPicPr>
          <p:nvPr/>
        </p:nvPicPr>
        <p:blipFill rotWithShape="1">
          <a:blip r:embed="rId4"/>
          <a:srcRect l="52593" t="85"/>
          <a:stretch/>
        </p:blipFill>
        <p:spPr>
          <a:xfrm>
            <a:off x="6342793" y="162396"/>
            <a:ext cx="4110054" cy="5765200"/>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67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BEDC7-4194-4C44-B62A-8CD6EC7B5CC3}"/>
              </a:ext>
            </a:extLst>
          </p:cNvPr>
          <p:cNvSpPr/>
          <p:nvPr/>
        </p:nvSpPr>
        <p:spPr>
          <a:xfrm>
            <a:off x="0" y="0"/>
            <a:ext cx="9144000" cy="5749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403175-500F-48FD-A265-C40FA670ECDF}"/>
              </a:ext>
            </a:extLst>
          </p:cNvPr>
          <p:cNvSpPr>
            <a:spLocks noGrp="1"/>
          </p:cNvSpPr>
          <p:nvPr>
            <p:ph type="title"/>
          </p:nvPr>
        </p:nvSpPr>
        <p:spPr/>
        <p:txBody>
          <a:bodyPr/>
          <a:lstStyle/>
          <a:p>
            <a:endParaRPr lang="da-DK"/>
          </a:p>
        </p:txBody>
      </p:sp>
      <p:sp>
        <p:nvSpPr>
          <p:cNvPr id="3" name="Text Placeholder 2">
            <a:extLst>
              <a:ext uri="{FF2B5EF4-FFF2-40B4-BE49-F238E27FC236}">
                <a16:creationId xmlns:a16="http://schemas.microsoft.com/office/drawing/2014/main" id="{61E4E0BE-4E6F-4836-9869-DC25B8CB4949}"/>
              </a:ext>
            </a:extLst>
          </p:cNvPr>
          <p:cNvSpPr>
            <a:spLocks noGrp="1"/>
          </p:cNvSpPr>
          <p:nvPr>
            <p:ph type="body" sz="quarter" idx="13"/>
          </p:nvPr>
        </p:nvSpPr>
        <p:spPr/>
        <p:txBody>
          <a:bodyPr/>
          <a:lstStyle/>
          <a:p>
            <a:endParaRPr lang="da-DK"/>
          </a:p>
        </p:txBody>
      </p:sp>
      <p:sp>
        <p:nvSpPr>
          <p:cNvPr id="4" name="Text Placeholder 3">
            <a:extLst>
              <a:ext uri="{FF2B5EF4-FFF2-40B4-BE49-F238E27FC236}">
                <a16:creationId xmlns:a16="http://schemas.microsoft.com/office/drawing/2014/main" id="{4CBBF2D1-5BA8-441A-9F19-D05BA90A03F1}"/>
              </a:ext>
            </a:extLst>
          </p:cNvPr>
          <p:cNvSpPr>
            <a:spLocks noGrp="1"/>
          </p:cNvSpPr>
          <p:nvPr>
            <p:ph type="body" sz="quarter" idx="14"/>
          </p:nvPr>
        </p:nvSpPr>
        <p:spPr/>
        <p:txBody>
          <a:bodyPr/>
          <a:lstStyle/>
          <a:p>
            <a:endParaRPr lang="da-DK"/>
          </a:p>
        </p:txBody>
      </p:sp>
      <p:pic>
        <p:nvPicPr>
          <p:cNvPr id="6" name="Picture 5">
            <a:extLst>
              <a:ext uri="{FF2B5EF4-FFF2-40B4-BE49-F238E27FC236}">
                <a16:creationId xmlns:a16="http://schemas.microsoft.com/office/drawing/2014/main" id="{F6FF2693-0CC5-45EB-820D-B90C63AF93F9}"/>
              </a:ext>
            </a:extLst>
          </p:cNvPr>
          <p:cNvPicPr>
            <a:picLocks noChangeAspect="1"/>
          </p:cNvPicPr>
          <p:nvPr/>
        </p:nvPicPr>
        <p:blipFill>
          <a:blip r:embed="rId3"/>
          <a:stretch>
            <a:fillRect/>
          </a:stretch>
        </p:blipFill>
        <p:spPr>
          <a:xfrm>
            <a:off x="0" y="300752"/>
            <a:ext cx="9144000" cy="5113495"/>
          </a:xfrm>
          <a:prstGeom prst="rect">
            <a:avLst/>
          </a:prstGeom>
        </p:spPr>
      </p:pic>
    </p:spTree>
    <p:extLst>
      <p:ext uri="{BB962C8B-B14F-4D97-AF65-F5344CB8AC3E}">
        <p14:creationId xmlns:p14="http://schemas.microsoft.com/office/powerpoint/2010/main" val="36581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1">
            <a:extLst>
              <a:ext uri="{FF2B5EF4-FFF2-40B4-BE49-F238E27FC236}">
                <a16:creationId xmlns:a16="http://schemas.microsoft.com/office/drawing/2014/main" id="{3F6F06B0-9C7F-44ED-B6C5-2A6C7C17ACBA}"/>
              </a:ext>
            </a:extLst>
          </p:cNvPr>
          <p:cNvPicPr>
            <a:picLocks noChangeAspect="1"/>
          </p:cNvPicPr>
          <p:nvPr/>
        </p:nvPicPr>
        <p:blipFill>
          <a:blip r:embed="rId3"/>
          <a:stretch>
            <a:fillRect/>
          </a:stretch>
        </p:blipFill>
        <p:spPr>
          <a:xfrm>
            <a:off x="5033413" y="1917577"/>
            <a:ext cx="6438093" cy="3797423"/>
          </a:xfrm>
          <a:prstGeom prst="rect">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328051" y="894977"/>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Samlet overblik</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Ellipse 48">
            <a:extLst>
              <a:ext uri="{FF2B5EF4-FFF2-40B4-BE49-F238E27FC236}">
                <a16:creationId xmlns:a16="http://schemas.microsoft.com/office/drawing/2014/main" id="{A303051F-9743-4C3D-A0C9-3823FA906716}"/>
              </a:ext>
            </a:extLst>
          </p:cNvPr>
          <p:cNvSpPr/>
          <p:nvPr/>
        </p:nvSpPr>
        <p:spPr>
          <a:xfrm>
            <a:off x="3079025" y="823164"/>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08C40459-4391-434D-B536-ED23CB118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1262" y="959374"/>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17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315A8937-B556-4215-AB07-B9A1EF368458}"/>
              </a:ext>
            </a:extLst>
          </p:cNvPr>
          <p:cNvSpPr txBox="1"/>
          <p:nvPr/>
        </p:nvSpPr>
        <p:spPr>
          <a:xfrm>
            <a:off x="343341" y="1858941"/>
            <a:ext cx="9809354" cy="646331"/>
          </a:xfrm>
          <a:prstGeom prst="rect">
            <a:avLst/>
          </a:prstGeom>
          <a:noFill/>
        </p:spPr>
        <p:txBody>
          <a:bodyPr wrap="square" rtlCol="0">
            <a:spAutoFit/>
          </a:bodyPr>
          <a:lstStyle/>
          <a:p>
            <a:pPr marL="342900" marR="0" lvl="0" indent="-34290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Alle aktiviteter og begivenheder ét sted – også booking af ressourcer</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TextBox 10">
            <a:extLst>
              <a:ext uri="{FF2B5EF4-FFF2-40B4-BE49-F238E27FC236}">
                <a16:creationId xmlns:a16="http://schemas.microsoft.com/office/drawing/2014/main" id="{8FE7796E-B472-4FA2-808B-DF7C755C3398}"/>
              </a:ext>
            </a:extLst>
          </p:cNvPr>
          <p:cNvSpPr txBox="1"/>
          <p:nvPr/>
        </p:nvSpPr>
        <p:spPr>
          <a:xfrm>
            <a:off x="343341" y="2401529"/>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Overblikket samler alle opslag fra dine grupper</a:t>
            </a:r>
          </a:p>
        </p:txBody>
      </p:sp>
      <p:sp>
        <p:nvSpPr>
          <p:cNvPr id="9" name="TextBox 12">
            <a:extLst>
              <a:ext uri="{FF2B5EF4-FFF2-40B4-BE49-F238E27FC236}">
                <a16:creationId xmlns:a16="http://schemas.microsoft.com/office/drawing/2014/main" id="{393DEFE2-D61B-4708-A955-CEFA0AB59875}"/>
              </a:ext>
            </a:extLst>
          </p:cNvPr>
          <p:cNvSpPr txBox="1"/>
          <p:nvPr/>
        </p:nvSpPr>
        <p:spPr>
          <a:xfrm>
            <a:off x="353532" y="2948712"/>
            <a:ext cx="8330435" cy="1200329"/>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Tilrettelæggelse og koordinering af møder, skole-hjem-samtaler og begivenheder med mange deltagere – i institutionen og på tværs af institutioner</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TextBox 14">
            <a:extLst>
              <a:ext uri="{FF2B5EF4-FFF2-40B4-BE49-F238E27FC236}">
                <a16:creationId xmlns:a16="http://schemas.microsoft.com/office/drawing/2014/main" id="{724607C2-4D0F-46DC-AF40-B864A7990368}"/>
              </a:ext>
            </a:extLst>
          </p:cNvPr>
          <p:cNvSpPr txBox="1"/>
          <p:nvPr/>
        </p:nvSpPr>
        <p:spPr>
          <a:xfrm>
            <a:off x="343341" y="4068071"/>
            <a:ext cx="515015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Information og vikarnoter i kalenderen</a:t>
            </a:r>
          </a:p>
        </p:txBody>
      </p:sp>
      <p:sp>
        <p:nvSpPr>
          <p:cNvPr id="12" name="Ellipse 11">
            <a:extLst>
              <a:ext uri="{FF2B5EF4-FFF2-40B4-BE49-F238E27FC236}">
                <a16:creationId xmlns:a16="http://schemas.microsoft.com/office/drawing/2014/main" id="{4E158458-4FBB-4735-853A-1505534F7B68}"/>
              </a:ext>
            </a:extLst>
          </p:cNvPr>
          <p:cNvSpPr/>
          <p:nvPr/>
        </p:nvSpPr>
        <p:spPr>
          <a:xfrm>
            <a:off x="3152618" y="80546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0AB8CCFF-74C0-4224-960D-28AD86B38461}"/>
              </a:ext>
            </a:extLst>
          </p:cNvPr>
          <p:cNvSpPr/>
          <p:nvPr/>
        </p:nvSpPr>
        <p:spPr>
          <a:xfrm>
            <a:off x="3079025" y="80546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Ellipse 48">
            <a:extLst>
              <a:ext uri="{FF2B5EF4-FFF2-40B4-BE49-F238E27FC236}">
                <a16:creationId xmlns:a16="http://schemas.microsoft.com/office/drawing/2014/main" id="{DBAB018B-D19D-42E4-808A-7EC205C6FEC1}"/>
              </a:ext>
            </a:extLst>
          </p:cNvPr>
          <p:cNvSpPr/>
          <p:nvPr/>
        </p:nvSpPr>
        <p:spPr>
          <a:xfrm>
            <a:off x="3079025" y="80546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237" y="90011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082152"/>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Samlet overblik</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a:t>
            </a: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62961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7" name="TextBox 32">
            <a:extLst>
              <a:ext uri="{FF2B5EF4-FFF2-40B4-BE49-F238E27FC236}">
                <a16:creationId xmlns:a16="http://schemas.microsoft.com/office/drawing/2014/main" id="{240B851E-726E-4E18-A566-03670845B271}"/>
              </a:ext>
            </a:extLst>
          </p:cNvPr>
          <p:cNvSpPr txBox="1"/>
          <p:nvPr/>
        </p:nvSpPr>
        <p:spPr>
          <a:xfrm>
            <a:off x="874265" y="2060224"/>
            <a:ext cx="3723691"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Hvem kan booke hvem i kalender?</a:t>
            </a:r>
          </a:p>
        </p:txBody>
      </p:sp>
      <p:pic>
        <p:nvPicPr>
          <p:cNvPr id="8" name="Picture 33">
            <a:extLst>
              <a:ext uri="{FF2B5EF4-FFF2-40B4-BE49-F238E27FC236}">
                <a16:creationId xmlns:a16="http://schemas.microsoft.com/office/drawing/2014/main" id="{34AABDFE-D062-4682-AA49-EF83C437C5F4}"/>
              </a:ext>
            </a:extLst>
          </p:cNvPr>
          <p:cNvPicPr>
            <a:picLocks noChangeAspect="1"/>
          </p:cNvPicPr>
          <p:nvPr/>
        </p:nvPicPr>
        <p:blipFill>
          <a:blip r:embed="rId3"/>
          <a:stretch>
            <a:fillRect/>
          </a:stretch>
        </p:blipFill>
        <p:spPr>
          <a:xfrm>
            <a:off x="545081" y="2108659"/>
            <a:ext cx="323850" cy="314325"/>
          </a:xfrm>
          <a:prstGeom prst="rect">
            <a:avLst/>
          </a:prstGeom>
        </p:spPr>
      </p:pic>
      <p:sp>
        <p:nvSpPr>
          <p:cNvPr id="9" name="TextBox 34">
            <a:extLst>
              <a:ext uri="{FF2B5EF4-FFF2-40B4-BE49-F238E27FC236}">
                <a16:creationId xmlns:a16="http://schemas.microsoft.com/office/drawing/2014/main" id="{28A3BC1A-2233-4640-8B4E-C3BF430AC89B}"/>
              </a:ext>
            </a:extLst>
          </p:cNvPr>
          <p:cNvSpPr txBox="1"/>
          <p:nvPr/>
        </p:nvSpPr>
        <p:spPr>
          <a:xfrm>
            <a:off x="868931" y="2626197"/>
            <a:ext cx="414701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Skal kalenderen bruges til information?</a:t>
            </a:r>
          </a:p>
        </p:txBody>
      </p:sp>
      <p:pic>
        <p:nvPicPr>
          <p:cNvPr id="10" name="Picture 35">
            <a:extLst>
              <a:ext uri="{FF2B5EF4-FFF2-40B4-BE49-F238E27FC236}">
                <a16:creationId xmlns:a16="http://schemas.microsoft.com/office/drawing/2014/main" id="{7EE08715-B76D-43CC-8139-4F4DB68E97C9}"/>
              </a:ext>
            </a:extLst>
          </p:cNvPr>
          <p:cNvPicPr>
            <a:picLocks noChangeAspect="1"/>
          </p:cNvPicPr>
          <p:nvPr/>
        </p:nvPicPr>
        <p:blipFill>
          <a:blip r:embed="rId3"/>
          <a:stretch>
            <a:fillRect/>
          </a:stretch>
        </p:blipFill>
        <p:spPr>
          <a:xfrm>
            <a:off x="545081" y="2662657"/>
            <a:ext cx="323850" cy="314325"/>
          </a:xfrm>
          <a:prstGeom prst="rect">
            <a:avLst/>
          </a:prstGeom>
        </p:spPr>
      </p:pic>
      <p:sp>
        <p:nvSpPr>
          <p:cNvPr id="11" name="TextBox 36">
            <a:extLst>
              <a:ext uri="{FF2B5EF4-FFF2-40B4-BE49-F238E27FC236}">
                <a16:creationId xmlns:a16="http://schemas.microsoft.com/office/drawing/2014/main" id="{FD394757-3BA3-4CAF-9D5D-9E22C3D4D0EB}"/>
              </a:ext>
            </a:extLst>
          </p:cNvPr>
          <p:cNvSpPr txBox="1"/>
          <p:nvPr/>
        </p:nvSpPr>
        <p:spPr>
          <a:xfrm>
            <a:off x="868931" y="3161648"/>
            <a:ext cx="4910328"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Hvilke ressourcer kan bookes i kalender?</a:t>
            </a:r>
          </a:p>
        </p:txBody>
      </p:sp>
      <p:pic>
        <p:nvPicPr>
          <p:cNvPr id="12" name="Picture 37">
            <a:extLst>
              <a:ext uri="{FF2B5EF4-FFF2-40B4-BE49-F238E27FC236}">
                <a16:creationId xmlns:a16="http://schemas.microsoft.com/office/drawing/2014/main" id="{C1656AF9-2BBB-4E1F-AC62-15F3384FBE90}"/>
              </a:ext>
            </a:extLst>
          </p:cNvPr>
          <p:cNvPicPr>
            <a:picLocks noChangeAspect="1"/>
          </p:cNvPicPr>
          <p:nvPr/>
        </p:nvPicPr>
        <p:blipFill>
          <a:blip r:embed="rId3"/>
          <a:stretch>
            <a:fillRect/>
          </a:stretch>
        </p:blipFill>
        <p:spPr>
          <a:xfrm>
            <a:off x="545081" y="3216655"/>
            <a:ext cx="323850" cy="314325"/>
          </a:xfrm>
          <a:prstGeom prst="rect">
            <a:avLst/>
          </a:prstGeom>
        </p:spPr>
      </p:pic>
      <p:sp>
        <p:nvSpPr>
          <p:cNvPr id="18" name="Ellipse 48">
            <a:extLst>
              <a:ext uri="{FF2B5EF4-FFF2-40B4-BE49-F238E27FC236}">
                <a16:creationId xmlns:a16="http://schemas.microsoft.com/office/drawing/2014/main" id="{632EEBBF-34FE-4A59-8253-DD9E03361ACC}"/>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Ellipse 18">
            <a:extLst>
              <a:ext uri="{FF2B5EF4-FFF2-40B4-BE49-F238E27FC236}">
                <a16:creationId xmlns:a16="http://schemas.microsoft.com/office/drawing/2014/main" id="{CB706D20-3474-4FC8-B01F-D0EEECFB229B}"/>
              </a:ext>
            </a:extLst>
          </p:cNvPr>
          <p:cNvSpPr/>
          <p:nvPr/>
        </p:nvSpPr>
        <p:spPr>
          <a:xfrm>
            <a:off x="5262256" y="814080"/>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lowchart: Connector 12">
            <a:extLst>
              <a:ext uri="{FF2B5EF4-FFF2-40B4-BE49-F238E27FC236}">
                <a16:creationId xmlns:a16="http://schemas.microsoft.com/office/drawing/2014/main" id="{A7374C8B-DD95-4EED-AA9A-14DEA186BF3B}"/>
              </a:ext>
            </a:extLst>
          </p:cNvPr>
          <p:cNvSpPr/>
          <p:nvPr/>
        </p:nvSpPr>
        <p:spPr>
          <a:xfrm>
            <a:off x="5188663" y="814080"/>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Ellipse 48">
            <a:extLst>
              <a:ext uri="{FF2B5EF4-FFF2-40B4-BE49-F238E27FC236}">
                <a16:creationId xmlns:a16="http://schemas.microsoft.com/office/drawing/2014/main" id="{847DBC99-100A-4524-B7D4-961913BE0F5D}"/>
              </a:ext>
            </a:extLst>
          </p:cNvPr>
          <p:cNvSpPr/>
          <p:nvPr/>
        </p:nvSpPr>
        <p:spPr>
          <a:xfrm>
            <a:off x="5188663" y="814079"/>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EE9C00B8-FAE3-4D66-91E8-D5620062A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875" y="908737"/>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8EA94000-14AE-42D0-943A-7ACFDD759EDD}"/>
              </a:ext>
            </a:extLst>
          </p:cNvPr>
          <p:cNvSpPr txBox="1">
            <a:spLocks/>
          </p:cNvSpPr>
          <p:nvPr/>
        </p:nvSpPr>
        <p:spPr>
          <a:xfrm>
            <a:off x="615735" y="1074856"/>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Samlet overblik</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a:t>
            </a:r>
            <a:r>
              <a:rPr lang="da-DK" sz="8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a:t>
            </a:r>
            <a:r>
              <a:rPr kumimoji="0" lang="da-DK" sz="8000" b="0" i="0" u="none" strike="noStrike" kern="1200" cap="none" spc="0" normalizeH="0" baseline="0" noProof="0" dirty="0" err="1">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vordan</a:t>
            </a: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vil vi bruge kalenderen i Aula?</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5" name="TextBox 36">
            <a:extLst>
              <a:ext uri="{FF2B5EF4-FFF2-40B4-BE49-F238E27FC236}">
                <a16:creationId xmlns:a16="http://schemas.microsoft.com/office/drawing/2014/main" id="{C19AB80F-683A-4146-BB8C-A4EB23B1CF83}"/>
              </a:ext>
            </a:extLst>
          </p:cNvPr>
          <p:cNvSpPr txBox="1"/>
          <p:nvPr/>
        </p:nvSpPr>
        <p:spPr>
          <a:xfrm>
            <a:off x="868931" y="3697099"/>
            <a:ext cx="538899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Hvordan er arbejdsgangen omkring vikarnoter?</a:t>
            </a:r>
          </a:p>
        </p:txBody>
      </p:sp>
      <p:pic>
        <p:nvPicPr>
          <p:cNvPr id="16" name="Picture 37">
            <a:extLst>
              <a:ext uri="{FF2B5EF4-FFF2-40B4-BE49-F238E27FC236}">
                <a16:creationId xmlns:a16="http://schemas.microsoft.com/office/drawing/2014/main" id="{C5F74212-E763-4178-9EC9-469808749076}"/>
              </a:ext>
            </a:extLst>
          </p:cNvPr>
          <p:cNvPicPr>
            <a:picLocks noChangeAspect="1"/>
          </p:cNvPicPr>
          <p:nvPr/>
        </p:nvPicPr>
        <p:blipFill>
          <a:blip r:embed="rId3"/>
          <a:stretch>
            <a:fillRect/>
          </a:stretch>
        </p:blipFill>
        <p:spPr>
          <a:xfrm>
            <a:off x="545081" y="3752106"/>
            <a:ext cx="323850" cy="314325"/>
          </a:xfrm>
          <a:prstGeom prst="rect">
            <a:avLst/>
          </a:prstGeom>
        </p:spPr>
      </p:pic>
    </p:spTree>
    <p:extLst>
      <p:ext uri="{BB962C8B-B14F-4D97-AF65-F5344CB8AC3E}">
        <p14:creationId xmlns:p14="http://schemas.microsoft.com/office/powerpoint/2010/main" val="316161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7" name="TextBox 32">
            <a:extLst>
              <a:ext uri="{FF2B5EF4-FFF2-40B4-BE49-F238E27FC236}">
                <a16:creationId xmlns:a16="http://schemas.microsoft.com/office/drawing/2014/main" id="{240B851E-726E-4E18-A566-03670845B271}"/>
              </a:ext>
            </a:extLst>
          </p:cNvPr>
          <p:cNvSpPr txBox="1"/>
          <p:nvPr/>
        </p:nvSpPr>
        <p:spPr>
          <a:xfrm>
            <a:off x="874265" y="2060224"/>
            <a:ext cx="3723691"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Hvem kan booke hvem i kalender?</a:t>
            </a:r>
          </a:p>
        </p:txBody>
      </p:sp>
      <p:pic>
        <p:nvPicPr>
          <p:cNvPr id="8" name="Picture 33">
            <a:extLst>
              <a:ext uri="{FF2B5EF4-FFF2-40B4-BE49-F238E27FC236}">
                <a16:creationId xmlns:a16="http://schemas.microsoft.com/office/drawing/2014/main" id="{34AABDFE-D062-4682-AA49-EF83C437C5F4}"/>
              </a:ext>
            </a:extLst>
          </p:cNvPr>
          <p:cNvPicPr>
            <a:picLocks noChangeAspect="1"/>
          </p:cNvPicPr>
          <p:nvPr/>
        </p:nvPicPr>
        <p:blipFill>
          <a:blip r:embed="rId3"/>
          <a:stretch>
            <a:fillRect/>
          </a:stretch>
        </p:blipFill>
        <p:spPr>
          <a:xfrm>
            <a:off x="545081" y="2108659"/>
            <a:ext cx="323850" cy="314325"/>
          </a:xfrm>
          <a:prstGeom prst="rect">
            <a:avLst/>
          </a:prstGeom>
        </p:spPr>
      </p:pic>
      <p:sp>
        <p:nvSpPr>
          <p:cNvPr id="9" name="TextBox 34">
            <a:extLst>
              <a:ext uri="{FF2B5EF4-FFF2-40B4-BE49-F238E27FC236}">
                <a16:creationId xmlns:a16="http://schemas.microsoft.com/office/drawing/2014/main" id="{28A3BC1A-2233-4640-8B4E-C3BF430AC89B}"/>
              </a:ext>
            </a:extLst>
          </p:cNvPr>
          <p:cNvSpPr txBox="1"/>
          <p:nvPr/>
        </p:nvSpPr>
        <p:spPr>
          <a:xfrm>
            <a:off x="868931" y="2626197"/>
            <a:ext cx="414701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Skal kalenderen bruges til information?</a:t>
            </a:r>
          </a:p>
        </p:txBody>
      </p:sp>
      <p:pic>
        <p:nvPicPr>
          <p:cNvPr id="10" name="Picture 35">
            <a:extLst>
              <a:ext uri="{FF2B5EF4-FFF2-40B4-BE49-F238E27FC236}">
                <a16:creationId xmlns:a16="http://schemas.microsoft.com/office/drawing/2014/main" id="{7EE08715-B76D-43CC-8139-4F4DB68E97C9}"/>
              </a:ext>
            </a:extLst>
          </p:cNvPr>
          <p:cNvPicPr>
            <a:picLocks noChangeAspect="1"/>
          </p:cNvPicPr>
          <p:nvPr/>
        </p:nvPicPr>
        <p:blipFill>
          <a:blip r:embed="rId3"/>
          <a:stretch>
            <a:fillRect/>
          </a:stretch>
        </p:blipFill>
        <p:spPr>
          <a:xfrm>
            <a:off x="545081" y="2662657"/>
            <a:ext cx="323850" cy="314325"/>
          </a:xfrm>
          <a:prstGeom prst="rect">
            <a:avLst/>
          </a:prstGeom>
        </p:spPr>
      </p:pic>
      <p:sp>
        <p:nvSpPr>
          <p:cNvPr id="11" name="TextBox 36">
            <a:extLst>
              <a:ext uri="{FF2B5EF4-FFF2-40B4-BE49-F238E27FC236}">
                <a16:creationId xmlns:a16="http://schemas.microsoft.com/office/drawing/2014/main" id="{FD394757-3BA3-4CAF-9D5D-9E22C3D4D0EB}"/>
              </a:ext>
            </a:extLst>
          </p:cNvPr>
          <p:cNvSpPr txBox="1"/>
          <p:nvPr/>
        </p:nvSpPr>
        <p:spPr>
          <a:xfrm>
            <a:off x="868931" y="3161648"/>
            <a:ext cx="4910328"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Hvilke ressourcer kan bookes i kalender?</a:t>
            </a:r>
          </a:p>
        </p:txBody>
      </p:sp>
      <p:pic>
        <p:nvPicPr>
          <p:cNvPr id="12" name="Picture 37">
            <a:extLst>
              <a:ext uri="{FF2B5EF4-FFF2-40B4-BE49-F238E27FC236}">
                <a16:creationId xmlns:a16="http://schemas.microsoft.com/office/drawing/2014/main" id="{C1656AF9-2BBB-4E1F-AC62-15F3384FBE90}"/>
              </a:ext>
            </a:extLst>
          </p:cNvPr>
          <p:cNvPicPr>
            <a:picLocks noChangeAspect="1"/>
          </p:cNvPicPr>
          <p:nvPr/>
        </p:nvPicPr>
        <p:blipFill>
          <a:blip r:embed="rId3"/>
          <a:stretch>
            <a:fillRect/>
          </a:stretch>
        </p:blipFill>
        <p:spPr>
          <a:xfrm>
            <a:off x="545081" y="3216655"/>
            <a:ext cx="323850" cy="314325"/>
          </a:xfrm>
          <a:prstGeom prst="rect">
            <a:avLst/>
          </a:prstGeom>
        </p:spPr>
      </p:pic>
      <p:sp>
        <p:nvSpPr>
          <p:cNvPr id="18" name="Ellipse 48">
            <a:extLst>
              <a:ext uri="{FF2B5EF4-FFF2-40B4-BE49-F238E27FC236}">
                <a16:creationId xmlns:a16="http://schemas.microsoft.com/office/drawing/2014/main" id="{632EEBBF-34FE-4A59-8253-DD9E03361ACC}"/>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Ellipse 18">
            <a:extLst>
              <a:ext uri="{FF2B5EF4-FFF2-40B4-BE49-F238E27FC236}">
                <a16:creationId xmlns:a16="http://schemas.microsoft.com/office/drawing/2014/main" id="{CB706D20-3474-4FC8-B01F-D0EEECFB229B}"/>
              </a:ext>
            </a:extLst>
          </p:cNvPr>
          <p:cNvSpPr/>
          <p:nvPr/>
        </p:nvSpPr>
        <p:spPr>
          <a:xfrm>
            <a:off x="3921829" y="80546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lowchart: Connector 12">
            <a:extLst>
              <a:ext uri="{FF2B5EF4-FFF2-40B4-BE49-F238E27FC236}">
                <a16:creationId xmlns:a16="http://schemas.microsoft.com/office/drawing/2014/main" id="{A7374C8B-DD95-4EED-AA9A-14DEA186BF3B}"/>
              </a:ext>
            </a:extLst>
          </p:cNvPr>
          <p:cNvSpPr/>
          <p:nvPr/>
        </p:nvSpPr>
        <p:spPr>
          <a:xfrm>
            <a:off x="3848236" y="80546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Ellipse 48">
            <a:extLst>
              <a:ext uri="{FF2B5EF4-FFF2-40B4-BE49-F238E27FC236}">
                <a16:creationId xmlns:a16="http://schemas.microsoft.com/office/drawing/2014/main" id="{847DBC99-100A-4524-B7D4-961913BE0F5D}"/>
              </a:ext>
            </a:extLst>
          </p:cNvPr>
          <p:cNvSpPr/>
          <p:nvPr/>
        </p:nvSpPr>
        <p:spPr>
          <a:xfrm>
            <a:off x="3848236" y="80546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EE9C00B8-FAE3-4D66-91E8-D5620062A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448" y="90011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8EA94000-14AE-42D0-943A-7ACFDD759EDD}"/>
              </a:ext>
            </a:extLst>
          </p:cNvPr>
          <p:cNvSpPr txBox="1">
            <a:spLocks/>
          </p:cNvSpPr>
          <p:nvPr/>
        </p:nvSpPr>
        <p:spPr>
          <a:xfrm>
            <a:off x="615735" y="1074856"/>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Samlet overblik</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har I brug for at vide?</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5" name="TextBox 36">
            <a:extLst>
              <a:ext uri="{FF2B5EF4-FFF2-40B4-BE49-F238E27FC236}">
                <a16:creationId xmlns:a16="http://schemas.microsoft.com/office/drawing/2014/main" id="{CE8F5465-FBD5-42DB-8AE7-B88B054A184C}"/>
              </a:ext>
            </a:extLst>
          </p:cNvPr>
          <p:cNvSpPr txBox="1"/>
          <p:nvPr/>
        </p:nvSpPr>
        <p:spPr>
          <a:xfrm>
            <a:off x="868931" y="3697099"/>
            <a:ext cx="538899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Hvordan er arbejdsgangen omkring vikarnoter?</a:t>
            </a:r>
          </a:p>
        </p:txBody>
      </p:sp>
      <p:pic>
        <p:nvPicPr>
          <p:cNvPr id="16" name="Picture 37">
            <a:extLst>
              <a:ext uri="{FF2B5EF4-FFF2-40B4-BE49-F238E27FC236}">
                <a16:creationId xmlns:a16="http://schemas.microsoft.com/office/drawing/2014/main" id="{A8135A32-0F8A-4FDD-90F2-CEF40382DAA3}"/>
              </a:ext>
            </a:extLst>
          </p:cNvPr>
          <p:cNvPicPr>
            <a:picLocks noChangeAspect="1"/>
          </p:cNvPicPr>
          <p:nvPr/>
        </p:nvPicPr>
        <p:blipFill>
          <a:blip r:embed="rId3"/>
          <a:stretch>
            <a:fillRect/>
          </a:stretch>
        </p:blipFill>
        <p:spPr>
          <a:xfrm>
            <a:off x="545081" y="3752106"/>
            <a:ext cx="323850" cy="314325"/>
          </a:xfrm>
          <a:prstGeom prst="rect">
            <a:avLst/>
          </a:prstGeom>
        </p:spPr>
      </p:pic>
    </p:spTree>
    <p:extLst>
      <p:ext uri="{BB962C8B-B14F-4D97-AF65-F5344CB8AC3E}">
        <p14:creationId xmlns:p14="http://schemas.microsoft.com/office/powerpoint/2010/main" val="359302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10237"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910237" y="2830039"/>
            <a:ext cx="5019040" cy="862416"/>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5 – Dataetik</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9" name="Picture 5">
            <a:extLst>
              <a:ext uri="{FF2B5EF4-FFF2-40B4-BE49-F238E27FC236}">
                <a16:creationId xmlns:a16="http://schemas.microsoft.com/office/drawing/2014/main" id="{44EE0944-9906-4FBF-9661-9044C6C6C02E}"/>
              </a:ext>
            </a:extLst>
          </p:cNvPr>
          <p:cNvPicPr>
            <a:picLocks noChangeAspect="1"/>
          </p:cNvPicPr>
          <p:nvPr/>
        </p:nvPicPr>
        <p:blipFill rotWithShape="1">
          <a:blip r:embed="rId4"/>
          <a:srcRect l="50984" r="4494" b="20961"/>
          <a:stretch/>
        </p:blipFill>
        <p:spPr>
          <a:xfrm>
            <a:off x="6143368" y="174670"/>
            <a:ext cx="4701391" cy="5540329"/>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2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BEDC7-4194-4C44-B62A-8CD6EC7B5CC3}"/>
              </a:ext>
            </a:extLst>
          </p:cNvPr>
          <p:cNvSpPr/>
          <p:nvPr/>
        </p:nvSpPr>
        <p:spPr>
          <a:xfrm>
            <a:off x="0" y="0"/>
            <a:ext cx="9144000" cy="5749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403175-500F-48FD-A265-C40FA670ECDF}"/>
              </a:ext>
            </a:extLst>
          </p:cNvPr>
          <p:cNvSpPr>
            <a:spLocks noGrp="1"/>
          </p:cNvSpPr>
          <p:nvPr>
            <p:ph type="title"/>
          </p:nvPr>
        </p:nvSpPr>
        <p:spPr/>
        <p:txBody>
          <a:bodyPr/>
          <a:lstStyle/>
          <a:p>
            <a:endParaRPr lang="da-DK"/>
          </a:p>
        </p:txBody>
      </p:sp>
      <p:sp>
        <p:nvSpPr>
          <p:cNvPr id="3" name="Text Placeholder 2">
            <a:extLst>
              <a:ext uri="{FF2B5EF4-FFF2-40B4-BE49-F238E27FC236}">
                <a16:creationId xmlns:a16="http://schemas.microsoft.com/office/drawing/2014/main" id="{61E4E0BE-4E6F-4836-9869-DC25B8CB4949}"/>
              </a:ext>
            </a:extLst>
          </p:cNvPr>
          <p:cNvSpPr>
            <a:spLocks noGrp="1"/>
          </p:cNvSpPr>
          <p:nvPr>
            <p:ph type="body" sz="quarter" idx="13"/>
          </p:nvPr>
        </p:nvSpPr>
        <p:spPr/>
        <p:txBody>
          <a:bodyPr/>
          <a:lstStyle/>
          <a:p>
            <a:endParaRPr lang="da-DK"/>
          </a:p>
        </p:txBody>
      </p:sp>
      <p:sp>
        <p:nvSpPr>
          <p:cNvPr id="4" name="Text Placeholder 3">
            <a:extLst>
              <a:ext uri="{FF2B5EF4-FFF2-40B4-BE49-F238E27FC236}">
                <a16:creationId xmlns:a16="http://schemas.microsoft.com/office/drawing/2014/main" id="{4CBBF2D1-5BA8-441A-9F19-D05BA90A03F1}"/>
              </a:ext>
            </a:extLst>
          </p:cNvPr>
          <p:cNvSpPr>
            <a:spLocks noGrp="1"/>
          </p:cNvSpPr>
          <p:nvPr>
            <p:ph type="body" sz="quarter" idx="14"/>
          </p:nvPr>
        </p:nvSpPr>
        <p:spPr/>
        <p:txBody>
          <a:bodyPr/>
          <a:lstStyle/>
          <a:p>
            <a:endParaRPr lang="da-DK"/>
          </a:p>
        </p:txBody>
      </p:sp>
      <p:pic>
        <p:nvPicPr>
          <p:cNvPr id="6" name="Picture 5">
            <a:extLst>
              <a:ext uri="{FF2B5EF4-FFF2-40B4-BE49-F238E27FC236}">
                <a16:creationId xmlns:a16="http://schemas.microsoft.com/office/drawing/2014/main" id="{F6FF2693-0CC5-45EB-820D-B90C63AF93F9}"/>
              </a:ext>
            </a:extLst>
          </p:cNvPr>
          <p:cNvPicPr>
            <a:picLocks noChangeAspect="1"/>
          </p:cNvPicPr>
          <p:nvPr/>
        </p:nvPicPr>
        <p:blipFill>
          <a:blip r:embed="rId3"/>
          <a:stretch>
            <a:fillRect/>
          </a:stretch>
        </p:blipFill>
        <p:spPr>
          <a:xfrm>
            <a:off x="0" y="300752"/>
            <a:ext cx="9144000" cy="5113495"/>
          </a:xfrm>
          <a:prstGeom prst="rect">
            <a:avLst/>
          </a:prstGeom>
        </p:spPr>
      </p:pic>
    </p:spTree>
    <p:extLst>
      <p:ext uri="{BB962C8B-B14F-4D97-AF65-F5344CB8AC3E}">
        <p14:creationId xmlns:p14="http://schemas.microsoft.com/office/powerpoint/2010/main" val="1494479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5">
            <a:extLst>
              <a:ext uri="{FF2B5EF4-FFF2-40B4-BE49-F238E27FC236}">
                <a16:creationId xmlns:a16="http://schemas.microsoft.com/office/drawing/2014/main" id="{0361FE9D-C17B-466C-B901-A048CA93D440}"/>
              </a:ext>
            </a:extLst>
          </p:cNvPr>
          <p:cNvPicPr>
            <a:picLocks noChangeAspect="1"/>
          </p:cNvPicPr>
          <p:nvPr/>
        </p:nvPicPr>
        <p:blipFill rotWithShape="1">
          <a:blip r:embed="rId3"/>
          <a:srcRect l="31276" b="5964"/>
          <a:stretch/>
        </p:blipFill>
        <p:spPr>
          <a:xfrm>
            <a:off x="4737454" y="1836933"/>
            <a:ext cx="5356457" cy="4506230"/>
          </a:xfrm>
          <a:prstGeom prst="ellipse">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328051" y="885038"/>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Dataetik</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48">
            <a:extLst>
              <a:ext uri="{FF2B5EF4-FFF2-40B4-BE49-F238E27FC236}">
                <a16:creationId xmlns:a16="http://schemas.microsoft.com/office/drawing/2014/main" id="{B3AD5FCA-6190-486B-A5AC-7FC754A6C89B}"/>
              </a:ext>
            </a:extLst>
          </p:cNvPr>
          <p:cNvSpPr/>
          <p:nvPr/>
        </p:nvSpPr>
        <p:spPr>
          <a:xfrm>
            <a:off x="2099886" y="808783"/>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2" descr="Billedresultat for ikoner blÃ¥">
            <a:extLst>
              <a:ext uri="{FF2B5EF4-FFF2-40B4-BE49-F238E27FC236}">
                <a16:creationId xmlns:a16="http://schemas.microsoft.com/office/drawing/2014/main" id="{965EE01E-647C-402A-A1D6-FCB70575F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2123" y="944993"/>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7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519361F-2736-4333-9D39-E5764A4438C9}"/>
              </a:ext>
            </a:extLst>
          </p:cNvPr>
          <p:cNvSpPr>
            <a:spLocks noGrp="1"/>
          </p:cNvSpPr>
          <p:nvPr>
            <p:ph type="body" sz="quarter" idx="14"/>
          </p:nvPr>
        </p:nvSpPr>
        <p:spPr>
          <a:xfrm>
            <a:off x="632831" y="1277274"/>
            <a:ext cx="6738439" cy="2900363"/>
          </a:xfrm>
        </p:spPr>
        <p:txBody>
          <a:bodyPr>
            <a:normAutofit/>
          </a:bodyPr>
          <a:lstStyle/>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Tjek ind og velkommen</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1: Aula intro</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Modul 2: Målrettet kommunikation</a:t>
            </a:r>
          </a:p>
          <a:p>
            <a:pPr marL="285750" indent="-285750" fontAlgn="ctr">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3: Sikker kommunikation</a:t>
            </a:r>
          </a:p>
          <a:p>
            <a:pPr marL="285750" indent="-285750" fontAlgn="ctr">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Modul 4: Et samlet overblik</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5: Dataetik</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6: Aula administration – hvad, hvor og hvordan?</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7: Aula roller og rettigheder – hvem kan hvad?</a:t>
            </a:r>
          </a:p>
          <a:p>
            <a:pPr marL="285750" indent="-285750">
              <a:buFont typeface="Arial" panose="020B0604020202020204" pitchFamily="34" charset="0"/>
              <a:buChar char="•"/>
            </a:pPr>
            <a:r>
              <a:rPr lang="da-DK" sz="1400" dirty="0">
                <a:latin typeface="Lato" panose="020F0502020204030203" pitchFamily="34" charset="0"/>
                <a:ea typeface="Lato" panose="020F0502020204030203" pitchFamily="34" charset="0"/>
                <a:cs typeface="Lato" panose="020F0502020204030203" pitchFamily="34" charset="0"/>
              </a:rPr>
              <a:t>Modul 8: De 6 institutionstrin</a:t>
            </a:r>
          </a:p>
          <a:p>
            <a:pPr marL="285750" indent="-285750">
              <a:buFont typeface="Arial" panose="020B0604020202020204" pitchFamily="34" charset="0"/>
              <a:buChar char="•"/>
            </a:pPr>
            <a:r>
              <a:rPr lang="da-DK" sz="1400" dirty="0">
                <a:latin typeface="Lato Black" panose="020F0502020204030203" pitchFamily="34" charset="0"/>
                <a:ea typeface="Lato Black" panose="020F0502020204030203" pitchFamily="34" charset="0"/>
                <a:cs typeface="Lato Black" panose="020F0502020204030203" pitchFamily="34" charset="0"/>
              </a:rPr>
              <a:t>Tak for i dag</a:t>
            </a:r>
          </a:p>
          <a:p>
            <a:endParaRPr lang="da-DK" dirty="0"/>
          </a:p>
        </p:txBody>
      </p:sp>
      <p:cxnSp>
        <p:nvCxnSpPr>
          <p:cNvPr id="5" name="Straight Connector 10">
            <a:extLst>
              <a:ext uri="{FF2B5EF4-FFF2-40B4-BE49-F238E27FC236}">
                <a16:creationId xmlns:a16="http://schemas.microsoft.com/office/drawing/2014/main" id="{C2EB3EE2-FB4C-4820-80C7-FA5EF23983BF}"/>
              </a:ext>
            </a:extLst>
          </p:cNvPr>
          <p:cNvCxnSpPr>
            <a:cxnSpLocks/>
          </p:cNvCxnSpPr>
          <p:nvPr/>
        </p:nvCxnSpPr>
        <p:spPr>
          <a:xfrm>
            <a:off x="663979" y="1396531"/>
            <a:ext cx="0" cy="26455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 name="Oval 11">
            <a:extLst>
              <a:ext uri="{FF2B5EF4-FFF2-40B4-BE49-F238E27FC236}">
                <a16:creationId xmlns:a16="http://schemas.microsoft.com/office/drawing/2014/main" id="{8D0AED7A-BC6F-4ADE-9921-56242CEFB8EC}"/>
              </a:ext>
            </a:extLst>
          </p:cNvPr>
          <p:cNvSpPr/>
          <p:nvPr/>
        </p:nvSpPr>
        <p:spPr>
          <a:xfrm flipH="1" flipV="1">
            <a:off x="615950" y="1319927"/>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BD1F2F63-38DB-43E6-8532-8C8A62575149}"/>
              </a:ext>
            </a:extLst>
          </p:cNvPr>
          <p:cNvSpPr txBox="1">
            <a:spLocks/>
          </p:cNvSpPr>
          <p:nvPr/>
        </p:nvSpPr>
        <p:spPr>
          <a:xfrm>
            <a:off x="615950" y="660666"/>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dirty="0">
                <a:solidFill>
                  <a:schemeClr val="bg1"/>
                </a:solidFill>
                <a:latin typeface="Lato black"/>
              </a:rPr>
              <a:t>Program</a:t>
            </a:r>
          </a:p>
        </p:txBody>
      </p:sp>
      <p:sp>
        <p:nvSpPr>
          <p:cNvPr id="12" name="Oval 11">
            <a:extLst>
              <a:ext uri="{FF2B5EF4-FFF2-40B4-BE49-F238E27FC236}">
                <a16:creationId xmlns:a16="http://schemas.microsoft.com/office/drawing/2014/main" id="{15BE945F-7812-4AFF-BD64-811D4995998C}"/>
              </a:ext>
            </a:extLst>
          </p:cNvPr>
          <p:cNvSpPr/>
          <p:nvPr/>
        </p:nvSpPr>
        <p:spPr>
          <a:xfrm flipH="1" flipV="1">
            <a:off x="611447" y="3946006"/>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46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222350"/>
              </a:solidFill>
              <a:effectLst/>
              <a:uLnTx/>
              <a:uFillTx/>
              <a:latin typeface="Lato black"/>
              <a:ea typeface="+mn-ea"/>
              <a:cs typeface="+mn-cs"/>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996392"/>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Dataetik og GDPR</a:t>
            </a:r>
          </a:p>
        </p:txBody>
      </p:sp>
      <p:sp>
        <p:nvSpPr>
          <p:cNvPr id="13" name="TextBox 11">
            <a:extLst>
              <a:ext uri="{FF2B5EF4-FFF2-40B4-BE49-F238E27FC236}">
                <a16:creationId xmlns:a16="http://schemas.microsoft.com/office/drawing/2014/main" id="{39F2426A-0F21-4473-96DB-99A6D987C157}"/>
              </a:ext>
            </a:extLst>
          </p:cNvPr>
          <p:cNvSpPr txBox="1"/>
          <p:nvPr/>
        </p:nvSpPr>
        <p:spPr>
          <a:xfrm>
            <a:off x="541394" y="2534334"/>
            <a:ext cx="6738652"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Samtykke</a:t>
            </a:r>
          </a:p>
        </p:txBody>
      </p:sp>
      <p:sp>
        <p:nvSpPr>
          <p:cNvPr id="14" name="TextBox 15">
            <a:extLst>
              <a:ext uri="{FF2B5EF4-FFF2-40B4-BE49-F238E27FC236}">
                <a16:creationId xmlns:a16="http://schemas.microsoft.com/office/drawing/2014/main" id="{0FB07FE3-D09A-429D-9C97-1BAB252ECBA4}"/>
              </a:ext>
            </a:extLst>
          </p:cNvPr>
          <p:cNvSpPr txBox="1"/>
          <p:nvPr/>
        </p:nvSpPr>
        <p:spPr>
          <a:xfrm>
            <a:off x="541394" y="3072276"/>
            <a:ext cx="6738652"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Supplerende stamdata og tilladelser</a:t>
            </a:r>
          </a:p>
        </p:txBody>
      </p:sp>
      <p:sp>
        <p:nvSpPr>
          <p:cNvPr id="9" name="Ellipse 8">
            <a:extLst>
              <a:ext uri="{FF2B5EF4-FFF2-40B4-BE49-F238E27FC236}">
                <a16:creationId xmlns:a16="http://schemas.microsoft.com/office/drawing/2014/main" id="{8C6AA62C-DE2A-41FD-BD9E-0A3D711D72FE}"/>
              </a:ext>
            </a:extLst>
          </p:cNvPr>
          <p:cNvSpPr/>
          <p:nvPr/>
        </p:nvSpPr>
        <p:spPr>
          <a:xfrm>
            <a:off x="2173479" y="80731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lowchart: Connector 12">
            <a:extLst>
              <a:ext uri="{FF2B5EF4-FFF2-40B4-BE49-F238E27FC236}">
                <a16:creationId xmlns:a16="http://schemas.microsoft.com/office/drawing/2014/main" id="{F7EC8B0D-11CA-4F7F-AA10-77438611069E}"/>
              </a:ext>
            </a:extLst>
          </p:cNvPr>
          <p:cNvSpPr/>
          <p:nvPr/>
        </p:nvSpPr>
        <p:spPr>
          <a:xfrm>
            <a:off x="2099886" y="80731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Ellipse 48">
            <a:extLst>
              <a:ext uri="{FF2B5EF4-FFF2-40B4-BE49-F238E27FC236}">
                <a16:creationId xmlns:a16="http://schemas.microsoft.com/office/drawing/2014/main" id="{4C70EF4E-3BDB-49B7-8EDF-6B146AF0DFCD}"/>
              </a:ext>
            </a:extLst>
          </p:cNvPr>
          <p:cNvSpPr/>
          <p:nvPr/>
        </p:nvSpPr>
        <p:spPr>
          <a:xfrm>
            <a:off x="2099886" y="80731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098" y="90196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84952"/>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Dataetik</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79731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222350"/>
              </a:solidFill>
              <a:effectLst/>
              <a:uLnTx/>
              <a:uFillTx/>
              <a:latin typeface="Lato black"/>
              <a:ea typeface="+mn-ea"/>
              <a:cs typeface="+mn-cs"/>
            </a:endParaRPr>
          </a:p>
        </p:txBody>
      </p:sp>
      <p:sp>
        <p:nvSpPr>
          <p:cNvPr id="9" name="Ellipse 48">
            <a:extLst>
              <a:ext uri="{FF2B5EF4-FFF2-40B4-BE49-F238E27FC236}">
                <a16:creationId xmlns:a16="http://schemas.microsoft.com/office/drawing/2014/main" id="{7EEDCC96-8699-4370-8BF9-7E40A0D44D43}"/>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Ellipse 9">
            <a:extLst>
              <a:ext uri="{FF2B5EF4-FFF2-40B4-BE49-F238E27FC236}">
                <a16:creationId xmlns:a16="http://schemas.microsoft.com/office/drawing/2014/main" id="{8F9644A8-2A87-4898-B335-7AE5DE4FA6DC}"/>
              </a:ext>
            </a:extLst>
          </p:cNvPr>
          <p:cNvSpPr/>
          <p:nvPr/>
        </p:nvSpPr>
        <p:spPr>
          <a:xfrm>
            <a:off x="5534053" y="842753"/>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Flowchart: Connector 12">
            <a:extLst>
              <a:ext uri="{FF2B5EF4-FFF2-40B4-BE49-F238E27FC236}">
                <a16:creationId xmlns:a16="http://schemas.microsoft.com/office/drawing/2014/main" id="{BBD1FDBF-5756-445D-8A9D-8DFEB5E732F0}"/>
              </a:ext>
            </a:extLst>
          </p:cNvPr>
          <p:cNvSpPr/>
          <p:nvPr/>
        </p:nvSpPr>
        <p:spPr>
          <a:xfrm>
            <a:off x="5460460" y="842753"/>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Ellipse 48">
            <a:extLst>
              <a:ext uri="{FF2B5EF4-FFF2-40B4-BE49-F238E27FC236}">
                <a16:creationId xmlns:a16="http://schemas.microsoft.com/office/drawing/2014/main" id="{E614E77A-FB90-4FC8-AB38-DF28B3202F5A}"/>
              </a:ext>
            </a:extLst>
          </p:cNvPr>
          <p:cNvSpPr/>
          <p:nvPr/>
        </p:nvSpPr>
        <p:spPr>
          <a:xfrm>
            <a:off x="5460460" y="842752"/>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Picture 18">
            <a:extLst>
              <a:ext uri="{FF2B5EF4-FFF2-40B4-BE49-F238E27FC236}">
                <a16:creationId xmlns:a16="http://schemas.microsoft.com/office/drawing/2014/main" id="{FB965F90-76B9-40CA-B2C5-E7863F8D5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672" y="937410"/>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319A76E4-6340-4F61-AAF1-D82572682FAB}"/>
              </a:ext>
            </a:extLst>
          </p:cNvPr>
          <p:cNvSpPr txBox="1">
            <a:spLocks/>
          </p:cNvSpPr>
          <p:nvPr/>
        </p:nvSpPr>
        <p:spPr>
          <a:xfrm>
            <a:off x="615736" y="1067986"/>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Dataetik</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a:t>
            </a:r>
            <a:r>
              <a:rPr lang="da-DK" sz="8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a:t>
            </a:r>
            <a:r>
              <a:rPr kumimoji="0" lang="da-DK" sz="8000" b="0" i="0" u="none" strike="noStrike" kern="1200" cap="none" spc="0" normalizeH="0" baseline="0" noProof="0" dirty="0" err="1">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vordan</a:t>
            </a: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vil vi bruge Galleri og tilladelser?</a:t>
            </a: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6" name="TextBox 19">
            <a:extLst>
              <a:ext uri="{FF2B5EF4-FFF2-40B4-BE49-F238E27FC236}">
                <a16:creationId xmlns:a16="http://schemas.microsoft.com/office/drawing/2014/main" id="{8E6FF677-79C5-4FCA-851F-0E44ED3F90A9}"/>
              </a:ext>
            </a:extLst>
          </p:cNvPr>
          <p:cNvSpPr txBox="1"/>
          <p:nvPr/>
        </p:nvSpPr>
        <p:spPr>
          <a:xfrm>
            <a:off x="460032" y="2264399"/>
            <a:ext cx="8330435" cy="646331"/>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Hvornår er et billede et portrætbillede eller et situationsbillede?</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7" name="TextBox 19">
            <a:extLst>
              <a:ext uri="{FF2B5EF4-FFF2-40B4-BE49-F238E27FC236}">
                <a16:creationId xmlns:a16="http://schemas.microsoft.com/office/drawing/2014/main" id="{1963858A-7299-4BE1-9B83-061C52B36D42}"/>
              </a:ext>
            </a:extLst>
          </p:cNvPr>
          <p:cNvSpPr txBox="1"/>
          <p:nvPr/>
        </p:nvSpPr>
        <p:spPr>
          <a:xfrm>
            <a:off x="480375" y="2826552"/>
            <a:ext cx="8330435" cy="646331"/>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Hvem kan oprette tilladelser?</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5012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67FB8CE-7EB7-4611-A54F-ADA0E9E89AED}"/>
              </a:ext>
            </a:extLst>
          </p:cNvPr>
          <p:cNvPicPr>
            <a:picLocks noChangeAspect="1"/>
          </p:cNvPicPr>
          <p:nvPr/>
        </p:nvPicPr>
        <p:blipFill rotWithShape="1">
          <a:blip r:embed="rId3"/>
          <a:srcRect/>
          <a:stretch/>
        </p:blipFill>
        <p:spPr>
          <a:xfrm flipH="1">
            <a:off x="6319370" y="1"/>
            <a:ext cx="3978274" cy="5977458"/>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899334" y="2756049"/>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6 – Hvad, hvor og hvordan?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E4D07A65-F9BF-4892-AF40-F00EE0E6997D}"/>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75639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43BE7-CBC5-4975-A31E-1DB291699D68}"/>
              </a:ext>
            </a:extLst>
          </p:cNvPr>
          <p:cNvPicPr>
            <a:picLocks noChangeAspect="1"/>
          </p:cNvPicPr>
          <p:nvPr/>
        </p:nvPicPr>
        <p:blipFill>
          <a:blip r:embed="rId3"/>
          <a:stretch>
            <a:fillRect/>
          </a:stretch>
        </p:blipFill>
        <p:spPr>
          <a:xfrm>
            <a:off x="3924196" y="1334628"/>
            <a:ext cx="1715731" cy="1610761"/>
          </a:xfrm>
          <a:prstGeom prst="rect">
            <a:avLst/>
          </a:prstGeom>
        </p:spPr>
      </p:pic>
      <p:sp>
        <p:nvSpPr>
          <p:cNvPr id="7" name="Title 6">
            <a:extLst>
              <a:ext uri="{FF2B5EF4-FFF2-40B4-BE49-F238E27FC236}">
                <a16:creationId xmlns:a16="http://schemas.microsoft.com/office/drawing/2014/main" id="{EBFD75B1-5F97-4977-BFCC-9C1B054F6BAD}"/>
              </a:ext>
            </a:extLst>
          </p:cNvPr>
          <p:cNvSpPr>
            <a:spLocks noGrp="1"/>
          </p:cNvSpPr>
          <p:nvPr>
            <p:ph type="title"/>
          </p:nvPr>
        </p:nvSpPr>
        <p:spPr/>
        <p:txBody>
          <a:bodyPr/>
          <a:lstStyle/>
          <a:p>
            <a:r>
              <a:rPr lang="da-DK" dirty="0">
                <a:latin typeface="Lato balck"/>
              </a:rPr>
              <a:t>Hvor kommer data fra?</a:t>
            </a:r>
          </a:p>
        </p:txBody>
      </p:sp>
      <p:pic>
        <p:nvPicPr>
          <p:cNvPr id="3" name="Picture 2">
            <a:extLst>
              <a:ext uri="{FF2B5EF4-FFF2-40B4-BE49-F238E27FC236}">
                <a16:creationId xmlns:a16="http://schemas.microsoft.com/office/drawing/2014/main" id="{896ECBE4-2FAA-4A9A-A844-B5F06DF99115}"/>
              </a:ext>
            </a:extLst>
          </p:cNvPr>
          <p:cNvPicPr>
            <a:picLocks noChangeAspect="1"/>
          </p:cNvPicPr>
          <p:nvPr/>
        </p:nvPicPr>
        <p:blipFill rotWithShape="1">
          <a:blip r:embed="rId4">
            <a:duotone>
              <a:schemeClr val="bg2">
                <a:shade val="45000"/>
                <a:satMod val="135000"/>
              </a:schemeClr>
              <a:prstClr val="white"/>
            </a:duotone>
          </a:blip>
          <a:srcRect l="2230" b="2715"/>
          <a:stretch/>
        </p:blipFill>
        <p:spPr>
          <a:xfrm>
            <a:off x="3924196" y="4037798"/>
            <a:ext cx="695442" cy="691990"/>
          </a:xfrm>
          <a:prstGeom prst="rect">
            <a:avLst/>
          </a:prstGeom>
        </p:spPr>
      </p:pic>
      <p:sp>
        <p:nvSpPr>
          <p:cNvPr id="19" name="Text Placeholder 4">
            <a:extLst>
              <a:ext uri="{FF2B5EF4-FFF2-40B4-BE49-F238E27FC236}">
                <a16:creationId xmlns:a16="http://schemas.microsoft.com/office/drawing/2014/main" id="{660FE6DA-0ABC-4DE4-A40A-5CFE2639929B}"/>
              </a:ext>
            </a:extLst>
          </p:cNvPr>
          <p:cNvSpPr>
            <a:spLocks noGrp="1"/>
          </p:cNvSpPr>
          <p:nvPr>
            <p:ph type="body" sz="quarter" idx="14"/>
          </p:nvPr>
        </p:nvSpPr>
        <p:spPr>
          <a:xfrm>
            <a:off x="4216665" y="4360456"/>
            <a:ext cx="2811099" cy="369332"/>
          </a:xfrm>
        </p:spPr>
        <p:txBody>
          <a:bodyPr>
            <a:noAutofit/>
          </a:bodyPr>
          <a:lstStyle/>
          <a:p>
            <a:pPr algn="ctr">
              <a:lnSpc>
                <a:spcPct val="100000"/>
              </a:lnSpc>
            </a:pPr>
            <a:r>
              <a:rPr lang="da-DK" sz="1400" dirty="0">
                <a:latin typeface="Lato balck"/>
              </a:rPr>
              <a:t>Personale- og elevdata</a:t>
            </a:r>
          </a:p>
        </p:txBody>
      </p:sp>
      <p:cxnSp>
        <p:nvCxnSpPr>
          <p:cNvPr id="20" name="Straight Arrow Connector 19">
            <a:extLst>
              <a:ext uri="{FF2B5EF4-FFF2-40B4-BE49-F238E27FC236}">
                <a16:creationId xmlns:a16="http://schemas.microsoft.com/office/drawing/2014/main" id="{1E30805E-06B7-4E4A-A91A-799FEAC061BE}"/>
              </a:ext>
            </a:extLst>
          </p:cNvPr>
          <p:cNvCxnSpPr>
            <a:cxnSpLocks/>
          </p:cNvCxnSpPr>
          <p:nvPr/>
        </p:nvCxnSpPr>
        <p:spPr>
          <a:xfrm>
            <a:off x="3642427" y="2071348"/>
            <a:ext cx="371313" cy="0"/>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pic>
        <p:nvPicPr>
          <p:cNvPr id="21" name="Picture 4" descr="calendar, general, month, month calendar, office, schedule, wall calendar icon">
            <a:extLst>
              <a:ext uri="{FF2B5EF4-FFF2-40B4-BE49-F238E27FC236}">
                <a16:creationId xmlns:a16="http://schemas.microsoft.com/office/drawing/2014/main" id="{4E14EAEA-AD76-47E6-95E2-22040B97A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828" y="1799736"/>
            <a:ext cx="529314" cy="52931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75D43B9C-B75B-49BB-B756-EC703C572C2A}"/>
              </a:ext>
            </a:extLst>
          </p:cNvPr>
          <p:cNvCxnSpPr>
            <a:cxnSpLocks/>
          </p:cNvCxnSpPr>
          <p:nvPr/>
        </p:nvCxnSpPr>
        <p:spPr>
          <a:xfrm flipV="1">
            <a:off x="4739240" y="2917862"/>
            <a:ext cx="0" cy="381518"/>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pic>
        <p:nvPicPr>
          <p:cNvPr id="26" name="Picture 25">
            <a:extLst>
              <a:ext uri="{FF2B5EF4-FFF2-40B4-BE49-F238E27FC236}">
                <a16:creationId xmlns:a16="http://schemas.microsoft.com/office/drawing/2014/main" id="{290D8269-3135-4DDA-9E01-F000E6DA0E93}"/>
              </a:ext>
            </a:extLst>
          </p:cNvPr>
          <p:cNvPicPr>
            <a:picLocks noChangeAspect="1"/>
          </p:cNvPicPr>
          <p:nvPr/>
        </p:nvPicPr>
        <p:blipFill>
          <a:blip r:embed="rId6"/>
          <a:stretch>
            <a:fillRect/>
          </a:stretch>
        </p:blipFill>
        <p:spPr>
          <a:xfrm>
            <a:off x="2057741" y="1817994"/>
            <a:ext cx="1506751" cy="529314"/>
          </a:xfrm>
          <a:prstGeom prst="rect">
            <a:avLst/>
          </a:prstGeom>
        </p:spPr>
      </p:pic>
      <p:cxnSp>
        <p:nvCxnSpPr>
          <p:cNvPr id="27" name="Straight Arrow Connector 26">
            <a:extLst>
              <a:ext uri="{FF2B5EF4-FFF2-40B4-BE49-F238E27FC236}">
                <a16:creationId xmlns:a16="http://schemas.microsoft.com/office/drawing/2014/main" id="{9D1A5348-7B92-454A-BB4A-FBBDFAFE6D6A}"/>
              </a:ext>
            </a:extLst>
          </p:cNvPr>
          <p:cNvCxnSpPr>
            <a:cxnSpLocks/>
          </p:cNvCxnSpPr>
          <p:nvPr/>
        </p:nvCxnSpPr>
        <p:spPr>
          <a:xfrm>
            <a:off x="1524077" y="2082651"/>
            <a:ext cx="409578" cy="0"/>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28" name="Straight Arrow Connector 27">
            <a:extLst>
              <a:ext uri="{FF2B5EF4-FFF2-40B4-BE49-F238E27FC236}">
                <a16:creationId xmlns:a16="http://schemas.microsoft.com/office/drawing/2014/main" id="{6C972D8C-F542-424E-810E-E35DFE2DFA4B}"/>
              </a:ext>
            </a:extLst>
          </p:cNvPr>
          <p:cNvCxnSpPr>
            <a:cxnSpLocks/>
          </p:cNvCxnSpPr>
          <p:nvPr/>
        </p:nvCxnSpPr>
        <p:spPr>
          <a:xfrm flipV="1">
            <a:off x="4734700" y="3881429"/>
            <a:ext cx="0" cy="381518"/>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sp>
        <p:nvSpPr>
          <p:cNvPr id="29" name="TextBox 28">
            <a:extLst>
              <a:ext uri="{FF2B5EF4-FFF2-40B4-BE49-F238E27FC236}">
                <a16:creationId xmlns:a16="http://schemas.microsoft.com/office/drawing/2014/main" id="{FF9084B2-3F1B-4175-8343-3C8C9C4791FE}"/>
              </a:ext>
            </a:extLst>
          </p:cNvPr>
          <p:cNvSpPr txBox="1"/>
          <p:nvPr/>
        </p:nvSpPr>
        <p:spPr>
          <a:xfrm>
            <a:off x="4613149" y="3291225"/>
            <a:ext cx="1872342" cy="307777"/>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STIL/UNI-C</a:t>
            </a:r>
          </a:p>
        </p:txBody>
      </p:sp>
      <p:sp>
        <p:nvSpPr>
          <p:cNvPr id="30" name="Text Placeholder 4">
            <a:extLst>
              <a:ext uri="{FF2B5EF4-FFF2-40B4-BE49-F238E27FC236}">
                <a16:creationId xmlns:a16="http://schemas.microsoft.com/office/drawing/2014/main" id="{D4DC06A1-D225-433A-912E-F00D5A9173D1}"/>
              </a:ext>
            </a:extLst>
          </p:cNvPr>
          <p:cNvSpPr txBox="1">
            <a:spLocks/>
          </p:cNvSpPr>
          <p:nvPr/>
        </p:nvSpPr>
        <p:spPr>
          <a:xfrm>
            <a:off x="1405566" y="2310792"/>
            <a:ext cx="2811099" cy="369332"/>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da-DK" sz="1400" b="0" i="0" u="none" strike="noStrike" kern="1200" cap="none" spc="0" normalizeH="0" baseline="0" noProof="0" dirty="0">
                <a:ln>
                  <a:noFill/>
                </a:ln>
                <a:solidFill>
                  <a:srgbClr val="000000"/>
                </a:solidFill>
                <a:effectLst/>
                <a:uLnTx/>
                <a:uFillTx/>
                <a:latin typeface="Lato balck"/>
                <a:ea typeface="+mn-ea"/>
                <a:cs typeface="Calibri" panose="020F0502020204030204" pitchFamily="34" charset="0"/>
              </a:rPr>
              <a:t>Skemaer</a:t>
            </a:r>
            <a:endParaRPr kumimoji="0" lang="da-DK" sz="1800" b="0" i="0" u="none" strike="noStrike" kern="1200" cap="none" spc="0" normalizeH="0" baseline="0" noProof="0" dirty="0">
              <a:ln>
                <a:noFill/>
              </a:ln>
              <a:solidFill>
                <a:srgbClr val="000000"/>
              </a:solidFill>
              <a:effectLst/>
              <a:uLnTx/>
              <a:uFillTx/>
              <a:latin typeface="Lato balck"/>
              <a:ea typeface="+mn-ea"/>
              <a:cs typeface="Calibri" panose="020F0502020204030204" pitchFamily="34" charset="0"/>
            </a:endParaRPr>
          </a:p>
        </p:txBody>
      </p:sp>
      <p:sp>
        <p:nvSpPr>
          <p:cNvPr id="31" name="Text Placeholder 4">
            <a:extLst>
              <a:ext uri="{FF2B5EF4-FFF2-40B4-BE49-F238E27FC236}">
                <a16:creationId xmlns:a16="http://schemas.microsoft.com/office/drawing/2014/main" id="{E740017A-8985-45AD-A4CF-B67DE87FC918}"/>
              </a:ext>
            </a:extLst>
          </p:cNvPr>
          <p:cNvSpPr txBox="1">
            <a:spLocks/>
          </p:cNvSpPr>
          <p:nvPr/>
        </p:nvSpPr>
        <p:spPr>
          <a:xfrm>
            <a:off x="-224065" y="2319921"/>
            <a:ext cx="2811099" cy="369332"/>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da-DK" sz="1400" b="0" i="0" u="none" strike="noStrike" kern="1200" cap="none" spc="0" normalizeH="0" baseline="0" noProof="0" dirty="0">
                <a:ln>
                  <a:noFill/>
                </a:ln>
                <a:solidFill>
                  <a:srgbClr val="000000"/>
                </a:solidFill>
                <a:effectLst/>
                <a:uLnTx/>
                <a:uFillTx/>
                <a:latin typeface="Lato balck"/>
                <a:ea typeface="+mn-ea"/>
                <a:cs typeface="Calibri" panose="020F0502020204030204" pitchFamily="34" charset="0"/>
              </a:rPr>
              <a:t>Vikardækning</a:t>
            </a:r>
            <a:endParaRPr kumimoji="0" lang="da-DK" sz="1800" b="0" i="0" u="none" strike="noStrike" kern="1200" cap="none" spc="0" normalizeH="0" baseline="0" noProof="0" dirty="0">
              <a:ln>
                <a:noFill/>
              </a:ln>
              <a:solidFill>
                <a:srgbClr val="000000"/>
              </a:solidFill>
              <a:effectLst/>
              <a:uLnTx/>
              <a:uFillTx/>
              <a:latin typeface="Lato balck"/>
              <a:ea typeface="+mn-ea"/>
              <a:cs typeface="Calibri" panose="020F0502020204030204" pitchFamily="34" charset="0"/>
            </a:endParaRPr>
          </a:p>
        </p:txBody>
      </p:sp>
      <p:pic>
        <p:nvPicPr>
          <p:cNvPr id="9" name="Picture 8">
            <a:extLst>
              <a:ext uri="{FF2B5EF4-FFF2-40B4-BE49-F238E27FC236}">
                <a16:creationId xmlns:a16="http://schemas.microsoft.com/office/drawing/2014/main" id="{0C450092-DAD8-4668-8C99-4752C0BC8EF8}"/>
              </a:ext>
            </a:extLst>
          </p:cNvPr>
          <p:cNvPicPr>
            <a:picLocks noChangeAspect="1"/>
          </p:cNvPicPr>
          <p:nvPr/>
        </p:nvPicPr>
        <p:blipFill>
          <a:blip r:embed="rId7"/>
          <a:stretch>
            <a:fillRect/>
          </a:stretch>
        </p:blipFill>
        <p:spPr>
          <a:xfrm>
            <a:off x="4015609" y="3119513"/>
            <a:ext cx="597540" cy="585469"/>
          </a:xfrm>
          <a:prstGeom prst="rect">
            <a:avLst/>
          </a:prstGeom>
        </p:spPr>
      </p:pic>
      <p:sp>
        <p:nvSpPr>
          <p:cNvPr id="10" name="TextBox 9">
            <a:extLst>
              <a:ext uri="{FF2B5EF4-FFF2-40B4-BE49-F238E27FC236}">
                <a16:creationId xmlns:a16="http://schemas.microsoft.com/office/drawing/2014/main" id="{707AE5B6-1724-405F-9B8E-D479235B6F07}"/>
              </a:ext>
            </a:extLst>
          </p:cNvPr>
          <p:cNvSpPr txBox="1"/>
          <p:nvPr/>
        </p:nvSpPr>
        <p:spPr>
          <a:xfrm>
            <a:off x="4546001" y="4931676"/>
            <a:ext cx="4597999"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a:ea typeface="+mn-ea"/>
                <a:cs typeface="+mn-cs"/>
              </a:rPr>
              <a:t>Sikre at brugere er tilknyttet de rette grupper</a:t>
            </a:r>
          </a:p>
        </p:txBody>
      </p:sp>
      <p:pic>
        <p:nvPicPr>
          <p:cNvPr id="12" name="Picture 11">
            <a:extLst>
              <a:ext uri="{FF2B5EF4-FFF2-40B4-BE49-F238E27FC236}">
                <a16:creationId xmlns:a16="http://schemas.microsoft.com/office/drawing/2014/main" id="{D4110E1B-6ADD-4837-8027-4CFC78236530}"/>
              </a:ext>
            </a:extLst>
          </p:cNvPr>
          <p:cNvPicPr>
            <a:picLocks noChangeAspect="1"/>
          </p:cNvPicPr>
          <p:nvPr/>
        </p:nvPicPr>
        <p:blipFill>
          <a:blip r:embed="rId8">
            <a:duotone>
              <a:schemeClr val="accent6">
                <a:shade val="45000"/>
                <a:satMod val="135000"/>
              </a:schemeClr>
              <a:prstClr val="white"/>
            </a:duotone>
          </a:blip>
          <a:stretch>
            <a:fillRect/>
          </a:stretch>
        </p:blipFill>
        <p:spPr>
          <a:xfrm>
            <a:off x="4094972" y="4931675"/>
            <a:ext cx="353890" cy="369333"/>
          </a:xfrm>
          <a:prstGeom prst="rect">
            <a:avLst/>
          </a:prstGeom>
        </p:spPr>
      </p:pic>
      <p:sp>
        <p:nvSpPr>
          <p:cNvPr id="18" name="Ellipse 48">
            <a:extLst>
              <a:ext uri="{FF2B5EF4-FFF2-40B4-BE49-F238E27FC236}">
                <a16:creationId xmlns:a16="http://schemas.microsoft.com/office/drawing/2014/main" id="{66DB6CCD-C4A0-4E4B-9536-63A9FFBE89E5}"/>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6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1000"/>
                                        <p:tgtEl>
                                          <p:spTgt spid="19">
                                            <p:txEl>
                                              <p:pRg st="0" end="0"/>
                                            </p:txEl>
                                          </p:spTgt>
                                        </p:tgtEl>
                                      </p:cBhvr>
                                    </p:animEffect>
                                    <p:anim calcmode="lin" valueType="num">
                                      <p:cBhvr>
                                        <p:cTn id="2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animEffect transition="in" filter="fade">
                                      <p:cBhvr>
                                        <p:cTn id="63" dur="1000"/>
                                        <p:tgtEl>
                                          <p:spTgt spid="30">
                                            <p:txEl>
                                              <p:pRg st="0" end="0"/>
                                            </p:txEl>
                                          </p:spTgt>
                                        </p:tgtEl>
                                      </p:cBhvr>
                                    </p:animEffect>
                                    <p:anim calcmode="lin" valueType="num">
                                      <p:cBhvr>
                                        <p:cTn id="6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anim calcmode="lin" valueType="num">
                                      <p:cBhvr>
                                        <p:cTn id="76" dur="1000" fill="hold"/>
                                        <p:tgtEl>
                                          <p:spTgt spid="27"/>
                                        </p:tgtEl>
                                        <p:attrNameLst>
                                          <p:attrName>ppt_x</p:attrName>
                                        </p:attrNameLst>
                                      </p:cBhvr>
                                      <p:tavLst>
                                        <p:tav tm="0">
                                          <p:val>
                                            <p:strVal val="#ppt_x"/>
                                          </p:val>
                                        </p:tav>
                                        <p:tav tm="100000">
                                          <p:val>
                                            <p:strVal val="#ppt_x"/>
                                          </p:val>
                                        </p:tav>
                                      </p:tavLst>
                                    </p:anim>
                                    <p:anim calcmode="lin" valueType="num">
                                      <p:cBhvr>
                                        <p:cTn id="77" dur="1000" fill="hold"/>
                                        <p:tgtEl>
                                          <p:spTgt spid="2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1">
                                            <p:txEl>
                                              <p:pRg st="0" end="0"/>
                                            </p:txEl>
                                          </p:spTgt>
                                        </p:tgtEl>
                                        <p:attrNameLst>
                                          <p:attrName>style.visibility</p:attrName>
                                        </p:attrNameLst>
                                      </p:cBhvr>
                                      <p:to>
                                        <p:strVal val="visible"/>
                                      </p:to>
                                    </p:set>
                                    <p:animEffect transition="in" filter="fade">
                                      <p:cBhvr>
                                        <p:cTn id="80" dur="1000"/>
                                        <p:tgtEl>
                                          <p:spTgt spid="31">
                                            <p:txEl>
                                              <p:pRg st="0" end="0"/>
                                            </p:txEl>
                                          </p:spTgt>
                                        </p:tgtEl>
                                      </p:cBhvr>
                                    </p:animEffect>
                                    <p:anim calcmode="lin" valueType="num">
                                      <p:cBhvr>
                                        <p:cTn id="81"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82"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9" grpId="0"/>
      <p:bldP spid="30" grpId="0" build="p"/>
      <p:bldP spid="31" grpId="0" build="p"/>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4322C1-BD92-4000-96EC-A1FC9115B3BE}"/>
              </a:ext>
            </a:extLst>
          </p:cNvPr>
          <p:cNvPicPr>
            <a:picLocks noChangeAspect="1"/>
          </p:cNvPicPr>
          <p:nvPr/>
        </p:nvPicPr>
        <p:blipFill rotWithShape="1">
          <a:blip r:embed="rId3"/>
          <a:srcRect t="75057"/>
          <a:stretch/>
        </p:blipFill>
        <p:spPr>
          <a:xfrm>
            <a:off x="615952" y="4080596"/>
            <a:ext cx="969689" cy="1011074"/>
          </a:xfrm>
          <a:prstGeom prst="rect">
            <a:avLst/>
          </a:prstGeom>
        </p:spPr>
      </p:pic>
      <p:sp>
        <p:nvSpPr>
          <p:cNvPr id="7" name="TextBox 6">
            <a:extLst>
              <a:ext uri="{FF2B5EF4-FFF2-40B4-BE49-F238E27FC236}">
                <a16:creationId xmlns:a16="http://schemas.microsoft.com/office/drawing/2014/main" id="{54FCB13C-6DC0-4B83-8DD7-6009EA87549F}"/>
              </a:ext>
            </a:extLst>
          </p:cNvPr>
          <p:cNvSpPr txBox="1"/>
          <p:nvPr/>
        </p:nvSpPr>
        <p:spPr>
          <a:xfrm>
            <a:off x="1688101" y="1160579"/>
            <a:ext cx="4451230" cy="646331"/>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Overblik, tilpasning og redigering</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1" i="0" u="none" strike="noStrike" kern="1200" cap="none" spc="0" normalizeH="0" baseline="0" noProof="0" dirty="0">
                <a:ln>
                  <a:noFill/>
                </a:ln>
                <a:solidFill>
                  <a:srgbClr val="000000"/>
                </a:solidFill>
                <a:effectLst/>
                <a:uLnTx/>
                <a:uFillTx/>
                <a:latin typeface="Lato black"/>
                <a:ea typeface="+mn-ea"/>
                <a:cs typeface="+mn-cs"/>
              </a:rPr>
              <a:t>Retten til indsigt og retten til at blive glemt</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8" name="TextBox 7">
            <a:extLst>
              <a:ext uri="{FF2B5EF4-FFF2-40B4-BE49-F238E27FC236}">
                <a16:creationId xmlns:a16="http://schemas.microsoft.com/office/drawing/2014/main" id="{A8EB623E-BD9A-417B-8A62-B50962BDD6F1}"/>
              </a:ext>
            </a:extLst>
          </p:cNvPr>
          <p:cNvSpPr txBox="1"/>
          <p:nvPr/>
        </p:nvSpPr>
        <p:spPr>
          <a:xfrm>
            <a:off x="1688101" y="2299823"/>
            <a:ext cx="4451230" cy="276999"/>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Overblik, oprettelser og redigering</a:t>
            </a:r>
          </a:p>
        </p:txBody>
      </p:sp>
      <p:sp>
        <p:nvSpPr>
          <p:cNvPr id="9" name="TextBox 8">
            <a:extLst>
              <a:ext uri="{FF2B5EF4-FFF2-40B4-BE49-F238E27FC236}">
                <a16:creationId xmlns:a16="http://schemas.microsoft.com/office/drawing/2014/main" id="{CF7F2265-ED66-4CA0-9AF5-590514C6572C}"/>
              </a:ext>
            </a:extLst>
          </p:cNvPr>
          <p:cNvSpPr txBox="1"/>
          <p:nvPr/>
        </p:nvSpPr>
        <p:spPr>
          <a:xfrm>
            <a:off x="1688101" y="3064933"/>
            <a:ext cx="2430876" cy="646331"/>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Anmeldelser</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Fysiske placeringer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Fællesfiler</a:t>
            </a:r>
          </a:p>
        </p:txBody>
      </p:sp>
      <p:sp>
        <p:nvSpPr>
          <p:cNvPr id="10" name="TextBox 9">
            <a:extLst>
              <a:ext uri="{FF2B5EF4-FFF2-40B4-BE49-F238E27FC236}">
                <a16:creationId xmlns:a16="http://schemas.microsoft.com/office/drawing/2014/main" id="{48249524-B0BA-47EB-B8C7-00B786DEACF0}"/>
              </a:ext>
            </a:extLst>
          </p:cNvPr>
          <p:cNvSpPr txBox="1"/>
          <p:nvPr/>
        </p:nvSpPr>
        <p:spPr>
          <a:xfrm>
            <a:off x="1688101" y="4408648"/>
            <a:ext cx="2017517" cy="646331"/>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Hjemmesider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Infotavler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Dashboards </a:t>
            </a:r>
          </a:p>
        </p:txBody>
      </p:sp>
      <p:sp>
        <p:nvSpPr>
          <p:cNvPr id="11" name="Title 1">
            <a:extLst>
              <a:ext uri="{FF2B5EF4-FFF2-40B4-BE49-F238E27FC236}">
                <a16:creationId xmlns:a16="http://schemas.microsoft.com/office/drawing/2014/main" id="{CAC471CD-938A-43AE-87B1-F2E2246CCBF9}"/>
              </a:ext>
            </a:extLst>
          </p:cNvPr>
          <p:cNvSpPr txBox="1">
            <a:spLocks/>
          </p:cNvSpPr>
          <p:nvPr/>
        </p:nvSpPr>
        <p:spPr>
          <a:xfrm>
            <a:off x="615950" y="623330"/>
            <a:ext cx="6738651" cy="604190"/>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Hvad indeholder administrationsmodulet?</a:t>
            </a: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12" name="TextBox 11">
            <a:extLst>
              <a:ext uri="{FF2B5EF4-FFF2-40B4-BE49-F238E27FC236}">
                <a16:creationId xmlns:a16="http://schemas.microsoft.com/office/drawing/2014/main" id="{E1446020-3658-430B-82D8-1F38D34C4A0D}"/>
              </a:ext>
            </a:extLst>
          </p:cNvPr>
          <p:cNvSpPr txBox="1"/>
          <p:nvPr/>
        </p:nvSpPr>
        <p:spPr>
          <a:xfrm>
            <a:off x="3820440" y="3064933"/>
            <a:ext cx="2992460" cy="1078500"/>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Fællespostkasse</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Ressourcer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Supplerende stamdata og tilladelser </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BC51214-717F-469D-A139-1DAF80257AF0}"/>
              </a:ext>
            </a:extLst>
          </p:cNvPr>
          <p:cNvSpPr txBox="1"/>
          <p:nvPr/>
        </p:nvSpPr>
        <p:spPr>
          <a:xfrm>
            <a:off x="3808078" y="4355300"/>
            <a:ext cx="4451230" cy="461665"/>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000000"/>
                </a:solidFill>
                <a:effectLst/>
                <a:uLnTx/>
                <a:uFillTx/>
                <a:latin typeface="Lato black"/>
                <a:ea typeface="+mn-ea"/>
                <a:cs typeface="+mn-cs"/>
              </a:rPr>
              <a:t>Komme/gå modul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err="1">
                <a:ln>
                  <a:noFill/>
                </a:ln>
                <a:solidFill>
                  <a:srgbClr val="000000"/>
                </a:solidFill>
                <a:effectLst/>
                <a:uLnTx/>
                <a:uFillTx/>
                <a:latin typeface="Lato black"/>
                <a:ea typeface="+mn-ea"/>
                <a:cs typeface="+mn-cs"/>
              </a:rPr>
              <a:t>Widgets</a:t>
            </a:r>
            <a:endParaRPr kumimoji="0" lang="da-DK" sz="1200" b="0" i="0" u="none" strike="noStrike" kern="1200" cap="none" spc="0" normalizeH="0" baseline="0" noProof="0" dirty="0">
              <a:ln>
                <a:noFill/>
              </a:ln>
              <a:solidFill>
                <a:srgbClr val="000000"/>
              </a:solidFill>
              <a:effectLst/>
              <a:uLnTx/>
              <a:uFillTx/>
              <a:latin typeface="Lato black"/>
              <a:ea typeface="+mn-ea"/>
              <a:cs typeface="+mn-cs"/>
            </a:endParaRPr>
          </a:p>
        </p:txBody>
      </p:sp>
      <p:pic>
        <p:nvPicPr>
          <p:cNvPr id="14" name="Picture 13">
            <a:extLst>
              <a:ext uri="{FF2B5EF4-FFF2-40B4-BE49-F238E27FC236}">
                <a16:creationId xmlns:a16="http://schemas.microsoft.com/office/drawing/2014/main" id="{11A8BAC6-2E72-4BA9-9A06-2E96B1DE6670}"/>
              </a:ext>
            </a:extLst>
          </p:cNvPr>
          <p:cNvPicPr>
            <a:picLocks noChangeAspect="1"/>
          </p:cNvPicPr>
          <p:nvPr/>
        </p:nvPicPr>
        <p:blipFill rotWithShape="1">
          <a:blip r:embed="rId3"/>
          <a:srcRect t="48047" b="26896"/>
          <a:stretch/>
        </p:blipFill>
        <p:spPr>
          <a:xfrm>
            <a:off x="615951" y="3064933"/>
            <a:ext cx="969689" cy="1015663"/>
          </a:xfrm>
          <a:prstGeom prst="rect">
            <a:avLst/>
          </a:prstGeom>
        </p:spPr>
      </p:pic>
      <p:pic>
        <p:nvPicPr>
          <p:cNvPr id="15" name="Picture 14">
            <a:extLst>
              <a:ext uri="{FF2B5EF4-FFF2-40B4-BE49-F238E27FC236}">
                <a16:creationId xmlns:a16="http://schemas.microsoft.com/office/drawing/2014/main" id="{E1A5C962-DF74-4485-9131-3278657AC078}"/>
              </a:ext>
            </a:extLst>
          </p:cNvPr>
          <p:cNvPicPr>
            <a:picLocks noChangeAspect="1"/>
          </p:cNvPicPr>
          <p:nvPr/>
        </p:nvPicPr>
        <p:blipFill rotWithShape="1">
          <a:blip r:embed="rId3"/>
          <a:srcRect t="23605" b="51551"/>
          <a:stretch/>
        </p:blipFill>
        <p:spPr>
          <a:xfrm>
            <a:off x="615952" y="2066104"/>
            <a:ext cx="969689" cy="1007048"/>
          </a:xfrm>
          <a:prstGeom prst="rect">
            <a:avLst/>
          </a:prstGeom>
        </p:spPr>
      </p:pic>
      <p:pic>
        <p:nvPicPr>
          <p:cNvPr id="16" name="Picture 15">
            <a:extLst>
              <a:ext uri="{FF2B5EF4-FFF2-40B4-BE49-F238E27FC236}">
                <a16:creationId xmlns:a16="http://schemas.microsoft.com/office/drawing/2014/main" id="{53001D74-F3D2-4C75-953C-5C3B8D532F36}"/>
              </a:ext>
            </a:extLst>
          </p:cNvPr>
          <p:cNvPicPr>
            <a:picLocks noChangeAspect="1"/>
          </p:cNvPicPr>
          <p:nvPr/>
        </p:nvPicPr>
        <p:blipFill rotWithShape="1">
          <a:blip r:embed="rId3"/>
          <a:srcRect b="74943"/>
          <a:stretch/>
        </p:blipFill>
        <p:spPr>
          <a:xfrm>
            <a:off x="615950" y="1073065"/>
            <a:ext cx="969689" cy="1015663"/>
          </a:xfrm>
          <a:prstGeom prst="rect">
            <a:avLst/>
          </a:prstGeom>
        </p:spPr>
      </p:pic>
      <p:pic>
        <p:nvPicPr>
          <p:cNvPr id="18" name="Picture 17">
            <a:extLst>
              <a:ext uri="{FF2B5EF4-FFF2-40B4-BE49-F238E27FC236}">
                <a16:creationId xmlns:a16="http://schemas.microsoft.com/office/drawing/2014/main" id="{5C8237DE-AA48-4913-BBCE-6699520E2731}"/>
              </a:ext>
            </a:extLst>
          </p:cNvPr>
          <p:cNvPicPr>
            <a:picLocks noChangeAspect="1"/>
          </p:cNvPicPr>
          <p:nvPr/>
        </p:nvPicPr>
        <p:blipFill>
          <a:blip r:embed="rId4"/>
          <a:stretch>
            <a:fillRect/>
          </a:stretch>
        </p:blipFill>
        <p:spPr>
          <a:xfrm>
            <a:off x="6733675" y="457427"/>
            <a:ext cx="977901" cy="541894"/>
          </a:xfrm>
          <a:prstGeom prst="rect">
            <a:avLst/>
          </a:prstGeom>
        </p:spPr>
      </p:pic>
      <p:sp>
        <p:nvSpPr>
          <p:cNvPr id="17" name="TextBox 16">
            <a:extLst>
              <a:ext uri="{FF2B5EF4-FFF2-40B4-BE49-F238E27FC236}">
                <a16:creationId xmlns:a16="http://schemas.microsoft.com/office/drawing/2014/main" id="{F2110DC9-C7EE-4349-991F-DC763B7DDB86}"/>
              </a:ext>
            </a:extLst>
          </p:cNvPr>
          <p:cNvSpPr txBox="1"/>
          <p:nvPr/>
        </p:nvSpPr>
        <p:spPr>
          <a:xfrm>
            <a:off x="6763078" y="3064933"/>
            <a:ext cx="2992460" cy="1263166"/>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1" i="0" u="none" strike="noStrike" kern="1200" cap="none" spc="0" normalizeH="0" baseline="0" noProof="0" dirty="0">
                <a:ln>
                  <a:noFill/>
                </a:ln>
                <a:solidFill>
                  <a:srgbClr val="000000"/>
                </a:solidFill>
                <a:effectLst/>
                <a:uLnTx/>
                <a:uFillTx/>
                <a:latin typeface="Lato black"/>
                <a:ea typeface="+mn-ea"/>
                <a:cs typeface="+mn-cs"/>
              </a:rPr>
              <a:t>Forvaltningsmyndigheder</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1" i="0" u="none" strike="noStrike" kern="1200" cap="none" spc="0" normalizeH="0" baseline="0" noProof="0" dirty="0">
                <a:ln>
                  <a:noFill/>
                </a:ln>
                <a:solidFill>
                  <a:srgbClr val="000000"/>
                </a:solidFill>
                <a:effectLst/>
                <a:uLnTx/>
                <a:uFillTx/>
                <a:latin typeface="Lato black"/>
                <a:ea typeface="+mn-ea"/>
                <a:cs typeface="+mn-cs"/>
              </a:rPr>
              <a:t>Godkendte modtagere</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1" i="0" u="none" strike="noStrike" kern="1200" cap="none" spc="0" normalizeH="0" baseline="0" noProof="0" dirty="0">
                <a:ln>
                  <a:noFill/>
                </a:ln>
                <a:solidFill>
                  <a:srgbClr val="000000"/>
                </a:solidFill>
                <a:effectLst/>
                <a:uLnTx/>
                <a:uFillTx/>
                <a:latin typeface="Lato black"/>
                <a:ea typeface="+mn-ea"/>
                <a:cs typeface="+mn-cs"/>
              </a:rPr>
              <a:t>Kommunikationskanaler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1" i="0" u="none" strike="noStrike" kern="1200" cap="none" spc="0" normalizeH="0" baseline="0" noProof="0" dirty="0">
                <a:ln>
                  <a:noFill/>
                </a:ln>
                <a:solidFill>
                  <a:srgbClr val="000000"/>
                </a:solidFill>
                <a:effectLst/>
                <a:uLnTx/>
                <a:uFillTx/>
                <a:latin typeface="Lato black"/>
                <a:ea typeface="+mn-ea"/>
                <a:cs typeface="+mn-cs"/>
              </a:rPr>
              <a:t>Overgangsår</a:t>
            </a:r>
            <a:r>
              <a:rPr kumimoji="0" lang="da-DK" sz="1200" b="0" i="0" u="none" strike="noStrike" kern="1200" cap="none" spc="0" normalizeH="0" baseline="0" noProof="0" dirty="0">
                <a:ln>
                  <a:noFill/>
                </a:ln>
                <a:solidFill>
                  <a:srgbClr val="000000"/>
                </a:solidFill>
                <a:effectLst/>
                <a:uLnTx/>
                <a:uFillTx/>
                <a:latin typeface="Lato black"/>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Ellipse 48">
            <a:extLst>
              <a:ext uri="{FF2B5EF4-FFF2-40B4-BE49-F238E27FC236}">
                <a16:creationId xmlns:a16="http://schemas.microsoft.com/office/drawing/2014/main" id="{E0E9D409-70E8-4A0F-8D5E-300AECDBD65A}"/>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3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pic>
        <p:nvPicPr>
          <p:cNvPr id="4" name="Billede 3" descr="Et billede, der indeholder person, indendørs, mand, bærbar computer&#10;&#10;Automatisk oprettet beskrivelse">
            <a:extLst>
              <a:ext uri="{FF2B5EF4-FFF2-40B4-BE49-F238E27FC236}">
                <a16:creationId xmlns:a16="http://schemas.microsoft.com/office/drawing/2014/main" id="{F3D5EBD6-D912-4090-B9E6-AC2819C16208}"/>
              </a:ext>
            </a:extLst>
          </p:cNvPr>
          <p:cNvPicPr>
            <a:picLocks noChangeAspect="1"/>
          </p:cNvPicPr>
          <p:nvPr/>
        </p:nvPicPr>
        <p:blipFill>
          <a:blip r:embed="rId3"/>
          <a:stretch>
            <a:fillRect/>
          </a:stretch>
        </p:blipFill>
        <p:spPr>
          <a:xfrm>
            <a:off x="6363976" y="135445"/>
            <a:ext cx="4081155" cy="5715000"/>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662962" y="2857500"/>
            <a:ext cx="5019040" cy="923971"/>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7 –Hvem kan hvad og hvordan?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Billede 10">
            <a:extLst>
              <a:ext uri="{FF2B5EF4-FFF2-40B4-BE49-F238E27FC236}">
                <a16:creationId xmlns:a16="http://schemas.microsoft.com/office/drawing/2014/main" id="{FECF18A4-6C97-4D5F-B685-599F869F2A3F}"/>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364834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53DD937-1328-42D4-A83B-BD8A5A764DF4}"/>
              </a:ext>
            </a:extLst>
          </p:cNvPr>
          <p:cNvSpPr txBox="1"/>
          <p:nvPr/>
        </p:nvSpPr>
        <p:spPr>
          <a:xfrm>
            <a:off x="1591974" y="1688295"/>
            <a:ext cx="2764959"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Kommunal administrator</a:t>
            </a:r>
          </a:p>
        </p:txBody>
      </p:sp>
      <p:sp>
        <p:nvSpPr>
          <p:cNvPr id="18" name="Title 1">
            <a:extLst>
              <a:ext uri="{FF2B5EF4-FFF2-40B4-BE49-F238E27FC236}">
                <a16:creationId xmlns:a16="http://schemas.microsoft.com/office/drawing/2014/main" id="{BBBB60A5-DE73-415D-AB3D-4B0C1B9B55AC}"/>
              </a:ext>
            </a:extLst>
          </p:cNvPr>
          <p:cNvSpPr txBox="1">
            <a:spLocks/>
          </p:cNvSpPr>
          <p:nvPr/>
        </p:nvSpPr>
        <p:spPr>
          <a:xfrm>
            <a:off x="615737" y="1020763"/>
            <a:ext cx="6738651" cy="604190"/>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Hvem kan hvad og hvordan?</a:t>
            </a: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20" name="TextBox 19">
            <a:extLst>
              <a:ext uri="{FF2B5EF4-FFF2-40B4-BE49-F238E27FC236}">
                <a16:creationId xmlns:a16="http://schemas.microsoft.com/office/drawing/2014/main" id="{9784C54D-B79A-4B96-9E83-87D39DE28502}"/>
              </a:ext>
            </a:extLst>
          </p:cNvPr>
          <p:cNvSpPr txBox="1"/>
          <p:nvPr/>
        </p:nvSpPr>
        <p:spPr>
          <a:xfrm>
            <a:off x="1591974" y="2783987"/>
            <a:ext cx="4369820"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Institutionsadministrator</a:t>
            </a:r>
          </a:p>
        </p:txBody>
      </p:sp>
      <p:pic>
        <p:nvPicPr>
          <p:cNvPr id="2" name="Picture 1">
            <a:extLst>
              <a:ext uri="{FF2B5EF4-FFF2-40B4-BE49-F238E27FC236}">
                <a16:creationId xmlns:a16="http://schemas.microsoft.com/office/drawing/2014/main" id="{28C6915D-F863-40B5-97CB-50F65E01D2E3}"/>
              </a:ext>
            </a:extLst>
          </p:cNvPr>
          <p:cNvPicPr>
            <a:picLocks noChangeAspect="1"/>
          </p:cNvPicPr>
          <p:nvPr/>
        </p:nvPicPr>
        <p:blipFill>
          <a:blip r:embed="rId3"/>
          <a:stretch>
            <a:fillRect/>
          </a:stretch>
        </p:blipFill>
        <p:spPr>
          <a:xfrm>
            <a:off x="615737" y="1605189"/>
            <a:ext cx="657225" cy="904875"/>
          </a:xfrm>
          <a:prstGeom prst="rect">
            <a:avLst/>
          </a:prstGeom>
        </p:spPr>
      </p:pic>
      <p:pic>
        <p:nvPicPr>
          <p:cNvPr id="3" name="Picture 2">
            <a:extLst>
              <a:ext uri="{FF2B5EF4-FFF2-40B4-BE49-F238E27FC236}">
                <a16:creationId xmlns:a16="http://schemas.microsoft.com/office/drawing/2014/main" id="{E639C794-91B1-4FA3-9C75-0C9272D1AE80}"/>
              </a:ext>
            </a:extLst>
          </p:cNvPr>
          <p:cNvPicPr>
            <a:picLocks noChangeAspect="1"/>
          </p:cNvPicPr>
          <p:nvPr/>
        </p:nvPicPr>
        <p:blipFill>
          <a:blip r:embed="rId4"/>
          <a:stretch>
            <a:fillRect/>
          </a:stretch>
        </p:blipFill>
        <p:spPr>
          <a:xfrm>
            <a:off x="615949" y="2637182"/>
            <a:ext cx="676275" cy="1028700"/>
          </a:xfrm>
          <a:prstGeom prst="rect">
            <a:avLst/>
          </a:prstGeom>
        </p:spPr>
      </p:pic>
      <p:sp>
        <p:nvSpPr>
          <p:cNvPr id="16" name="TextBox 15">
            <a:extLst>
              <a:ext uri="{FF2B5EF4-FFF2-40B4-BE49-F238E27FC236}">
                <a16:creationId xmlns:a16="http://schemas.microsoft.com/office/drawing/2014/main" id="{8E474EE9-3D8A-4A35-BADF-2B4CD872CAEB}"/>
              </a:ext>
            </a:extLst>
          </p:cNvPr>
          <p:cNvSpPr txBox="1"/>
          <p:nvPr/>
        </p:nvSpPr>
        <p:spPr>
          <a:xfrm>
            <a:off x="5549900" y="1441009"/>
            <a:ext cx="411894" cy="308418"/>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CA575E6-83D5-4718-851C-4FEDA41FB1D6}"/>
              </a:ext>
            </a:extLst>
          </p:cNvPr>
          <p:cNvSpPr txBox="1"/>
          <p:nvPr/>
        </p:nvSpPr>
        <p:spPr>
          <a:xfrm>
            <a:off x="1591974" y="4127687"/>
            <a:ext cx="3372933"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mn-cs"/>
              </a:rPr>
              <a:t>Tildelte rettigheder</a:t>
            </a:r>
          </a:p>
        </p:txBody>
      </p:sp>
      <p:pic>
        <p:nvPicPr>
          <p:cNvPr id="14" name="Picture 13">
            <a:extLst>
              <a:ext uri="{FF2B5EF4-FFF2-40B4-BE49-F238E27FC236}">
                <a16:creationId xmlns:a16="http://schemas.microsoft.com/office/drawing/2014/main" id="{AE43E3DA-E479-4E3F-8730-56EC3CE30F7B}"/>
              </a:ext>
            </a:extLst>
          </p:cNvPr>
          <p:cNvPicPr>
            <a:picLocks noChangeAspect="1"/>
          </p:cNvPicPr>
          <p:nvPr/>
        </p:nvPicPr>
        <p:blipFill>
          <a:blip r:embed="rId5"/>
          <a:stretch>
            <a:fillRect/>
          </a:stretch>
        </p:blipFill>
        <p:spPr>
          <a:xfrm>
            <a:off x="615949" y="3848697"/>
            <a:ext cx="568724" cy="955998"/>
          </a:xfrm>
          <a:prstGeom prst="rect">
            <a:avLst/>
          </a:prstGeom>
        </p:spPr>
      </p:pic>
      <p:sp>
        <p:nvSpPr>
          <p:cNvPr id="15" name="Ellipse 48">
            <a:extLst>
              <a:ext uri="{FF2B5EF4-FFF2-40B4-BE49-F238E27FC236}">
                <a16:creationId xmlns:a16="http://schemas.microsoft.com/office/drawing/2014/main" id="{045014D1-C790-4B82-8744-91B3DD4A6D6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2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51B4C1"/>
            </a:gs>
            <a:gs pos="100000">
              <a:srgbClr val="18638F"/>
            </a:gs>
            <a:gs pos="100000">
              <a:srgbClr val="02487A"/>
            </a:gs>
            <a:gs pos="100000">
              <a:srgbClr val="45B7C1"/>
            </a:gs>
            <a:gs pos="100000">
              <a:srgbClr val="192A79"/>
            </a:gs>
          </a:gsLst>
          <a:lin ang="660000" scaled="0"/>
        </a:gra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765144" y="2857500"/>
            <a:ext cx="5019040" cy="646331"/>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a:t>
            </a: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8</a:t>
            </a: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 Hvordan sættes Aula op?</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7" name="Billede 6">
            <a:extLst>
              <a:ext uri="{FF2B5EF4-FFF2-40B4-BE49-F238E27FC236}">
                <a16:creationId xmlns:a16="http://schemas.microsoft.com/office/drawing/2014/main" id="{77B7E726-8C70-4A2D-9224-D03982ABBAD7}"/>
              </a:ext>
            </a:extLst>
          </p:cNvPr>
          <p:cNvPicPr>
            <a:picLocks noChangeAspect="1"/>
          </p:cNvPicPr>
          <p:nvPr/>
        </p:nvPicPr>
        <p:blipFill rotWithShape="1">
          <a:blip r:embed="rId3"/>
          <a:srcRect/>
          <a:stretch/>
        </p:blipFill>
        <p:spPr>
          <a:xfrm flipH="1">
            <a:off x="6319370" y="1"/>
            <a:ext cx="3978274" cy="5977458"/>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Billede 10">
            <a:extLst>
              <a:ext uri="{FF2B5EF4-FFF2-40B4-BE49-F238E27FC236}">
                <a16:creationId xmlns:a16="http://schemas.microsoft.com/office/drawing/2014/main" id="{ABC640EB-6A8F-4A45-875D-2BA698B666F0}"/>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337406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A9EC8A1-2088-4AAF-8C0D-C1EC1140A27E}"/>
              </a:ext>
            </a:extLst>
          </p:cNvPr>
          <p:cNvSpPr/>
          <p:nvPr/>
        </p:nvSpPr>
        <p:spPr>
          <a:xfrm>
            <a:off x="1939935" y="2873001"/>
            <a:ext cx="3769608" cy="499462"/>
          </a:xfrm>
          <a:prstGeom prst="roundRect">
            <a:avLst/>
          </a:prstGeom>
          <a:solidFill>
            <a:srgbClr val="007A8D"/>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rPr>
              <a:t>8 ugers udrulning</a:t>
            </a:r>
          </a:p>
        </p:txBody>
      </p:sp>
      <p:sp>
        <p:nvSpPr>
          <p:cNvPr id="6" name="Rectangle: Rounded Corners 5">
            <a:extLst>
              <a:ext uri="{FF2B5EF4-FFF2-40B4-BE49-F238E27FC236}">
                <a16:creationId xmlns:a16="http://schemas.microsoft.com/office/drawing/2014/main" id="{007B2DC2-DDBB-4D34-B6DA-DE4AC0C5F9B6}"/>
              </a:ext>
            </a:extLst>
          </p:cNvPr>
          <p:cNvSpPr/>
          <p:nvPr/>
        </p:nvSpPr>
        <p:spPr>
          <a:xfrm>
            <a:off x="5789189" y="2873001"/>
            <a:ext cx="1080000" cy="49946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Left Brace 6">
            <a:extLst>
              <a:ext uri="{FF2B5EF4-FFF2-40B4-BE49-F238E27FC236}">
                <a16:creationId xmlns:a16="http://schemas.microsoft.com/office/drawing/2014/main" id="{7345BCED-734D-4E24-A79C-8DDC426CE9C1}"/>
              </a:ext>
            </a:extLst>
          </p:cNvPr>
          <p:cNvSpPr/>
          <p:nvPr/>
        </p:nvSpPr>
        <p:spPr>
          <a:xfrm rot="5400000">
            <a:off x="2349403" y="2119616"/>
            <a:ext cx="261065" cy="1080000"/>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Left Brace 7">
            <a:extLst>
              <a:ext uri="{FF2B5EF4-FFF2-40B4-BE49-F238E27FC236}">
                <a16:creationId xmlns:a16="http://schemas.microsoft.com/office/drawing/2014/main" id="{0D9AD379-18CC-4D91-A207-61210029E4BC}"/>
              </a:ext>
            </a:extLst>
          </p:cNvPr>
          <p:cNvSpPr/>
          <p:nvPr/>
        </p:nvSpPr>
        <p:spPr>
          <a:xfrm rot="5400000">
            <a:off x="4792750" y="840206"/>
            <a:ext cx="261065" cy="3647206"/>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14C5E0A-F2F2-4571-966E-CF68D4B90A5A}"/>
              </a:ext>
            </a:extLst>
          </p:cNvPr>
          <p:cNvSpPr txBox="1"/>
          <p:nvPr/>
        </p:nvSpPr>
        <p:spPr>
          <a:xfrm>
            <a:off x="1518643" y="2226770"/>
            <a:ext cx="1922583" cy="308418"/>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19415F"/>
                </a:solidFill>
                <a:effectLst/>
                <a:uLnTx/>
                <a:uFillTx/>
                <a:latin typeface="Calibri" panose="020F0502020204030204"/>
                <a:ea typeface="+mn-ea"/>
                <a:cs typeface="+mn-cs"/>
              </a:rPr>
              <a:t>Kommunal opsætning</a:t>
            </a:r>
          </a:p>
        </p:txBody>
      </p:sp>
      <p:sp>
        <p:nvSpPr>
          <p:cNvPr id="10" name="TextBox 9">
            <a:extLst>
              <a:ext uri="{FF2B5EF4-FFF2-40B4-BE49-F238E27FC236}">
                <a16:creationId xmlns:a16="http://schemas.microsoft.com/office/drawing/2014/main" id="{70D65A09-F0B3-4238-93B0-2392EF9832FA}"/>
              </a:ext>
            </a:extLst>
          </p:cNvPr>
          <p:cNvSpPr txBox="1"/>
          <p:nvPr/>
        </p:nvSpPr>
        <p:spPr>
          <a:xfrm>
            <a:off x="3019936" y="2232874"/>
            <a:ext cx="3613615" cy="308418"/>
          </a:xfrm>
          <a:prstGeom prst="rect">
            <a:avLst/>
          </a:prstGeom>
          <a:noFill/>
        </p:spPr>
        <p:txBody>
          <a:bodyPr wrap="square" rtlCol="0">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19415F"/>
                </a:solidFill>
                <a:effectLst/>
                <a:uLnTx/>
                <a:uFillTx/>
                <a:latin typeface="Calibri" panose="020F0502020204030204"/>
                <a:ea typeface="+mn-ea"/>
                <a:cs typeface="+mn-cs"/>
              </a:rPr>
              <a:t>Institutions opsætning</a:t>
            </a:r>
          </a:p>
        </p:txBody>
      </p:sp>
      <p:sp>
        <p:nvSpPr>
          <p:cNvPr id="11" name="Title 1">
            <a:extLst>
              <a:ext uri="{FF2B5EF4-FFF2-40B4-BE49-F238E27FC236}">
                <a16:creationId xmlns:a16="http://schemas.microsoft.com/office/drawing/2014/main" id="{D243A1DB-7C70-4C94-9B8D-044851FF3195}"/>
              </a:ext>
            </a:extLst>
          </p:cNvPr>
          <p:cNvSpPr>
            <a:spLocks noGrp="1"/>
          </p:cNvSpPr>
          <p:nvPr>
            <p:ph type="title"/>
          </p:nvPr>
        </p:nvSpPr>
        <p:spPr>
          <a:xfrm>
            <a:off x="615737" y="1020763"/>
            <a:ext cx="7886700" cy="604190"/>
          </a:xfrm>
        </p:spPr>
        <p:txBody>
          <a:bodyPr/>
          <a:lstStyle/>
          <a:p>
            <a:r>
              <a:rPr lang="da-DK" dirty="0">
                <a:latin typeface="Lato black"/>
              </a:rPr>
              <a:t>Hvordan kommer udrulningen til at forløbe?</a:t>
            </a:r>
          </a:p>
        </p:txBody>
      </p:sp>
      <p:cxnSp>
        <p:nvCxnSpPr>
          <p:cNvPr id="3" name="Straight Connector 2">
            <a:extLst>
              <a:ext uri="{FF2B5EF4-FFF2-40B4-BE49-F238E27FC236}">
                <a16:creationId xmlns:a16="http://schemas.microsoft.com/office/drawing/2014/main" id="{63773426-9A5C-4E4D-9F5C-BBDAD0065A31}"/>
              </a:ext>
            </a:extLst>
          </p:cNvPr>
          <p:cNvCxnSpPr>
            <a:cxnSpLocks/>
          </p:cNvCxnSpPr>
          <p:nvPr/>
        </p:nvCxnSpPr>
        <p:spPr>
          <a:xfrm>
            <a:off x="6994188" y="2374232"/>
            <a:ext cx="0" cy="114718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7A053773-3BC8-45E6-B379-6D179E462DD5}"/>
              </a:ext>
            </a:extLst>
          </p:cNvPr>
          <p:cNvSpPr txBox="1"/>
          <p:nvPr/>
        </p:nvSpPr>
        <p:spPr>
          <a:xfrm>
            <a:off x="7023973" y="2297933"/>
            <a:ext cx="400751" cy="1420239"/>
          </a:xfrm>
          <a:prstGeom prst="rect">
            <a:avLst/>
          </a:prstGeom>
          <a:noFill/>
        </p:spPr>
        <p:txBody>
          <a:bodyPr vert="vert"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a:ln>
                  <a:noFill/>
                </a:ln>
                <a:solidFill>
                  <a:srgbClr val="19415F"/>
                </a:solidFill>
                <a:effectLst/>
                <a:uLnTx/>
                <a:uFillTx/>
                <a:latin typeface="Calibri" panose="020F0502020204030204"/>
                <a:ea typeface="+mn-ea"/>
                <a:cs typeface="+mn-cs"/>
              </a:rPr>
              <a:t>Udrulningsprøve</a:t>
            </a: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Ellipse 48">
            <a:extLst>
              <a:ext uri="{FF2B5EF4-FFF2-40B4-BE49-F238E27FC236}">
                <a16:creationId xmlns:a16="http://schemas.microsoft.com/office/drawing/2014/main" id="{322C9872-32F3-45C4-9C34-62FCD2F933EE}"/>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38732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C34989CE-DE5F-4B71-B7B2-03BEBFED9966}"/>
              </a:ext>
            </a:extLst>
          </p:cNvPr>
          <p:cNvSpPr txBox="1">
            <a:spLocks/>
          </p:cNvSpPr>
          <p:nvPr/>
        </p:nvSpPr>
        <p:spPr>
          <a:xfrm>
            <a:off x="615737" y="1020763"/>
            <a:ext cx="6738651" cy="604190"/>
          </a:xfrm>
          <a:prstGeom prst="rect">
            <a:avLst/>
          </a:prstGeom>
        </p:spPr>
        <p:txBody>
          <a:bodyPr vert="horz" lIns="0" tIns="0" rIns="0" bIns="0" rtlCol="0" anchor="t" anchorCtr="0">
            <a:normAutofit lnSpcReduction="1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De 7 institutionstrin</a:t>
            </a:r>
            <a:b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b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16" name="Ellipse 48">
            <a:extLst>
              <a:ext uri="{FF2B5EF4-FFF2-40B4-BE49-F238E27FC236}">
                <a16:creationId xmlns:a16="http://schemas.microsoft.com/office/drawing/2014/main" id="{710E04BC-A3BE-4FE0-B389-3C6DCCA0C51E}"/>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FF964EA-AD35-4977-985A-1927D1D3F0F6}"/>
              </a:ext>
            </a:extLst>
          </p:cNvPr>
          <p:cNvSpPr txBox="1"/>
          <p:nvPr/>
        </p:nvSpPr>
        <p:spPr>
          <a:xfrm>
            <a:off x="893843" y="1655388"/>
            <a:ext cx="3843315" cy="523220"/>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Kvalitetssikre data fra UNI-Login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48" name="TextBox 47">
            <a:extLst>
              <a:ext uri="{FF2B5EF4-FFF2-40B4-BE49-F238E27FC236}">
                <a16:creationId xmlns:a16="http://schemas.microsoft.com/office/drawing/2014/main" id="{8FF023E1-65CF-4A39-A05E-58A5167730E8}"/>
              </a:ext>
            </a:extLst>
          </p:cNvPr>
          <p:cNvSpPr txBox="1"/>
          <p:nvPr/>
        </p:nvSpPr>
        <p:spPr>
          <a:xfrm>
            <a:off x="893843" y="2136738"/>
            <a:ext cx="3648655" cy="307777"/>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Kvalitetssikre skemasynkronisering</a:t>
            </a:r>
          </a:p>
        </p:txBody>
      </p:sp>
      <p:sp>
        <p:nvSpPr>
          <p:cNvPr id="49" name="TextBox 48">
            <a:extLst>
              <a:ext uri="{FF2B5EF4-FFF2-40B4-BE49-F238E27FC236}">
                <a16:creationId xmlns:a16="http://schemas.microsoft.com/office/drawing/2014/main" id="{F28BF683-3078-4ECE-9E47-046110F0E991}"/>
              </a:ext>
            </a:extLst>
          </p:cNvPr>
          <p:cNvSpPr txBox="1"/>
          <p:nvPr/>
        </p:nvSpPr>
        <p:spPr>
          <a:xfrm>
            <a:off x="893842" y="2661784"/>
            <a:ext cx="3843315" cy="523220"/>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Opsætte datapolitik</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50" name="TextBox 49">
            <a:extLst>
              <a:ext uri="{FF2B5EF4-FFF2-40B4-BE49-F238E27FC236}">
                <a16:creationId xmlns:a16="http://schemas.microsoft.com/office/drawing/2014/main" id="{4BFBE270-BBD3-45F0-A879-6AA95D73C691}"/>
              </a:ext>
            </a:extLst>
          </p:cNvPr>
          <p:cNvSpPr txBox="1"/>
          <p:nvPr/>
        </p:nvSpPr>
        <p:spPr>
          <a:xfrm>
            <a:off x="893844" y="3148228"/>
            <a:ext cx="3145722" cy="738664"/>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Opsætte institutionens </a:t>
            </a:r>
            <a:r>
              <a:rPr kumimoji="0" lang="da-DK" sz="1400" b="0" i="0" u="none" strike="noStrike" kern="1200" cap="none" spc="0" normalizeH="0" baseline="0" noProof="0" dirty="0" err="1">
                <a:ln>
                  <a:noFill/>
                </a:ln>
                <a:solidFill>
                  <a:srgbClr val="000000"/>
                </a:solidFill>
                <a:effectLst/>
                <a:uLnTx/>
                <a:uFillTx/>
                <a:latin typeface="Lato black"/>
                <a:ea typeface="+mn-ea"/>
                <a:cs typeface="+mn-cs"/>
              </a:rPr>
              <a:t>dashboards</a:t>
            </a:r>
            <a:r>
              <a:rPr kumimoji="0" lang="da-DK" sz="1400" b="0" i="0" u="none" strike="noStrike" kern="1200" cap="none" spc="0" normalizeH="0" baseline="0" noProof="0" dirty="0">
                <a:ln>
                  <a:noFill/>
                </a:ln>
                <a:solidFill>
                  <a:srgbClr val="000000"/>
                </a:solidFill>
                <a:effectLst/>
                <a:uLnTx/>
                <a:uFillTx/>
                <a:latin typeface="Lato black"/>
                <a:ea typeface="+mn-ea"/>
                <a:cs typeface="+mn-cs"/>
              </a:rPr>
              <a:t> – herunder </a:t>
            </a:r>
            <a:r>
              <a:rPr kumimoji="0" lang="da-DK" sz="1400" b="0" i="0" u="none" strike="noStrike" kern="1200" cap="none" spc="0" normalizeH="0" baseline="0" noProof="0" dirty="0" err="1">
                <a:ln>
                  <a:noFill/>
                </a:ln>
                <a:solidFill>
                  <a:srgbClr val="000000"/>
                </a:solidFill>
                <a:effectLst/>
                <a:uLnTx/>
                <a:uFillTx/>
                <a:latin typeface="Lato black"/>
                <a:ea typeface="+mn-ea"/>
                <a:cs typeface="+mn-cs"/>
              </a:rPr>
              <a:t>widgets</a:t>
            </a:r>
            <a:endParaRPr kumimoji="0" lang="da-DK" sz="1400" b="0" i="0" u="none" strike="noStrike" kern="1200" cap="none" spc="0" normalizeH="0" baseline="0" noProof="0" dirty="0">
              <a:ln>
                <a:noFill/>
              </a:ln>
              <a:solidFill>
                <a:srgbClr val="000000"/>
              </a:solidFill>
              <a:effectLst/>
              <a:uLnTx/>
              <a:uFillTx/>
              <a:latin typeface="Lato bla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51" name="TextBox 50">
            <a:extLst>
              <a:ext uri="{FF2B5EF4-FFF2-40B4-BE49-F238E27FC236}">
                <a16:creationId xmlns:a16="http://schemas.microsoft.com/office/drawing/2014/main" id="{394DEFAC-53B6-484A-9599-C8A58CB7C92D}"/>
              </a:ext>
            </a:extLst>
          </p:cNvPr>
          <p:cNvSpPr txBox="1"/>
          <p:nvPr/>
        </p:nvSpPr>
        <p:spPr>
          <a:xfrm>
            <a:off x="5228254" y="1669090"/>
            <a:ext cx="3898813" cy="523220"/>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Opsætte institutionens grupper</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52" name="TextBox 51">
            <a:extLst>
              <a:ext uri="{FF2B5EF4-FFF2-40B4-BE49-F238E27FC236}">
                <a16:creationId xmlns:a16="http://schemas.microsoft.com/office/drawing/2014/main" id="{73F99987-9084-489F-8494-F863F7371D10}"/>
              </a:ext>
            </a:extLst>
          </p:cNvPr>
          <p:cNvSpPr txBox="1"/>
          <p:nvPr/>
        </p:nvSpPr>
        <p:spPr>
          <a:xfrm>
            <a:off x="5245183" y="2143409"/>
            <a:ext cx="3814270" cy="307777"/>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Opsætte supplerende stamdata og tilladelser </a:t>
            </a:r>
          </a:p>
        </p:txBody>
      </p:sp>
      <p:sp>
        <p:nvSpPr>
          <p:cNvPr id="53" name="TextBox 52">
            <a:extLst>
              <a:ext uri="{FF2B5EF4-FFF2-40B4-BE49-F238E27FC236}">
                <a16:creationId xmlns:a16="http://schemas.microsoft.com/office/drawing/2014/main" id="{DFAD79E4-6DFB-4E7C-8593-EFB83F3C336D}"/>
              </a:ext>
            </a:extLst>
          </p:cNvPr>
          <p:cNvSpPr txBox="1"/>
          <p:nvPr/>
        </p:nvSpPr>
        <p:spPr>
          <a:xfrm>
            <a:off x="5245183" y="2649374"/>
            <a:ext cx="3814264" cy="523220"/>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Lato black"/>
                <a:ea typeface="+mn-ea"/>
                <a:cs typeface="+mn-cs"/>
              </a:rPr>
              <a:t>Tildele roller og rettigheder</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54" name="Title 1">
            <a:extLst>
              <a:ext uri="{FF2B5EF4-FFF2-40B4-BE49-F238E27FC236}">
                <a16:creationId xmlns:a16="http://schemas.microsoft.com/office/drawing/2014/main" id="{73EB516E-87AB-4EE9-B041-470126ADD76F}"/>
              </a:ext>
            </a:extLst>
          </p:cNvPr>
          <p:cNvSpPr txBox="1">
            <a:spLocks/>
          </p:cNvSpPr>
          <p:nvPr/>
        </p:nvSpPr>
        <p:spPr>
          <a:xfrm>
            <a:off x="615737" y="1020763"/>
            <a:ext cx="6738651" cy="604190"/>
          </a:xfrm>
          <a:prstGeom prst="rect">
            <a:avLst/>
          </a:prstGeom>
        </p:spPr>
        <p:txBody>
          <a:bodyPr vert="horz" lIns="0" tIns="0" rIns="0" bIns="0" rtlCol="0" anchor="t" anchorCtr="0">
            <a:normAutofit lnSpcReduction="1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t>De 7 institutionstrin</a:t>
            </a:r>
            <a:br>
              <a:rPr kumimoji="0" lang="da-DK" sz="2400" b="1" i="0" u="none" strike="noStrike" kern="1200" cap="none" spc="0" normalizeH="0" baseline="0" noProof="0" dirty="0">
                <a:ln>
                  <a:noFill/>
                </a:ln>
                <a:solidFill>
                  <a:srgbClr val="000000"/>
                </a:solidFill>
                <a:effectLst/>
                <a:uLnTx/>
                <a:uFillTx/>
                <a:latin typeface="Lato black"/>
                <a:ea typeface="+mj-ea"/>
                <a:cs typeface="Calibri" panose="020F0502020204030204" pitchFamily="34" charset="0"/>
              </a:rPr>
            </a:br>
            <a:endPar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55" name="Picture 54">
            <a:extLst>
              <a:ext uri="{FF2B5EF4-FFF2-40B4-BE49-F238E27FC236}">
                <a16:creationId xmlns:a16="http://schemas.microsoft.com/office/drawing/2014/main" id="{1D5FFC2D-944C-4AE9-BCCB-63BB221E89C8}"/>
              </a:ext>
            </a:extLst>
          </p:cNvPr>
          <p:cNvPicPr>
            <a:picLocks noChangeAspect="1"/>
          </p:cNvPicPr>
          <p:nvPr/>
        </p:nvPicPr>
        <p:blipFill>
          <a:blip r:embed="rId3"/>
          <a:stretch>
            <a:fillRect/>
          </a:stretch>
        </p:blipFill>
        <p:spPr>
          <a:xfrm>
            <a:off x="508024" y="1558357"/>
            <a:ext cx="385817" cy="499530"/>
          </a:xfrm>
          <a:prstGeom prst="rect">
            <a:avLst/>
          </a:prstGeom>
        </p:spPr>
      </p:pic>
      <p:pic>
        <p:nvPicPr>
          <p:cNvPr id="56" name="Picture 55">
            <a:extLst>
              <a:ext uri="{FF2B5EF4-FFF2-40B4-BE49-F238E27FC236}">
                <a16:creationId xmlns:a16="http://schemas.microsoft.com/office/drawing/2014/main" id="{C54244A2-2D53-44A6-88D8-5A81E1CA1C24}"/>
              </a:ext>
            </a:extLst>
          </p:cNvPr>
          <p:cNvPicPr>
            <a:picLocks noChangeAspect="1"/>
          </p:cNvPicPr>
          <p:nvPr/>
        </p:nvPicPr>
        <p:blipFill>
          <a:blip r:embed="rId4"/>
          <a:stretch>
            <a:fillRect/>
          </a:stretch>
        </p:blipFill>
        <p:spPr>
          <a:xfrm>
            <a:off x="502357" y="2080624"/>
            <a:ext cx="378785" cy="490426"/>
          </a:xfrm>
          <a:prstGeom prst="rect">
            <a:avLst/>
          </a:prstGeom>
        </p:spPr>
      </p:pic>
      <p:pic>
        <p:nvPicPr>
          <p:cNvPr id="57" name="Picture 56">
            <a:extLst>
              <a:ext uri="{FF2B5EF4-FFF2-40B4-BE49-F238E27FC236}">
                <a16:creationId xmlns:a16="http://schemas.microsoft.com/office/drawing/2014/main" id="{010B6D6A-E4CA-4946-AF1F-0435E236E3BA}"/>
              </a:ext>
            </a:extLst>
          </p:cNvPr>
          <p:cNvPicPr>
            <a:picLocks noChangeAspect="1"/>
          </p:cNvPicPr>
          <p:nvPr/>
        </p:nvPicPr>
        <p:blipFill>
          <a:blip r:embed="rId5"/>
          <a:stretch>
            <a:fillRect/>
          </a:stretch>
        </p:blipFill>
        <p:spPr>
          <a:xfrm>
            <a:off x="502357" y="2594255"/>
            <a:ext cx="378785" cy="490426"/>
          </a:xfrm>
          <a:prstGeom prst="rect">
            <a:avLst/>
          </a:prstGeom>
        </p:spPr>
      </p:pic>
      <p:pic>
        <p:nvPicPr>
          <p:cNvPr id="58" name="Picture 57">
            <a:extLst>
              <a:ext uri="{FF2B5EF4-FFF2-40B4-BE49-F238E27FC236}">
                <a16:creationId xmlns:a16="http://schemas.microsoft.com/office/drawing/2014/main" id="{EA417B08-7831-4BA1-B774-1EB32AE8C457}"/>
              </a:ext>
            </a:extLst>
          </p:cNvPr>
          <p:cNvPicPr>
            <a:picLocks noChangeAspect="1"/>
          </p:cNvPicPr>
          <p:nvPr/>
        </p:nvPicPr>
        <p:blipFill>
          <a:blip r:embed="rId6"/>
          <a:stretch>
            <a:fillRect/>
          </a:stretch>
        </p:blipFill>
        <p:spPr>
          <a:xfrm>
            <a:off x="514654" y="3094718"/>
            <a:ext cx="378785" cy="490426"/>
          </a:xfrm>
          <a:prstGeom prst="rect">
            <a:avLst/>
          </a:prstGeom>
        </p:spPr>
      </p:pic>
      <p:pic>
        <p:nvPicPr>
          <p:cNvPr id="59" name="Picture 58">
            <a:extLst>
              <a:ext uri="{FF2B5EF4-FFF2-40B4-BE49-F238E27FC236}">
                <a16:creationId xmlns:a16="http://schemas.microsoft.com/office/drawing/2014/main" id="{D5D7DD86-279B-4F20-9CEB-4ABC5350CA57}"/>
              </a:ext>
            </a:extLst>
          </p:cNvPr>
          <p:cNvPicPr>
            <a:picLocks noChangeAspect="1"/>
          </p:cNvPicPr>
          <p:nvPr/>
        </p:nvPicPr>
        <p:blipFill>
          <a:blip r:embed="rId7"/>
          <a:stretch>
            <a:fillRect/>
          </a:stretch>
        </p:blipFill>
        <p:spPr>
          <a:xfrm>
            <a:off x="4838018" y="1600256"/>
            <a:ext cx="378785" cy="490425"/>
          </a:xfrm>
          <a:prstGeom prst="rect">
            <a:avLst/>
          </a:prstGeom>
        </p:spPr>
      </p:pic>
      <p:pic>
        <p:nvPicPr>
          <p:cNvPr id="60" name="Picture 59">
            <a:extLst>
              <a:ext uri="{FF2B5EF4-FFF2-40B4-BE49-F238E27FC236}">
                <a16:creationId xmlns:a16="http://schemas.microsoft.com/office/drawing/2014/main" id="{4B07CF6A-B03E-491D-B88D-F94A0331D1E6}"/>
              </a:ext>
            </a:extLst>
          </p:cNvPr>
          <p:cNvPicPr>
            <a:picLocks noChangeAspect="1"/>
          </p:cNvPicPr>
          <p:nvPr/>
        </p:nvPicPr>
        <p:blipFill>
          <a:blip r:embed="rId8"/>
          <a:stretch>
            <a:fillRect/>
          </a:stretch>
        </p:blipFill>
        <p:spPr>
          <a:xfrm>
            <a:off x="4839469" y="2090681"/>
            <a:ext cx="378785" cy="490426"/>
          </a:xfrm>
          <a:prstGeom prst="rect">
            <a:avLst/>
          </a:prstGeom>
        </p:spPr>
      </p:pic>
      <p:pic>
        <p:nvPicPr>
          <p:cNvPr id="61" name="Picture 60">
            <a:extLst>
              <a:ext uri="{FF2B5EF4-FFF2-40B4-BE49-F238E27FC236}">
                <a16:creationId xmlns:a16="http://schemas.microsoft.com/office/drawing/2014/main" id="{91DEE112-8E3E-4B15-B3AB-95AC92407914}"/>
              </a:ext>
            </a:extLst>
          </p:cNvPr>
          <p:cNvPicPr>
            <a:picLocks noChangeAspect="1"/>
          </p:cNvPicPr>
          <p:nvPr/>
        </p:nvPicPr>
        <p:blipFill>
          <a:blip r:embed="rId9"/>
          <a:stretch>
            <a:fillRect/>
          </a:stretch>
        </p:blipFill>
        <p:spPr>
          <a:xfrm>
            <a:off x="4849469" y="2581107"/>
            <a:ext cx="378785" cy="490426"/>
          </a:xfrm>
          <a:prstGeom prst="rect">
            <a:avLst/>
          </a:prstGeom>
        </p:spPr>
      </p:pic>
      <p:sp>
        <p:nvSpPr>
          <p:cNvPr id="62" name="Ellipse 48">
            <a:extLst>
              <a:ext uri="{FF2B5EF4-FFF2-40B4-BE49-F238E27FC236}">
                <a16:creationId xmlns:a16="http://schemas.microsoft.com/office/drawing/2014/main" id="{6C0D1DFF-3ADA-454F-99D6-C6D70F830FA2}"/>
              </a:ext>
            </a:extLst>
          </p:cNvPr>
          <p:cNvSpPr/>
          <p:nvPr/>
        </p:nvSpPr>
        <p:spPr>
          <a:xfrm>
            <a:off x="6656860" y="-27303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35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1000" fill="hold"/>
                                        <p:tgtEl>
                                          <p:spTgt spid="4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anim calcmode="lin" valueType="num">
                                      <p:cBhvr>
                                        <p:cTn id="37" dur="1000" fill="hold"/>
                                        <p:tgtEl>
                                          <p:spTgt spid="57"/>
                                        </p:tgtEl>
                                        <p:attrNameLst>
                                          <p:attrName>ppt_x</p:attrName>
                                        </p:attrNameLst>
                                      </p:cBhvr>
                                      <p:tavLst>
                                        <p:tav tm="0">
                                          <p:val>
                                            <p:strVal val="#ppt_x"/>
                                          </p:val>
                                        </p:tav>
                                        <p:tav tm="100000">
                                          <p:val>
                                            <p:strVal val="#ppt_x"/>
                                          </p:val>
                                        </p:tav>
                                      </p:tavLst>
                                    </p:anim>
                                    <p:anim calcmode="lin" valueType="num">
                                      <p:cBhvr>
                                        <p:cTn id="3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1000"/>
                                        <p:tgtEl>
                                          <p:spTgt spid="58"/>
                                        </p:tgtEl>
                                      </p:cBhvr>
                                    </p:animEffect>
                                    <p:anim calcmode="lin" valueType="num">
                                      <p:cBhvr>
                                        <p:cTn id="49" dur="1000" fill="hold"/>
                                        <p:tgtEl>
                                          <p:spTgt spid="58"/>
                                        </p:tgtEl>
                                        <p:attrNameLst>
                                          <p:attrName>ppt_x</p:attrName>
                                        </p:attrNameLst>
                                      </p:cBhvr>
                                      <p:tavLst>
                                        <p:tav tm="0">
                                          <p:val>
                                            <p:strVal val="#ppt_x"/>
                                          </p:val>
                                        </p:tav>
                                        <p:tav tm="100000">
                                          <p:val>
                                            <p:strVal val="#ppt_x"/>
                                          </p:val>
                                        </p:tav>
                                      </p:tavLst>
                                    </p:anim>
                                    <p:anim calcmode="lin" valueType="num">
                                      <p:cBhvr>
                                        <p:cTn id="50"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1000"/>
                                        <p:tgtEl>
                                          <p:spTgt spid="51"/>
                                        </p:tgtEl>
                                      </p:cBhvr>
                                    </p:animEffect>
                                    <p:anim calcmode="lin" valueType="num">
                                      <p:cBhvr>
                                        <p:cTn id="56" dur="1000" fill="hold"/>
                                        <p:tgtEl>
                                          <p:spTgt spid="51"/>
                                        </p:tgtEl>
                                        <p:attrNameLst>
                                          <p:attrName>ppt_x</p:attrName>
                                        </p:attrNameLst>
                                      </p:cBhvr>
                                      <p:tavLst>
                                        <p:tav tm="0">
                                          <p:val>
                                            <p:strVal val="#ppt_x"/>
                                          </p:val>
                                        </p:tav>
                                        <p:tav tm="100000">
                                          <p:val>
                                            <p:strVal val="#ppt_x"/>
                                          </p:val>
                                        </p:tav>
                                      </p:tavLst>
                                    </p:anim>
                                    <p:anim calcmode="lin" valueType="num">
                                      <p:cBhvr>
                                        <p:cTn id="57" dur="1000" fill="hold"/>
                                        <p:tgtEl>
                                          <p:spTgt spid="5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1000"/>
                                        <p:tgtEl>
                                          <p:spTgt spid="59"/>
                                        </p:tgtEl>
                                      </p:cBhvr>
                                    </p:animEffect>
                                    <p:anim calcmode="lin" valueType="num">
                                      <p:cBhvr>
                                        <p:cTn id="61" dur="1000" fill="hold"/>
                                        <p:tgtEl>
                                          <p:spTgt spid="59"/>
                                        </p:tgtEl>
                                        <p:attrNameLst>
                                          <p:attrName>ppt_x</p:attrName>
                                        </p:attrNameLst>
                                      </p:cBhvr>
                                      <p:tavLst>
                                        <p:tav tm="0">
                                          <p:val>
                                            <p:strVal val="#ppt_x"/>
                                          </p:val>
                                        </p:tav>
                                        <p:tav tm="100000">
                                          <p:val>
                                            <p:strVal val="#ppt_x"/>
                                          </p:val>
                                        </p:tav>
                                      </p:tavLst>
                                    </p:anim>
                                    <p:anim calcmode="lin" valueType="num">
                                      <p:cBhvr>
                                        <p:cTn id="6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1000"/>
                                        <p:tgtEl>
                                          <p:spTgt spid="52"/>
                                        </p:tgtEl>
                                      </p:cBhvr>
                                    </p:animEffect>
                                    <p:anim calcmode="lin" valueType="num">
                                      <p:cBhvr>
                                        <p:cTn id="68" dur="1000" fill="hold"/>
                                        <p:tgtEl>
                                          <p:spTgt spid="52"/>
                                        </p:tgtEl>
                                        <p:attrNameLst>
                                          <p:attrName>ppt_x</p:attrName>
                                        </p:attrNameLst>
                                      </p:cBhvr>
                                      <p:tavLst>
                                        <p:tav tm="0">
                                          <p:val>
                                            <p:strVal val="#ppt_x"/>
                                          </p:val>
                                        </p:tav>
                                        <p:tav tm="100000">
                                          <p:val>
                                            <p:strVal val="#ppt_x"/>
                                          </p:val>
                                        </p:tav>
                                      </p:tavLst>
                                    </p:anim>
                                    <p:anim calcmode="lin" valueType="num">
                                      <p:cBhvr>
                                        <p:cTn id="69" dur="1000" fill="hold"/>
                                        <p:tgtEl>
                                          <p:spTgt spid="5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fade">
                                      <p:cBhvr>
                                        <p:cTn id="72" dur="1000"/>
                                        <p:tgtEl>
                                          <p:spTgt spid="60"/>
                                        </p:tgtEl>
                                      </p:cBhvr>
                                    </p:animEffect>
                                    <p:anim calcmode="lin" valueType="num">
                                      <p:cBhvr>
                                        <p:cTn id="73" dur="1000" fill="hold"/>
                                        <p:tgtEl>
                                          <p:spTgt spid="60"/>
                                        </p:tgtEl>
                                        <p:attrNameLst>
                                          <p:attrName>ppt_x</p:attrName>
                                        </p:attrNameLst>
                                      </p:cBhvr>
                                      <p:tavLst>
                                        <p:tav tm="0">
                                          <p:val>
                                            <p:strVal val="#ppt_x"/>
                                          </p:val>
                                        </p:tav>
                                        <p:tav tm="100000">
                                          <p:val>
                                            <p:strVal val="#ppt_x"/>
                                          </p:val>
                                        </p:tav>
                                      </p:tavLst>
                                    </p:anim>
                                    <p:anim calcmode="lin" valueType="num">
                                      <p:cBhvr>
                                        <p:cTn id="7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1000"/>
                                        <p:tgtEl>
                                          <p:spTgt spid="53"/>
                                        </p:tgtEl>
                                      </p:cBhvr>
                                    </p:animEffect>
                                    <p:anim calcmode="lin" valueType="num">
                                      <p:cBhvr>
                                        <p:cTn id="80" dur="1000" fill="hold"/>
                                        <p:tgtEl>
                                          <p:spTgt spid="53"/>
                                        </p:tgtEl>
                                        <p:attrNameLst>
                                          <p:attrName>ppt_x</p:attrName>
                                        </p:attrNameLst>
                                      </p:cBhvr>
                                      <p:tavLst>
                                        <p:tav tm="0">
                                          <p:val>
                                            <p:strVal val="#ppt_x"/>
                                          </p:val>
                                        </p:tav>
                                        <p:tav tm="100000">
                                          <p:val>
                                            <p:strVal val="#ppt_x"/>
                                          </p:val>
                                        </p:tav>
                                      </p:tavLst>
                                    </p:anim>
                                    <p:anim calcmode="lin" valueType="num">
                                      <p:cBhvr>
                                        <p:cTn id="81" dur="1000" fill="hold"/>
                                        <p:tgtEl>
                                          <p:spTgt spid="53"/>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1000"/>
                                        <p:tgtEl>
                                          <p:spTgt spid="61"/>
                                        </p:tgtEl>
                                      </p:cBhvr>
                                    </p:animEffect>
                                    <p:anim calcmode="lin" valueType="num">
                                      <p:cBhvr>
                                        <p:cTn id="85" dur="1000" fill="hold"/>
                                        <p:tgtEl>
                                          <p:spTgt spid="61"/>
                                        </p:tgtEl>
                                        <p:attrNameLst>
                                          <p:attrName>ppt_x</p:attrName>
                                        </p:attrNameLst>
                                      </p:cBhvr>
                                      <p:tavLst>
                                        <p:tav tm="0">
                                          <p:val>
                                            <p:strVal val="#ppt_x"/>
                                          </p:val>
                                        </p:tav>
                                        <p:tav tm="100000">
                                          <p:val>
                                            <p:strVal val="#ppt_x"/>
                                          </p:val>
                                        </p:tav>
                                      </p:tavLst>
                                    </p:anim>
                                    <p:anim calcmode="lin" valueType="num">
                                      <p:cBhvr>
                                        <p:cTn id="8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8" grpId="0" animBg="1"/>
      <p:bldP spid="49" grpId="0" animBg="1"/>
      <p:bldP spid="50" grpId="0" animBg="1"/>
      <p:bldP spid="51" grpId="0" animBg="1"/>
      <p:bldP spid="5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person, jord, dreng, lille&#10;&#10;Automatisk oprettet beskrivelse">
            <a:extLst>
              <a:ext uri="{FF2B5EF4-FFF2-40B4-BE49-F238E27FC236}">
                <a16:creationId xmlns:a16="http://schemas.microsoft.com/office/drawing/2014/main" id="{FBA659D3-7E54-4225-8BC5-7B63A048753A}"/>
              </a:ext>
            </a:extLst>
          </p:cNvPr>
          <p:cNvPicPr>
            <a:picLocks noChangeAspect="1"/>
          </p:cNvPicPr>
          <p:nvPr/>
        </p:nvPicPr>
        <p:blipFill rotWithShape="1">
          <a:blip r:embed="rId3"/>
          <a:srcRect l="7754"/>
          <a:stretch/>
        </p:blipFill>
        <p:spPr>
          <a:xfrm>
            <a:off x="5758057" y="106298"/>
            <a:ext cx="7029808" cy="5715000"/>
          </a:xfrm>
          <a:prstGeom prst="ellipse">
            <a:avLst/>
          </a:prstGeom>
        </p:spPr>
      </p:pic>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4"/>
          <a:stretch>
            <a:fillRect/>
          </a:stretch>
        </p:blipFill>
        <p:spPr>
          <a:xfrm>
            <a:off x="1974292"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854832" y="2931381"/>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1 – Aula Intro </a:t>
            </a: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Ellipse 48">
            <a:extLst>
              <a:ext uri="{FF2B5EF4-FFF2-40B4-BE49-F238E27FC236}">
                <a16:creationId xmlns:a16="http://schemas.microsoft.com/office/drawing/2014/main" id="{6F54E646-33F7-4C0B-BF36-EE2AD732E24A}"/>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98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A34E-6DB2-4A28-B1C9-5778B2393A55}"/>
              </a:ext>
            </a:extLst>
          </p:cNvPr>
          <p:cNvSpPr>
            <a:spLocks noGrp="1"/>
          </p:cNvSpPr>
          <p:nvPr>
            <p:ph type="title"/>
          </p:nvPr>
        </p:nvSpPr>
        <p:spPr/>
        <p:txBody>
          <a:bodyPr/>
          <a:lstStyle/>
          <a:p>
            <a:r>
              <a:rPr lang="da-DK" dirty="0">
                <a:latin typeface="Lato balck"/>
              </a:rPr>
              <a:t>Aula </a:t>
            </a:r>
            <a:r>
              <a:rPr lang="da-DK" dirty="0" err="1">
                <a:latin typeface="Lato balck"/>
              </a:rPr>
              <a:t>dashboards</a:t>
            </a:r>
            <a:r>
              <a:rPr lang="da-DK" dirty="0">
                <a:latin typeface="Lato balck"/>
              </a:rPr>
              <a:t> </a:t>
            </a:r>
          </a:p>
        </p:txBody>
      </p:sp>
      <p:sp>
        <p:nvSpPr>
          <p:cNvPr id="4" name="Text Placeholder 3">
            <a:extLst>
              <a:ext uri="{FF2B5EF4-FFF2-40B4-BE49-F238E27FC236}">
                <a16:creationId xmlns:a16="http://schemas.microsoft.com/office/drawing/2014/main" id="{05A51C5F-0CF1-4113-953D-8547B93F4262}"/>
              </a:ext>
            </a:extLst>
          </p:cNvPr>
          <p:cNvSpPr>
            <a:spLocks noGrp="1"/>
          </p:cNvSpPr>
          <p:nvPr>
            <p:ph type="body" sz="quarter" idx="14"/>
          </p:nvPr>
        </p:nvSpPr>
        <p:spPr>
          <a:xfrm>
            <a:off x="457366" y="1704550"/>
            <a:ext cx="4286791" cy="2900363"/>
          </a:xfrm>
        </p:spPr>
        <p:txBody>
          <a:bodyPr>
            <a:normAutofit/>
          </a:bodyPr>
          <a:lstStyle/>
          <a:p>
            <a:pPr marL="285750" lvl="0" indent="-285750">
              <a:buFont typeface="Arial" panose="020B0604020202020204" pitchFamily="34" charset="0"/>
              <a:buChar char="•"/>
            </a:pPr>
            <a:r>
              <a:rPr lang="da-DK" dirty="0">
                <a:latin typeface="Lato black"/>
                <a:cs typeface="Arial" panose="020B0604020202020204" pitchFamily="34" charset="0"/>
              </a:rPr>
              <a:t>Indskolingselever</a:t>
            </a:r>
          </a:p>
          <a:p>
            <a:pPr marL="285750" lvl="0" indent="-285750">
              <a:buFont typeface="Arial" panose="020B0604020202020204" pitchFamily="34" charset="0"/>
              <a:buChar char="•"/>
            </a:pPr>
            <a:r>
              <a:rPr lang="da-DK" dirty="0">
                <a:latin typeface="Lato black"/>
                <a:cs typeface="Arial" panose="020B0604020202020204" pitchFamily="34" charset="0"/>
              </a:rPr>
              <a:t>Mellemtrin/udskolingselever</a:t>
            </a:r>
          </a:p>
          <a:p>
            <a:pPr marL="285750" lvl="0" indent="-285750">
              <a:buFont typeface="Arial" panose="020B0604020202020204" pitchFamily="34" charset="0"/>
              <a:buChar char="•"/>
            </a:pPr>
            <a:r>
              <a:rPr lang="da-DK" dirty="0">
                <a:latin typeface="Lato black"/>
                <a:cs typeface="Arial" panose="020B0604020202020204" pitchFamily="34" charset="0"/>
              </a:rPr>
              <a:t>Forældre/Værger</a:t>
            </a:r>
          </a:p>
          <a:p>
            <a:pPr marL="285750" lvl="0" indent="-285750">
              <a:buFont typeface="Arial" panose="020B0604020202020204" pitchFamily="34" charset="0"/>
              <a:buChar char="•"/>
            </a:pPr>
            <a:r>
              <a:rPr lang="da-DK" dirty="0">
                <a:latin typeface="Lato black"/>
                <a:cs typeface="Arial" panose="020B0604020202020204" pitchFamily="34" charset="0"/>
              </a:rPr>
              <a:t>Pædagogisk personale – skole (herunder timevikarer)  </a:t>
            </a:r>
          </a:p>
          <a:p>
            <a:pPr marL="285750" lvl="0" indent="-285750">
              <a:buFont typeface="Arial" panose="020B0604020202020204" pitchFamily="34" charset="0"/>
              <a:buChar char="•"/>
            </a:pPr>
            <a:r>
              <a:rPr lang="da-DK" dirty="0">
                <a:latin typeface="Lato black"/>
                <a:cs typeface="Arial" panose="020B0604020202020204" pitchFamily="34" charset="0"/>
              </a:rPr>
              <a:t>Pædagogisk personale – dagtilbud </a:t>
            </a:r>
          </a:p>
          <a:p>
            <a:pPr marL="285750" lvl="0" indent="-285750">
              <a:buFont typeface="Arial" panose="020B0604020202020204" pitchFamily="34" charset="0"/>
              <a:buChar char="•"/>
            </a:pPr>
            <a:r>
              <a:rPr lang="da-DK" dirty="0">
                <a:latin typeface="Lato black"/>
                <a:cs typeface="Arial" panose="020B0604020202020204" pitchFamily="34" charset="0"/>
              </a:rPr>
              <a:t>Leder</a:t>
            </a:r>
          </a:p>
          <a:p>
            <a:pPr marL="285750" indent="-285750">
              <a:buFont typeface="Arial" panose="020B0604020202020204" pitchFamily="34" charset="0"/>
              <a:buChar char="•"/>
            </a:pPr>
            <a:r>
              <a:rPr lang="da-DK" dirty="0">
                <a:latin typeface="Lato black"/>
              </a:rPr>
              <a:t>Øvrige brugere (</a:t>
            </a:r>
            <a:r>
              <a:rPr lang="da-DK" dirty="0" err="1">
                <a:latin typeface="Lato black"/>
              </a:rPr>
              <a:t>TAPere</a:t>
            </a:r>
            <a:r>
              <a:rPr lang="da-DK" dirty="0">
                <a:latin typeface="Lato black"/>
              </a:rPr>
              <a:t>, eksterne m.fl.)  </a:t>
            </a:r>
          </a:p>
          <a:p>
            <a:pPr marL="285750" lvl="0" indent="-285750">
              <a:buFont typeface="Arial" panose="020B0604020202020204" pitchFamily="34" charset="0"/>
              <a:buChar char="•"/>
            </a:pPr>
            <a:endParaRPr lang="da-DK" dirty="0">
              <a:latin typeface="Lato black"/>
              <a:cs typeface="Arial" panose="020B0604020202020204" pitchFamily="34" charset="0"/>
            </a:endParaRPr>
          </a:p>
          <a:p>
            <a:endParaRPr lang="da-DK" dirty="0"/>
          </a:p>
        </p:txBody>
      </p:sp>
      <p:grpSp>
        <p:nvGrpSpPr>
          <p:cNvPr id="8" name="Group 7">
            <a:extLst>
              <a:ext uri="{FF2B5EF4-FFF2-40B4-BE49-F238E27FC236}">
                <a16:creationId xmlns:a16="http://schemas.microsoft.com/office/drawing/2014/main" id="{806DA1CE-AE1D-46D3-8970-FFD1809B933F}"/>
              </a:ext>
            </a:extLst>
          </p:cNvPr>
          <p:cNvGrpSpPr/>
          <p:nvPr/>
        </p:nvGrpSpPr>
        <p:grpSpPr>
          <a:xfrm>
            <a:off x="496012" y="1575567"/>
            <a:ext cx="4286790" cy="2986391"/>
            <a:chOff x="5029200" y="2905041"/>
            <a:chExt cx="4580768" cy="3357301"/>
          </a:xfrm>
        </p:grpSpPr>
        <p:pic>
          <p:nvPicPr>
            <p:cNvPr id="10" name="Picture 9">
              <a:extLst>
                <a:ext uri="{FF2B5EF4-FFF2-40B4-BE49-F238E27FC236}">
                  <a16:creationId xmlns:a16="http://schemas.microsoft.com/office/drawing/2014/main" id="{2BC88DF3-5CB9-4F25-BBB2-EA80A1C1A025}"/>
                </a:ext>
              </a:extLst>
            </p:cNvPr>
            <p:cNvPicPr>
              <a:picLocks noChangeAspect="1"/>
            </p:cNvPicPr>
            <p:nvPr/>
          </p:nvPicPr>
          <p:blipFill>
            <a:blip r:embed="rId3"/>
            <a:stretch>
              <a:fillRect/>
            </a:stretch>
          </p:blipFill>
          <p:spPr>
            <a:xfrm>
              <a:off x="5029200" y="2905041"/>
              <a:ext cx="4580768" cy="3357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B98819FA-7B66-4352-BD3B-0B0080490702}"/>
                </a:ext>
              </a:extLst>
            </p:cNvPr>
            <p:cNvSpPr/>
            <p:nvPr/>
          </p:nvSpPr>
          <p:spPr>
            <a:xfrm>
              <a:off x="5471456" y="5266239"/>
              <a:ext cx="4081472" cy="785801"/>
            </a:xfrm>
            <a:prstGeom prst="rect">
              <a:avLst/>
            </a:prstGeom>
            <a:noFill/>
            <a:ln>
              <a:prstDash val="sysDash"/>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C9E74D59-8FDF-4898-A5C1-FFAD8F4569E3}"/>
                </a:ext>
              </a:extLst>
            </p:cNvPr>
            <p:cNvSpPr/>
            <p:nvPr/>
          </p:nvSpPr>
          <p:spPr>
            <a:xfrm>
              <a:off x="5543430" y="5318420"/>
              <a:ext cx="744281" cy="6605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553993C6-01AF-44C3-8B49-5368E68C18F5}"/>
                </a:ext>
              </a:extLst>
            </p:cNvPr>
            <p:cNvSpPr/>
            <p:nvPr/>
          </p:nvSpPr>
          <p:spPr>
            <a:xfrm>
              <a:off x="6352942" y="5310691"/>
              <a:ext cx="744281" cy="6605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57ED32B8-AB42-4AC0-969B-AAB4FAF73F85}"/>
                </a:ext>
              </a:extLst>
            </p:cNvPr>
            <p:cNvSpPr/>
            <p:nvPr/>
          </p:nvSpPr>
          <p:spPr>
            <a:xfrm>
              <a:off x="7185810" y="5310691"/>
              <a:ext cx="744281" cy="6605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432908BD-6D44-4DCC-BFF9-DF7901494CD0}"/>
                </a:ext>
              </a:extLst>
            </p:cNvPr>
            <p:cNvSpPr/>
            <p:nvPr/>
          </p:nvSpPr>
          <p:spPr>
            <a:xfrm>
              <a:off x="7995322" y="5310691"/>
              <a:ext cx="744281" cy="6605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6817B375-996D-45A1-920A-52E1DA8F042F}"/>
                </a:ext>
              </a:extLst>
            </p:cNvPr>
            <p:cNvSpPr/>
            <p:nvPr/>
          </p:nvSpPr>
          <p:spPr>
            <a:xfrm>
              <a:off x="8779663" y="5308420"/>
              <a:ext cx="744281" cy="6605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9" name="Rectangle 28">
            <a:extLst>
              <a:ext uri="{FF2B5EF4-FFF2-40B4-BE49-F238E27FC236}">
                <a16:creationId xmlns:a16="http://schemas.microsoft.com/office/drawing/2014/main" id="{693AFFD3-4EF6-4504-9DFD-E48DD09160BB}"/>
              </a:ext>
            </a:extLst>
          </p:cNvPr>
          <p:cNvSpPr/>
          <p:nvPr/>
        </p:nvSpPr>
        <p:spPr>
          <a:xfrm>
            <a:off x="424415" y="1506120"/>
            <a:ext cx="4654889" cy="3197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4F3281D1-8349-42FA-BDC8-FB7631468C2D}"/>
              </a:ext>
            </a:extLst>
          </p:cNvPr>
          <p:cNvPicPr>
            <a:picLocks noChangeAspect="1"/>
          </p:cNvPicPr>
          <p:nvPr/>
        </p:nvPicPr>
        <p:blipFill>
          <a:blip r:embed="rId4"/>
          <a:stretch>
            <a:fillRect/>
          </a:stretch>
        </p:blipFill>
        <p:spPr>
          <a:xfrm>
            <a:off x="547472" y="2513560"/>
            <a:ext cx="1036395" cy="1576488"/>
          </a:xfrm>
          <a:prstGeom prst="rect">
            <a:avLst/>
          </a:prstGeom>
        </p:spPr>
      </p:pic>
      <p:sp>
        <p:nvSpPr>
          <p:cNvPr id="32" name="Text Placeholder 4">
            <a:extLst>
              <a:ext uri="{FF2B5EF4-FFF2-40B4-BE49-F238E27FC236}">
                <a16:creationId xmlns:a16="http://schemas.microsoft.com/office/drawing/2014/main" id="{D784E525-1662-446D-8120-6937FD5DE3C6}"/>
              </a:ext>
            </a:extLst>
          </p:cNvPr>
          <p:cNvSpPr txBox="1">
            <a:spLocks/>
          </p:cNvSpPr>
          <p:nvPr/>
        </p:nvSpPr>
        <p:spPr>
          <a:xfrm>
            <a:off x="1819086" y="2990912"/>
            <a:ext cx="5593627" cy="568020"/>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t>Hvordan tildeles rettigheder til andre brugere i Aula?   </a:t>
            </a:r>
            <a:br>
              <a:rPr kumimoji="0" lang="da-DK" sz="1800" b="0" i="0" u="none" strike="noStrike" kern="1200" cap="none" spc="0" normalizeH="0" baseline="0" noProof="0" dirty="0">
                <a:ln>
                  <a:noFill/>
                </a:ln>
                <a:solidFill>
                  <a:srgbClr val="000000"/>
                </a:solidFill>
                <a:effectLst/>
                <a:uLnTx/>
                <a:uFillTx/>
                <a:latin typeface="Lato black"/>
                <a:ea typeface="+mn-ea"/>
                <a:cs typeface="Calibri" panose="020F0502020204030204" pitchFamily="34" charset="0"/>
              </a:rPr>
            </a:b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Ellipse 48">
            <a:extLst>
              <a:ext uri="{FF2B5EF4-FFF2-40B4-BE49-F238E27FC236}">
                <a16:creationId xmlns:a16="http://schemas.microsoft.com/office/drawing/2014/main" id="{0F03F563-0174-4ACD-9272-AD42EBE7F717}"/>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03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anim calcmode="lin" valueType="num">
                                      <p:cBhvr>
                                        <p:cTn id="69" dur="1000" fill="hold"/>
                                        <p:tgtEl>
                                          <p:spTgt spid="31"/>
                                        </p:tgtEl>
                                        <p:attrNameLst>
                                          <p:attrName>ppt_x</p:attrName>
                                        </p:attrNameLst>
                                      </p:cBhvr>
                                      <p:tavLst>
                                        <p:tav tm="0">
                                          <p:val>
                                            <p:strVal val="#ppt_x"/>
                                          </p:val>
                                        </p:tav>
                                        <p:tav tm="100000">
                                          <p:val>
                                            <p:strVal val="#ppt_x"/>
                                          </p:val>
                                        </p:tav>
                                      </p:tavLst>
                                    </p:anim>
                                    <p:anim calcmode="lin" valueType="num">
                                      <p:cBhvr>
                                        <p:cTn id="70" dur="1000" fill="hold"/>
                                        <p:tgtEl>
                                          <p:spTgt spid="3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9" grpId="0" animBg="1"/>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indendørs, mand, bærbar computer&#10;&#10;Automatisk oprettet beskrivelse">
            <a:extLst>
              <a:ext uri="{FF2B5EF4-FFF2-40B4-BE49-F238E27FC236}">
                <a16:creationId xmlns:a16="http://schemas.microsoft.com/office/drawing/2014/main" id="{1D34FC5D-D15D-4AE3-BFF2-514DA66E82CF}"/>
              </a:ext>
            </a:extLst>
          </p:cNvPr>
          <p:cNvPicPr>
            <a:picLocks noChangeAspect="1"/>
          </p:cNvPicPr>
          <p:nvPr/>
        </p:nvPicPr>
        <p:blipFill rotWithShape="1">
          <a:blip r:embed="rId3"/>
          <a:srcRect t="6223"/>
          <a:stretch/>
        </p:blipFill>
        <p:spPr>
          <a:xfrm>
            <a:off x="4889501" y="1736473"/>
            <a:ext cx="4694328" cy="5855432"/>
          </a:xfrm>
          <a:prstGeom prst="ellipse">
            <a:avLst/>
          </a:prstGeom>
        </p:spPr>
      </p:pic>
      <p:cxnSp>
        <p:nvCxnSpPr>
          <p:cNvPr id="20" name="Straight Connector 10">
            <a:extLst>
              <a:ext uri="{FF2B5EF4-FFF2-40B4-BE49-F238E27FC236}">
                <a16:creationId xmlns:a16="http://schemas.microsoft.com/office/drawing/2014/main" id="{2CD257C8-A06D-4D4C-B06F-15383A3B387C}"/>
              </a:ext>
            </a:extLst>
          </p:cNvPr>
          <p:cNvCxnSpPr>
            <a:cxnSpLocks/>
          </p:cNvCxnSpPr>
          <p:nvPr/>
        </p:nvCxnSpPr>
        <p:spPr>
          <a:xfrm>
            <a:off x="891540" y="2087880"/>
            <a:ext cx="1039" cy="19202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200653" y="1103468"/>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lstStyle/>
          <a:p>
            <a:r>
              <a:rPr lang="da-DK" b="0" dirty="0">
                <a:latin typeface="Lato Black" panose="020F0502020204030203" pitchFamily="34" charset="0"/>
                <a:ea typeface="Lato Black" panose="020F0502020204030203" pitchFamily="34" charset="0"/>
                <a:cs typeface="Lato Black" panose="020F0502020204030203" pitchFamily="34" charset="0"/>
              </a:rPr>
              <a:t>Målrettet indhold</a:t>
            </a:r>
            <a:endParaRPr lang="da-DK" dirty="0"/>
          </a:p>
        </p:txBody>
      </p:sp>
      <p:sp>
        <p:nvSpPr>
          <p:cNvPr id="15" name="Rectangle 11">
            <a:extLst>
              <a:ext uri="{FF2B5EF4-FFF2-40B4-BE49-F238E27FC236}">
                <a16:creationId xmlns:a16="http://schemas.microsoft.com/office/drawing/2014/main" id="{1004BF41-F0C7-4559-877D-23E8427FBBCC}"/>
              </a:ext>
            </a:extLst>
          </p:cNvPr>
          <p:cNvSpPr/>
          <p:nvPr/>
        </p:nvSpPr>
        <p:spPr>
          <a:xfrm>
            <a:off x="764142" y="1872683"/>
            <a:ext cx="5447712" cy="2585323"/>
          </a:xfrm>
          <a:prstGeom prst="rect">
            <a:avLst/>
          </a:prstGeom>
        </p:spPr>
        <p:txBody>
          <a:bodyPr wrap="square">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 medarbejder og herefter </a:t>
            </a:r>
            <a:b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Login: se ”visitkort”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Password:</a:t>
            </a:r>
          </a:p>
          <a:p>
            <a:pPr marL="342900" marR="0" lvl="0" indent="-342900" algn="l" defTabSz="713203" rtl="0" eaLnBrk="1" fontAlgn="auto" latinLnBrk="0" hangingPunct="1">
              <a:lnSpc>
                <a:spcPct val="100000"/>
              </a:lnSpc>
              <a:spcBef>
                <a:spcPts val="0"/>
              </a:spcBef>
              <a:spcAft>
                <a:spcPts val="800"/>
              </a:spcAft>
              <a:buClrTx/>
              <a:buSzTx/>
              <a:buFont typeface="Symbol" panose="05050102010706020507" pitchFamily="18" charset="2"/>
              <a:buChar char=""/>
              <a:tabLst/>
              <a:defRPr/>
            </a:pPr>
            <a:endPar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48">
            <a:extLst>
              <a:ext uri="{FF2B5EF4-FFF2-40B4-BE49-F238E27FC236}">
                <a16:creationId xmlns:a16="http://schemas.microsoft.com/office/drawing/2014/main" id="{B3AD5FCA-6190-486B-A5AC-7FC754A6C89B}"/>
              </a:ext>
            </a:extLst>
          </p:cNvPr>
          <p:cNvSpPr/>
          <p:nvPr/>
        </p:nvSpPr>
        <p:spPr>
          <a:xfrm>
            <a:off x="3156778" y="773033"/>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2" descr="Billedresultat for ikoner blÃ¥">
            <a:extLst>
              <a:ext uri="{FF2B5EF4-FFF2-40B4-BE49-F238E27FC236}">
                <a16:creationId xmlns:a16="http://schemas.microsoft.com/office/drawing/2014/main" id="{965EE01E-647C-402A-A1D6-FCB70575F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9015" y="909243"/>
            <a:ext cx="393509" cy="39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3109-C859-491A-9AEC-99D3C3CFEAF4}"/>
              </a:ext>
            </a:extLst>
          </p:cNvPr>
          <p:cNvSpPr>
            <a:spLocks noGrp="1"/>
          </p:cNvSpPr>
          <p:nvPr>
            <p:ph type="title"/>
          </p:nvPr>
        </p:nvSpPr>
        <p:spPr>
          <a:xfrm>
            <a:off x="615737" y="1020763"/>
            <a:ext cx="6738651" cy="604190"/>
          </a:xfrm>
        </p:spPr>
        <p:txBody>
          <a:bodyPr>
            <a:normAutofit/>
          </a:bodyPr>
          <a:lstStyle/>
          <a:p>
            <a:pPr lvl="0" defTabSz="713203">
              <a:lnSpc>
                <a:spcPct val="100000"/>
              </a:lnSpc>
              <a:spcBef>
                <a:spcPts val="0"/>
              </a:spcBef>
              <a:defRPr/>
            </a:pPr>
            <a:r>
              <a:rPr lang="da-DK" dirty="0">
                <a:latin typeface="Lato black"/>
                <a:cs typeface="Arial" panose="020B0604020202020204" pitchFamily="34" charset="0"/>
              </a:rPr>
              <a:t>Dashboards</a:t>
            </a:r>
          </a:p>
        </p:txBody>
      </p:sp>
      <p:sp>
        <p:nvSpPr>
          <p:cNvPr id="7" name="Text Placeholder 4">
            <a:extLst>
              <a:ext uri="{FF2B5EF4-FFF2-40B4-BE49-F238E27FC236}">
                <a16:creationId xmlns:a16="http://schemas.microsoft.com/office/drawing/2014/main" id="{2E54E9ED-0B59-4877-9F3A-1C7B9C5DA2BD}"/>
              </a:ext>
            </a:extLst>
          </p:cNvPr>
          <p:cNvSpPr txBox="1">
            <a:spLocks/>
          </p:cNvSpPr>
          <p:nvPr/>
        </p:nvSpPr>
        <p:spPr>
          <a:xfrm>
            <a:off x="615950" y="2555404"/>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a-DK" dirty="0"/>
          </a:p>
        </p:txBody>
      </p:sp>
      <p:sp>
        <p:nvSpPr>
          <p:cNvPr id="8" name="Text Placeholder 4">
            <a:extLst>
              <a:ext uri="{FF2B5EF4-FFF2-40B4-BE49-F238E27FC236}">
                <a16:creationId xmlns:a16="http://schemas.microsoft.com/office/drawing/2014/main" id="{F89AF633-658B-4AE7-BF5F-9FAF2547181C}"/>
              </a:ext>
            </a:extLst>
          </p:cNvPr>
          <p:cNvSpPr txBox="1">
            <a:spLocks/>
          </p:cNvSpPr>
          <p:nvPr/>
        </p:nvSpPr>
        <p:spPr>
          <a:xfrm>
            <a:off x="616166" y="2590505"/>
            <a:ext cx="7232650"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Hvilke </a:t>
            </a:r>
            <a:r>
              <a:rPr lang="da-DK" dirty="0" err="1">
                <a:latin typeface="Lato black"/>
              </a:rPr>
              <a:t>widgets</a:t>
            </a:r>
            <a:r>
              <a:rPr lang="da-DK" dirty="0">
                <a:latin typeface="Lato black"/>
              </a:rPr>
              <a:t> i Aula og hvor?</a:t>
            </a:r>
            <a:br>
              <a:rPr lang="da-DK" dirty="0">
                <a:latin typeface="Lato black"/>
              </a:rPr>
            </a:br>
            <a:endParaRPr lang="da-DK" dirty="0"/>
          </a:p>
        </p:txBody>
      </p:sp>
      <p:sp>
        <p:nvSpPr>
          <p:cNvPr id="9" name="Text Placeholder 4">
            <a:extLst>
              <a:ext uri="{FF2B5EF4-FFF2-40B4-BE49-F238E27FC236}">
                <a16:creationId xmlns:a16="http://schemas.microsoft.com/office/drawing/2014/main" id="{7B92C43B-F98C-4ED8-B65A-7D2149DBBB2E}"/>
              </a:ext>
            </a:extLst>
          </p:cNvPr>
          <p:cNvSpPr txBox="1">
            <a:spLocks/>
          </p:cNvSpPr>
          <p:nvPr/>
        </p:nvSpPr>
        <p:spPr>
          <a:xfrm>
            <a:off x="615951" y="1916112"/>
            <a:ext cx="6738439"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Hvordan skal opsætningen af </a:t>
            </a:r>
            <a:r>
              <a:rPr lang="da-DK" dirty="0" err="1">
                <a:latin typeface="Lato black"/>
              </a:rPr>
              <a:t>dashboards</a:t>
            </a:r>
            <a:r>
              <a:rPr lang="da-DK" dirty="0">
                <a:latin typeface="Lato black"/>
              </a:rPr>
              <a:t> være? </a:t>
            </a:r>
            <a:br>
              <a:rPr lang="da-DK" dirty="0">
                <a:latin typeface="Lato black"/>
              </a:rPr>
            </a:br>
            <a:endParaRPr lang="da-DK" dirty="0"/>
          </a:p>
        </p:txBody>
      </p:sp>
      <p:sp>
        <p:nvSpPr>
          <p:cNvPr id="12" name="Text Placeholder 4">
            <a:extLst>
              <a:ext uri="{FF2B5EF4-FFF2-40B4-BE49-F238E27FC236}">
                <a16:creationId xmlns:a16="http://schemas.microsoft.com/office/drawing/2014/main" id="{DCBA32D3-B9AB-4D63-AC2A-DFB5A5DADD1C}"/>
              </a:ext>
            </a:extLst>
          </p:cNvPr>
          <p:cNvSpPr txBox="1">
            <a:spLocks/>
          </p:cNvSpPr>
          <p:nvPr/>
        </p:nvSpPr>
        <p:spPr>
          <a:xfrm>
            <a:off x="615737" y="3264898"/>
            <a:ext cx="7232650" cy="604191"/>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Hvem skal tildeles hvilke brugerroller?</a:t>
            </a:r>
          </a:p>
        </p:txBody>
      </p:sp>
      <p:sp>
        <p:nvSpPr>
          <p:cNvPr id="4" name="TextBox 3">
            <a:extLst>
              <a:ext uri="{FF2B5EF4-FFF2-40B4-BE49-F238E27FC236}">
                <a16:creationId xmlns:a16="http://schemas.microsoft.com/office/drawing/2014/main" id="{8166A101-2BEE-4179-9BFB-2BD751D7F646}"/>
              </a:ext>
            </a:extLst>
          </p:cNvPr>
          <p:cNvSpPr txBox="1"/>
          <p:nvPr/>
        </p:nvSpPr>
        <p:spPr>
          <a:xfrm>
            <a:off x="616166" y="1663053"/>
            <a:ext cx="8400714" cy="2687348"/>
          </a:xfrm>
          <a:prstGeom prst="rect">
            <a:avLst/>
          </a:prstGeom>
          <a:solidFill>
            <a:schemeClr val="bg1"/>
          </a:solidFill>
        </p:spPr>
        <p:txBody>
          <a:bodyPr wrap="square" rtlCol="0">
            <a:spAutoFit/>
          </a:bodyPr>
          <a:lstStyle/>
          <a:p>
            <a:endParaRPr lang="da-DK" dirty="0"/>
          </a:p>
        </p:txBody>
      </p:sp>
      <p:sp>
        <p:nvSpPr>
          <p:cNvPr id="18" name="Text Placeholder 4">
            <a:extLst>
              <a:ext uri="{FF2B5EF4-FFF2-40B4-BE49-F238E27FC236}">
                <a16:creationId xmlns:a16="http://schemas.microsoft.com/office/drawing/2014/main" id="{B45EE3CF-D367-40F6-A974-559DDF47B336}"/>
              </a:ext>
            </a:extLst>
          </p:cNvPr>
          <p:cNvSpPr>
            <a:spLocks noGrp="1"/>
          </p:cNvSpPr>
          <p:nvPr>
            <p:ph type="body" sz="quarter" idx="14"/>
          </p:nvPr>
        </p:nvSpPr>
        <p:spPr>
          <a:xfrm>
            <a:off x="1142664" y="1983878"/>
            <a:ext cx="6539678" cy="235468"/>
          </a:xfrm>
        </p:spPr>
        <p:txBody>
          <a:bodyPr>
            <a:normAutofit lnSpcReduction="10000"/>
          </a:bodyPr>
          <a:lstStyle/>
          <a:p>
            <a:pPr marL="285750" lvl="0" indent="-285750">
              <a:buFont typeface="Arial" panose="020B0604020202020204" pitchFamily="34" charset="0"/>
              <a:buChar char="•"/>
            </a:pPr>
            <a:r>
              <a:rPr lang="da-DK" dirty="0">
                <a:latin typeface="Lato black"/>
              </a:rPr>
              <a:t>Hvordan bruger vi Aula-hjemmeside?</a:t>
            </a:r>
          </a:p>
        </p:txBody>
      </p:sp>
      <p:sp>
        <p:nvSpPr>
          <p:cNvPr id="19" name="Text Placeholder 4">
            <a:extLst>
              <a:ext uri="{FF2B5EF4-FFF2-40B4-BE49-F238E27FC236}">
                <a16:creationId xmlns:a16="http://schemas.microsoft.com/office/drawing/2014/main" id="{D6FD379F-2E7D-4414-87C5-A297FC60E4F4}"/>
              </a:ext>
            </a:extLst>
          </p:cNvPr>
          <p:cNvSpPr txBox="1">
            <a:spLocks/>
          </p:cNvSpPr>
          <p:nvPr/>
        </p:nvSpPr>
        <p:spPr>
          <a:xfrm>
            <a:off x="1142665" y="2430800"/>
            <a:ext cx="6539678" cy="235468"/>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Hvilke retningslinjer har vi for skolers hjemmesider?</a:t>
            </a:r>
          </a:p>
        </p:txBody>
      </p:sp>
      <p:sp>
        <p:nvSpPr>
          <p:cNvPr id="20" name="Text Placeholder 4">
            <a:extLst>
              <a:ext uri="{FF2B5EF4-FFF2-40B4-BE49-F238E27FC236}">
                <a16:creationId xmlns:a16="http://schemas.microsoft.com/office/drawing/2014/main" id="{D12A7791-2326-45D9-98E7-9F599AB577AA}"/>
              </a:ext>
            </a:extLst>
          </p:cNvPr>
          <p:cNvSpPr txBox="1">
            <a:spLocks/>
          </p:cNvSpPr>
          <p:nvPr/>
        </p:nvSpPr>
        <p:spPr>
          <a:xfrm>
            <a:off x="1142665" y="2876229"/>
            <a:ext cx="7094590" cy="28336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dirty="0">
                <a:latin typeface="Lato black"/>
              </a:rPr>
              <a:t>Hvilket nyt indhold skal der udarbejdes til de enkelte hjemmesider? </a:t>
            </a:r>
          </a:p>
        </p:txBody>
      </p:sp>
      <p:sp>
        <p:nvSpPr>
          <p:cNvPr id="21" name="Ellipse 9">
            <a:extLst>
              <a:ext uri="{FF2B5EF4-FFF2-40B4-BE49-F238E27FC236}">
                <a16:creationId xmlns:a16="http://schemas.microsoft.com/office/drawing/2014/main" id="{F5F00F20-4DF8-4865-99C7-C1770575D297}"/>
              </a:ext>
            </a:extLst>
          </p:cNvPr>
          <p:cNvSpPr/>
          <p:nvPr/>
        </p:nvSpPr>
        <p:spPr>
          <a:xfrm>
            <a:off x="2499907" y="625149"/>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Flowchart: Connector 12">
            <a:extLst>
              <a:ext uri="{FF2B5EF4-FFF2-40B4-BE49-F238E27FC236}">
                <a16:creationId xmlns:a16="http://schemas.microsoft.com/office/drawing/2014/main" id="{045B60D3-3CB0-459F-ABE2-06C733B43052}"/>
              </a:ext>
            </a:extLst>
          </p:cNvPr>
          <p:cNvSpPr/>
          <p:nvPr/>
        </p:nvSpPr>
        <p:spPr>
          <a:xfrm>
            <a:off x="2426314" y="625149"/>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Ellipse 48">
            <a:extLst>
              <a:ext uri="{FF2B5EF4-FFF2-40B4-BE49-F238E27FC236}">
                <a16:creationId xmlns:a16="http://schemas.microsoft.com/office/drawing/2014/main" id="{6BF5CC28-0B6D-47AF-A340-153D5C44A497}"/>
              </a:ext>
            </a:extLst>
          </p:cNvPr>
          <p:cNvSpPr/>
          <p:nvPr/>
        </p:nvSpPr>
        <p:spPr>
          <a:xfrm>
            <a:off x="2426314" y="62514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4" name="Picture 18">
            <a:extLst>
              <a:ext uri="{FF2B5EF4-FFF2-40B4-BE49-F238E27FC236}">
                <a16:creationId xmlns:a16="http://schemas.microsoft.com/office/drawing/2014/main" id="{7A3FD485-2708-44AE-939F-5F8D5424A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526" y="719806"/>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25" name="Ellipse 48">
            <a:extLst>
              <a:ext uri="{FF2B5EF4-FFF2-40B4-BE49-F238E27FC236}">
                <a16:creationId xmlns:a16="http://schemas.microsoft.com/office/drawing/2014/main" id="{70E8099A-5ECB-44AA-9DC3-8F36261FC871}"/>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 name="Ellipse 48">
            <a:extLst>
              <a:ext uri="{FF2B5EF4-FFF2-40B4-BE49-F238E27FC236}">
                <a16:creationId xmlns:a16="http://schemas.microsoft.com/office/drawing/2014/main" id="{9BA30C10-0DB3-414E-B204-FF2D79FE45DB}"/>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0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fade">
                                      <p:cBhvr>
                                        <p:cTn id="31" dur="1000"/>
                                        <p:tgtEl>
                                          <p:spTgt spid="18">
                                            <p:txEl>
                                              <p:pRg st="0" end="0"/>
                                            </p:txEl>
                                          </p:spTgt>
                                        </p:tgtEl>
                                      </p:cBhvr>
                                    </p:animEffect>
                                    <p:anim calcmode="lin" valueType="num">
                                      <p:cBhvr>
                                        <p:cTn id="3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4" grpId="0" animBg="1"/>
      <p:bldP spid="18" grpId="0" build="p"/>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2062480" y="2782310"/>
            <a:ext cx="5019040" cy="400110"/>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Afrunding</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3"/>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A0CBFA03-EA22-41CB-A9F9-91AE17B131A5}"/>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15097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p:txBody>
          <a:bodyPr/>
          <a:lstStyle/>
          <a:p>
            <a:r>
              <a:rPr lang="da-DK" dirty="0">
                <a:latin typeface="Lato black"/>
              </a:rPr>
              <a:t>Afrunding</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48">
            <a:extLst>
              <a:ext uri="{FF2B5EF4-FFF2-40B4-BE49-F238E27FC236}">
                <a16:creationId xmlns:a16="http://schemas.microsoft.com/office/drawing/2014/main" id="{B95514E2-4BDC-4BED-96C0-030F317C3FEF}"/>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946672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782176" y="1188950"/>
            <a:ext cx="7389695" cy="216982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panose="020F0502020204030203"/>
                <a:cs typeface="Arial" panose="020B0604020202020204" pitchFamily="34" charset="0"/>
              </a:rPr>
              <a:t>Tak for nu …</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p:txBody>
      </p:sp>
    </p:spTree>
    <p:extLst>
      <p:ext uri="{BB962C8B-B14F-4D97-AF65-F5344CB8AC3E}">
        <p14:creationId xmlns:p14="http://schemas.microsoft.com/office/powerpoint/2010/main" val="4484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7">
            <a:extLst>
              <a:ext uri="{FF2B5EF4-FFF2-40B4-BE49-F238E27FC236}">
                <a16:creationId xmlns:a16="http://schemas.microsoft.com/office/drawing/2014/main" id="{6C5E0F87-5655-44EB-A7D5-0739F11C50F9}"/>
              </a:ext>
            </a:extLst>
          </p:cNvPr>
          <p:cNvPicPr>
            <a:picLocks noChangeAspect="1"/>
          </p:cNvPicPr>
          <p:nvPr/>
        </p:nvPicPr>
        <p:blipFill rotWithShape="1">
          <a:blip r:embed="rId3"/>
          <a:srcRect b="6920"/>
          <a:stretch/>
        </p:blipFill>
        <p:spPr>
          <a:xfrm>
            <a:off x="2537393" y="3060787"/>
            <a:ext cx="3434165" cy="1465074"/>
          </a:xfrm>
          <a:prstGeom prst="rect">
            <a:avLst/>
          </a:prstGeom>
        </p:spPr>
      </p:pic>
      <p:sp>
        <p:nvSpPr>
          <p:cNvPr id="26" name="Rectangle 42">
            <a:extLst>
              <a:ext uri="{FF2B5EF4-FFF2-40B4-BE49-F238E27FC236}">
                <a16:creationId xmlns:a16="http://schemas.microsoft.com/office/drawing/2014/main" id="{267C6ECB-F4D6-4925-A13E-C997BBEDA073}"/>
              </a:ext>
            </a:extLst>
          </p:cNvPr>
          <p:cNvSpPr/>
          <p:nvPr/>
        </p:nvSpPr>
        <p:spPr>
          <a:xfrm>
            <a:off x="615950" y="120897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Picture 13">
            <a:extLst>
              <a:ext uri="{FF2B5EF4-FFF2-40B4-BE49-F238E27FC236}">
                <a16:creationId xmlns:a16="http://schemas.microsoft.com/office/drawing/2014/main" id="{0BB10CD1-49D5-44BD-B9AB-94D484B921CC}"/>
              </a:ext>
            </a:extLst>
          </p:cNvPr>
          <p:cNvPicPr>
            <a:picLocks noChangeAspect="1"/>
          </p:cNvPicPr>
          <p:nvPr/>
        </p:nvPicPr>
        <p:blipFill>
          <a:blip r:embed="rId4"/>
          <a:stretch>
            <a:fillRect/>
          </a:stretch>
        </p:blipFill>
        <p:spPr>
          <a:xfrm>
            <a:off x="4075275" y="815272"/>
            <a:ext cx="993449" cy="895609"/>
          </a:xfrm>
          <a:prstGeom prst="rect">
            <a:avLst/>
          </a:prstGeom>
        </p:spPr>
      </p:pic>
      <p:pic>
        <p:nvPicPr>
          <p:cNvPr id="28" name="Picture 6">
            <a:extLst>
              <a:ext uri="{FF2B5EF4-FFF2-40B4-BE49-F238E27FC236}">
                <a16:creationId xmlns:a16="http://schemas.microsoft.com/office/drawing/2014/main" id="{325D7846-8AD7-4670-B03D-9C6EB1514DDB}"/>
              </a:ext>
            </a:extLst>
          </p:cNvPr>
          <p:cNvPicPr>
            <a:picLocks noChangeAspect="1"/>
          </p:cNvPicPr>
          <p:nvPr/>
        </p:nvPicPr>
        <p:blipFill>
          <a:blip r:embed="rId5"/>
          <a:stretch>
            <a:fillRect/>
          </a:stretch>
        </p:blipFill>
        <p:spPr>
          <a:xfrm>
            <a:off x="6789429" y="1946288"/>
            <a:ext cx="1302331" cy="754899"/>
          </a:xfrm>
          <a:prstGeom prst="rect">
            <a:avLst/>
          </a:prstGeom>
        </p:spPr>
      </p:pic>
      <p:pic>
        <p:nvPicPr>
          <p:cNvPr id="29" name="Picture 2">
            <a:extLst>
              <a:ext uri="{FF2B5EF4-FFF2-40B4-BE49-F238E27FC236}">
                <a16:creationId xmlns:a16="http://schemas.microsoft.com/office/drawing/2014/main" id="{8FB74DA6-A419-4305-9554-DE5F97B12C81}"/>
              </a:ext>
            </a:extLst>
          </p:cNvPr>
          <p:cNvPicPr>
            <a:picLocks noChangeAspect="1"/>
          </p:cNvPicPr>
          <p:nvPr/>
        </p:nvPicPr>
        <p:blipFill>
          <a:blip r:embed="rId6"/>
          <a:stretch>
            <a:fillRect/>
          </a:stretch>
        </p:blipFill>
        <p:spPr>
          <a:xfrm>
            <a:off x="1246469" y="2006794"/>
            <a:ext cx="1559866" cy="698150"/>
          </a:xfrm>
          <a:prstGeom prst="rect">
            <a:avLst/>
          </a:prstGeom>
        </p:spPr>
      </p:pic>
      <p:pic>
        <p:nvPicPr>
          <p:cNvPr id="30" name="Picture 8">
            <a:extLst>
              <a:ext uri="{FF2B5EF4-FFF2-40B4-BE49-F238E27FC236}">
                <a16:creationId xmlns:a16="http://schemas.microsoft.com/office/drawing/2014/main" id="{1B9C8DAF-ADBE-4C1C-8126-5E3E0B9460C6}"/>
              </a:ext>
            </a:extLst>
          </p:cNvPr>
          <p:cNvPicPr>
            <a:picLocks noChangeAspect="1"/>
          </p:cNvPicPr>
          <p:nvPr/>
        </p:nvPicPr>
        <p:blipFill>
          <a:blip r:embed="rId7"/>
          <a:stretch>
            <a:fillRect/>
          </a:stretch>
        </p:blipFill>
        <p:spPr>
          <a:xfrm>
            <a:off x="5101607" y="2071679"/>
            <a:ext cx="1122998" cy="642184"/>
          </a:xfrm>
          <a:prstGeom prst="rect">
            <a:avLst/>
          </a:prstGeom>
        </p:spPr>
      </p:pic>
      <p:sp>
        <p:nvSpPr>
          <p:cNvPr id="18" name="Titel 1">
            <a:extLst>
              <a:ext uri="{FF2B5EF4-FFF2-40B4-BE49-F238E27FC236}">
                <a16:creationId xmlns:a16="http://schemas.microsoft.com/office/drawing/2014/main" id="{9FE6D39B-F2F0-4AA6-99FE-63F944F5516F}"/>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Tree>
    <p:extLst>
      <p:ext uri="{BB962C8B-B14F-4D97-AF65-F5344CB8AC3E}">
        <p14:creationId xmlns:p14="http://schemas.microsoft.com/office/powerpoint/2010/main" val="409524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a:extLst>
              <a:ext uri="{FF2B5EF4-FFF2-40B4-BE49-F238E27FC236}">
                <a16:creationId xmlns:a16="http://schemas.microsoft.com/office/drawing/2014/main" id="{81B6B6E1-3D85-4371-8794-86EBC4FDE075}"/>
              </a:ext>
            </a:extLst>
          </p:cNvPr>
          <p:cNvPicPr>
            <a:picLocks noChangeAspect="1"/>
          </p:cNvPicPr>
          <p:nvPr/>
        </p:nvPicPr>
        <p:blipFill>
          <a:blip r:embed="rId3"/>
          <a:stretch>
            <a:fillRect/>
          </a:stretch>
        </p:blipFill>
        <p:spPr>
          <a:xfrm>
            <a:off x="106532" y="1069592"/>
            <a:ext cx="7785717" cy="3575816"/>
          </a:xfrm>
          <a:prstGeom prst="rect">
            <a:avLst/>
          </a:prstGeom>
        </p:spPr>
      </p:pic>
      <p:sp>
        <p:nvSpPr>
          <p:cNvPr id="21" name="Rectangle 42">
            <a:extLst>
              <a:ext uri="{FF2B5EF4-FFF2-40B4-BE49-F238E27FC236}">
                <a16:creationId xmlns:a16="http://schemas.microsoft.com/office/drawing/2014/main" id="{BE773DB3-E911-4D86-A625-042FAA266A37}"/>
              </a:ext>
            </a:extLst>
          </p:cNvPr>
          <p:cNvSpPr/>
          <p:nvPr/>
        </p:nvSpPr>
        <p:spPr>
          <a:xfrm>
            <a:off x="615950" y="120897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912E54F9-A757-43C5-A430-CA83DCADACF1}"/>
              </a:ext>
            </a:extLst>
          </p:cNvPr>
          <p:cNvPicPr>
            <a:picLocks noChangeAspect="1"/>
          </p:cNvPicPr>
          <p:nvPr/>
        </p:nvPicPr>
        <p:blipFill>
          <a:blip r:embed="rId4"/>
          <a:stretch>
            <a:fillRect/>
          </a:stretch>
        </p:blipFill>
        <p:spPr>
          <a:xfrm>
            <a:off x="4075275" y="815272"/>
            <a:ext cx="993449" cy="895609"/>
          </a:xfrm>
          <a:prstGeom prst="rect">
            <a:avLst/>
          </a:prstGeom>
        </p:spPr>
      </p:pic>
      <p:sp>
        <p:nvSpPr>
          <p:cNvPr id="25" name="Rektangel 24">
            <a:extLst>
              <a:ext uri="{FF2B5EF4-FFF2-40B4-BE49-F238E27FC236}">
                <a16:creationId xmlns:a16="http://schemas.microsoft.com/office/drawing/2014/main" id="{E3B3FCFC-F41A-4E9B-9421-4C4B8EAC0177}"/>
              </a:ext>
            </a:extLst>
          </p:cNvPr>
          <p:cNvSpPr/>
          <p:nvPr/>
        </p:nvSpPr>
        <p:spPr>
          <a:xfrm>
            <a:off x="4403323" y="1710881"/>
            <a:ext cx="337352" cy="142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itel 1">
            <a:extLst>
              <a:ext uri="{FF2B5EF4-FFF2-40B4-BE49-F238E27FC236}">
                <a16:creationId xmlns:a16="http://schemas.microsoft.com/office/drawing/2014/main" id="{09840B6F-A26D-45CD-8261-E0836CF90052}"/>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Tree>
    <p:extLst>
      <p:ext uri="{BB962C8B-B14F-4D97-AF65-F5344CB8AC3E}">
        <p14:creationId xmlns:p14="http://schemas.microsoft.com/office/powerpoint/2010/main" val="3183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2">
            <a:extLst>
              <a:ext uri="{FF2B5EF4-FFF2-40B4-BE49-F238E27FC236}">
                <a16:creationId xmlns:a16="http://schemas.microsoft.com/office/drawing/2014/main" id="{2A9C73EF-53B0-4A3E-AC78-BC138748EBC0}"/>
              </a:ext>
            </a:extLst>
          </p:cNvPr>
          <p:cNvSpPr/>
          <p:nvPr/>
        </p:nvSpPr>
        <p:spPr>
          <a:xfrm>
            <a:off x="615950" y="120897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Billede 15">
            <a:extLst>
              <a:ext uri="{FF2B5EF4-FFF2-40B4-BE49-F238E27FC236}">
                <a16:creationId xmlns:a16="http://schemas.microsoft.com/office/drawing/2014/main" id="{34D45AFE-A13A-4D5E-9118-B581E2D4CAB4}"/>
              </a:ext>
            </a:extLst>
          </p:cNvPr>
          <p:cNvPicPr>
            <a:picLocks noChangeAspect="1"/>
          </p:cNvPicPr>
          <p:nvPr/>
        </p:nvPicPr>
        <p:blipFill>
          <a:blip r:embed="rId3"/>
          <a:stretch>
            <a:fillRect/>
          </a:stretch>
        </p:blipFill>
        <p:spPr>
          <a:xfrm>
            <a:off x="415553" y="1222899"/>
            <a:ext cx="7319444" cy="3407675"/>
          </a:xfrm>
          <a:prstGeom prst="rect">
            <a:avLst/>
          </a:prstGeom>
        </p:spPr>
      </p:pic>
      <p:pic>
        <p:nvPicPr>
          <p:cNvPr id="14" name="Picture 13">
            <a:extLst>
              <a:ext uri="{FF2B5EF4-FFF2-40B4-BE49-F238E27FC236}">
                <a16:creationId xmlns:a16="http://schemas.microsoft.com/office/drawing/2014/main" id="{3BDD1417-37A5-4442-83AF-EC583EEF710B}"/>
              </a:ext>
            </a:extLst>
          </p:cNvPr>
          <p:cNvPicPr>
            <a:picLocks noChangeAspect="1"/>
          </p:cNvPicPr>
          <p:nvPr/>
        </p:nvPicPr>
        <p:blipFill>
          <a:blip r:embed="rId4"/>
          <a:stretch>
            <a:fillRect/>
          </a:stretch>
        </p:blipFill>
        <p:spPr>
          <a:xfrm>
            <a:off x="4075275" y="815272"/>
            <a:ext cx="993449" cy="895609"/>
          </a:xfrm>
          <a:prstGeom prst="rect">
            <a:avLst/>
          </a:prstGeom>
        </p:spPr>
      </p:pic>
      <p:sp>
        <p:nvSpPr>
          <p:cNvPr id="17" name="Rektangel 16">
            <a:extLst>
              <a:ext uri="{FF2B5EF4-FFF2-40B4-BE49-F238E27FC236}">
                <a16:creationId xmlns:a16="http://schemas.microsoft.com/office/drawing/2014/main" id="{53648733-D4D3-4F73-83E6-D8EAA6460307}"/>
              </a:ext>
            </a:extLst>
          </p:cNvPr>
          <p:cNvSpPr/>
          <p:nvPr/>
        </p:nvSpPr>
        <p:spPr>
          <a:xfrm>
            <a:off x="4209341" y="1696118"/>
            <a:ext cx="807867"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el 1">
            <a:extLst>
              <a:ext uri="{FF2B5EF4-FFF2-40B4-BE49-F238E27FC236}">
                <a16:creationId xmlns:a16="http://schemas.microsoft.com/office/drawing/2014/main" id="{051AC36E-7897-4D10-AC9C-843243ED2CEA}"/>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
        <p:nvSpPr>
          <p:cNvPr id="19" name="Rektangel 18">
            <a:extLst>
              <a:ext uri="{FF2B5EF4-FFF2-40B4-BE49-F238E27FC236}">
                <a16:creationId xmlns:a16="http://schemas.microsoft.com/office/drawing/2014/main" id="{8E54EF2C-F41D-4428-9B95-2F4FC7B2AFF5}"/>
              </a:ext>
            </a:extLst>
          </p:cNvPr>
          <p:cNvSpPr/>
          <p:nvPr/>
        </p:nvSpPr>
        <p:spPr>
          <a:xfrm>
            <a:off x="238539" y="2800836"/>
            <a:ext cx="294861"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8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786DA6-164C-4EEA-913F-6D25B0CDDFA6}"/>
              </a:ext>
            </a:extLst>
          </p:cNvPr>
          <p:cNvSpPr/>
          <p:nvPr/>
        </p:nvSpPr>
        <p:spPr>
          <a:xfrm>
            <a:off x="7019924" y="3000375"/>
            <a:ext cx="1952625" cy="180975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err="1">
                <a:ln>
                  <a:noFill/>
                </a:ln>
                <a:solidFill>
                  <a:srgbClr val="000000"/>
                </a:solidFill>
                <a:effectLst/>
                <a:uLnTx/>
                <a:uFillTx/>
                <a:latin typeface="Calibri" panose="020F0502020204030204"/>
                <a:ea typeface="+mn-ea"/>
                <a:cs typeface="+mn-cs"/>
              </a:rPr>
              <a:t>Widget</a:t>
            </a: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CF31B3B-D51F-41BD-8247-CE826C92C886}"/>
              </a:ext>
            </a:extLst>
          </p:cNvPr>
          <p:cNvSpPr/>
          <p:nvPr/>
        </p:nvSpPr>
        <p:spPr>
          <a:xfrm>
            <a:off x="7019923" y="1047750"/>
            <a:ext cx="1952625" cy="180975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404" b="0" i="0" u="none" strike="noStrike" kern="1200" cap="none" spc="0" normalizeH="0" baseline="0" noProof="0" dirty="0" err="1">
                <a:ln>
                  <a:noFill/>
                </a:ln>
                <a:solidFill>
                  <a:srgbClr val="000000"/>
                </a:solidFill>
                <a:effectLst/>
                <a:uLnTx/>
                <a:uFillTx/>
                <a:latin typeface="Calibri" panose="020F0502020204030204"/>
                <a:ea typeface="+mn-ea"/>
                <a:cs typeface="+mn-cs"/>
              </a:rPr>
              <a:t>Widget</a:t>
            </a: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258" name="Picture 234" descr="https://s3.invisionapp-cdn.com/storage.invisionapp.com/screens/files/302572396.png?x-amz-meta-iv=3&amp;response-cache-control=max-age%3D2419200&amp;x-amz-meta-ck=e541da24c61cc5a29c5e0683273ff941&amp;AWSAccessKeyId=AKIAJFUMDU3L6GTLUDYA&amp;Expires=1541030400&amp;Signature=%2FabF6d2t7iC30Ucv5LIGgLw6hek%3D">
            <a:extLst>
              <a:ext uri="{FF2B5EF4-FFF2-40B4-BE49-F238E27FC236}">
                <a16:creationId xmlns:a16="http://schemas.microsoft.com/office/drawing/2014/main" id="{46C0FBEC-8806-4841-8974-F61789600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33"/>
            <a:ext cx="9198370" cy="18070964"/>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35">
            <a:extLst>
              <a:ext uri="{FF2B5EF4-FFF2-40B4-BE49-F238E27FC236}">
                <a16:creationId xmlns:a16="http://schemas.microsoft.com/office/drawing/2014/main" id="{51603283-D74C-438E-9168-81D30070E6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2" name="AutoShape 7">
            <a:extLst>
              <a:ext uri="{FF2B5EF4-FFF2-40B4-BE49-F238E27FC236}">
                <a16:creationId xmlns:a16="http://schemas.microsoft.com/office/drawing/2014/main" id="{2DD1E205-AAF7-49F8-A24D-56037F50AA4E}"/>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3" name="AutoShape 8">
            <a:extLst>
              <a:ext uri="{FF2B5EF4-FFF2-40B4-BE49-F238E27FC236}">
                <a16:creationId xmlns:a16="http://schemas.microsoft.com/office/drawing/2014/main" id="{EFA5E221-60B3-45A3-9F0E-DAFD597CAE9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 name="AutoShape 9">
            <a:extLst>
              <a:ext uri="{FF2B5EF4-FFF2-40B4-BE49-F238E27FC236}">
                <a16:creationId xmlns:a16="http://schemas.microsoft.com/office/drawing/2014/main" id="{8BFECFD7-1D67-4028-B5F3-3111E7ED7DB1}"/>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5" name="AutoShape 10">
            <a:extLst>
              <a:ext uri="{FF2B5EF4-FFF2-40B4-BE49-F238E27FC236}">
                <a16:creationId xmlns:a16="http://schemas.microsoft.com/office/drawing/2014/main" id="{DB4DA466-3A37-4F24-ACF7-3398C190AAEA}"/>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6" name="AutoShape 11">
            <a:extLst>
              <a:ext uri="{FF2B5EF4-FFF2-40B4-BE49-F238E27FC236}">
                <a16:creationId xmlns:a16="http://schemas.microsoft.com/office/drawing/2014/main" id="{3AEA0BFF-E495-467C-A571-F493198BB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7" name="AutoShape 12">
            <a:extLst>
              <a:ext uri="{FF2B5EF4-FFF2-40B4-BE49-F238E27FC236}">
                <a16:creationId xmlns:a16="http://schemas.microsoft.com/office/drawing/2014/main" id="{A16B7728-182D-4755-84BE-68D5CFF9162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8" name="AutoShape 14">
            <a:extLst>
              <a:ext uri="{FF2B5EF4-FFF2-40B4-BE49-F238E27FC236}">
                <a16:creationId xmlns:a16="http://schemas.microsoft.com/office/drawing/2014/main" id="{CF099C4C-D51D-44B1-BC37-E1394AA3018F}"/>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9" name="AutoShape 15">
            <a:extLst>
              <a:ext uri="{FF2B5EF4-FFF2-40B4-BE49-F238E27FC236}">
                <a16:creationId xmlns:a16="http://schemas.microsoft.com/office/drawing/2014/main" id="{FFC9A209-9202-4DC2-B6EB-C0181D4E18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0" name="AutoShape 16">
            <a:extLst>
              <a:ext uri="{FF2B5EF4-FFF2-40B4-BE49-F238E27FC236}">
                <a16:creationId xmlns:a16="http://schemas.microsoft.com/office/drawing/2014/main" id="{A5D5CFC9-6289-4FF5-980B-5467D3FABF4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1" name="AutoShape 18">
            <a:extLst>
              <a:ext uri="{FF2B5EF4-FFF2-40B4-BE49-F238E27FC236}">
                <a16:creationId xmlns:a16="http://schemas.microsoft.com/office/drawing/2014/main" id="{51C36479-6706-454E-A23A-DAC5BC0E557B}"/>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2" name="AutoShape 19">
            <a:extLst>
              <a:ext uri="{FF2B5EF4-FFF2-40B4-BE49-F238E27FC236}">
                <a16:creationId xmlns:a16="http://schemas.microsoft.com/office/drawing/2014/main" id="{712B807E-D4CA-485E-B389-59BC942531B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3" name="AutoShape 20">
            <a:extLst>
              <a:ext uri="{FF2B5EF4-FFF2-40B4-BE49-F238E27FC236}">
                <a16:creationId xmlns:a16="http://schemas.microsoft.com/office/drawing/2014/main" id="{51A39996-A167-4AE8-9902-AA9F08A5DC6E}"/>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4" name="AutoShape 21">
            <a:extLst>
              <a:ext uri="{FF2B5EF4-FFF2-40B4-BE49-F238E27FC236}">
                <a16:creationId xmlns:a16="http://schemas.microsoft.com/office/drawing/2014/main" id="{0BAF9C57-C5B1-4338-A968-4F0F72EA3229}"/>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5" name="AutoShape 22">
            <a:extLst>
              <a:ext uri="{FF2B5EF4-FFF2-40B4-BE49-F238E27FC236}">
                <a16:creationId xmlns:a16="http://schemas.microsoft.com/office/drawing/2014/main" id="{F802FBE6-1E90-4DC9-A57E-14D29E7A96E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6" name="AutoShape 24">
            <a:extLst>
              <a:ext uri="{FF2B5EF4-FFF2-40B4-BE49-F238E27FC236}">
                <a16:creationId xmlns:a16="http://schemas.microsoft.com/office/drawing/2014/main" id="{B539F60A-CD8D-41DA-A46E-3BFD948CB29C}"/>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7" name="AutoShape 25">
            <a:extLst>
              <a:ext uri="{FF2B5EF4-FFF2-40B4-BE49-F238E27FC236}">
                <a16:creationId xmlns:a16="http://schemas.microsoft.com/office/drawing/2014/main" id="{A15A6130-63B8-4957-BA6D-F8F18562983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8" name="AutoShape 26">
            <a:extLst>
              <a:ext uri="{FF2B5EF4-FFF2-40B4-BE49-F238E27FC236}">
                <a16:creationId xmlns:a16="http://schemas.microsoft.com/office/drawing/2014/main" id="{4ECA6CEC-5BAA-433D-852C-D131D8A980E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9" name="AutoShape 27">
            <a:extLst>
              <a:ext uri="{FF2B5EF4-FFF2-40B4-BE49-F238E27FC236}">
                <a16:creationId xmlns:a16="http://schemas.microsoft.com/office/drawing/2014/main" id="{C8E82831-342E-4D0D-BB43-B55C0EDBE57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0" name="AutoShape 28">
            <a:extLst>
              <a:ext uri="{FF2B5EF4-FFF2-40B4-BE49-F238E27FC236}">
                <a16:creationId xmlns:a16="http://schemas.microsoft.com/office/drawing/2014/main" id="{75AF40F8-33A8-4AEA-96FE-C66D52A62F5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1" name="AutoShape 29">
            <a:extLst>
              <a:ext uri="{FF2B5EF4-FFF2-40B4-BE49-F238E27FC236}">
                <a16:creationId xmlns:a16="http://schemas.microsoft.com/office/drawing/2014/main" id="{F6779394-0332-4964-B229-A9EC288644D7}"/>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2" name="AutoShape 31">
            <a:extLst>
              <a:ext uri="{FF2B5EF4-FFF2-40B4-BE49-F238E27FC236}">
                <a16:creationId xmlns:a16="http://schemas.microsoft.com/office/drawing/2014/main" id="{B6A0CB7C-102A-45F9-AEE0-A5CD4179F01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3" name="AutoShape 32">
            <a:extLst>
              <a:ext uri="{FF2B5EF4-FFF2-40B4-BE49-F238E27FC236}">
                <a16:creationId xmlns:a16="http://schemas.microsoft.com/office/drawing/2014/main" id="{19A54DBE-09BC-4C27-8983-4898FC5E28E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4" name="AutoShape 33">
            <a:extLst>
              <a:ext uri="{FF2B5EF4-FFF2-40B4-BE49-F238E27FC236}">
                <a16:creationId xmlns:a16="http://schemas.microsoft.com/office/drawing/2014/main" id="{FE20EA7C-CC49-422F-8DAA-08E5381A13FD}"/>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5" name="AutoShape 34">
            <a:extLst>
              <a:ext uri="{FF2B5EF4-FFF2-40B4-BE49-F238E27FC236}">
                <a16:creationId xmlns:a16="http://schemas.microsoft.com/office/drawing/2014/main" id="{2507EA27-C5DF-40FD-BD9C-63839E5D9C7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48" name="AutoShape 35">
            <a:extLst>
              <a:ext uri="{FF2B5EF4-FFF2-40B4-BE49-F238E27FC236}">
                <a16:creationId xmlns:a16="http://schemas.microsoft.com/office/drawing/2014/main" id="{12CA7CC7-8625-452D-8642-D452FAA0B3A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49" name="AutoShape 36">
            <a:extLst>
              <a:ext uri="{FF2B5EF4-FFF2-40B4-BE49-F238E27FC236}">
                <a16:creationId xmlns:a16="http://schemas.microsoft.com/office/drawing/2014/main" id="{F0D7EC3D-059B-403F-8A00-E56E6AC3168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0" name="AutoShape 38">
            <a:extLst>
              <a:ext uri="{FF2B5EF4-FFF2-40B4-BE49-F238E27FC236}">
                <a16:creationId xmlns:a16="http://schemas.microsoft.com/office/drawing/2014/main" id="{B6BD0912-24C5-44D5-AD75-C8CBDBBC6708}"/>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1" name="AutoShape 39">
            <a:extLst>
              <a:ext uri="{FF2B5EF4-FFF2-40B4-BE49-F238E27FC236}">
                <a16:creationId xmlns:a16="http://schemas.microsoft.com/office/drawing/2014/main" id="{88C76958-914E-4AC1-870C-E1113156580C}"/>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2" name="AutoShape 40">
            <a:extLst>
              <a:ext uri="{FF2B5EF4-FFF2-40B4-BE49-F238E27FC236}">
                <a16:creationId xmlns:a16="http://schemas.microsoft.com/office/drawing/2014/main" id="{7683B746-7E86-4A2F-A2E0-703A6545FA6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3" name="AutoShape 42">
            <a:extLst>
              <a:ext uri="{FF2B5EF4-FFF2-40B4-BE49-F238E27FC236}">
                <a16:creationId xmlns:a16="http://schemas.microsoft.com/office/drawing/2014/main" id="{1E4AA8AE-F435-4946-AC84-EEA60365F5EF}"/>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4" name="AutoShape 43">
            <a:extLst>
              <a:ext uri="{FF2B5EF4-FFF2-40B4-BE49-F238E27FC236}">
                <a16:creationId xmlns:a16="http://schemas.microsoft.com/office/drawing/2014/main" id="{AF7ED263-1E53-41A7-867A-69B27260A5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5" name="AutoShape 44">
            <a:extLst>
              <a:ext uri="{FF2B5EF4-FFF2-40B4-BE49-F238E27FC236}">
                <a16:creationId xmlns:a16="http://schemas.microsoft.com/office/drawing/2014/main" id="{9784550D-94FA-449D-BCEB-A4B7A9557687}"/>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6" name="AutoShape 45">
            <a:extLst>
              <a:ext uri="{FF2B5EF4-FFF2-40B4-BE49-F238E27FC236}">
                <a16:creationId xmlns:a16="http://schemas.microsoft.com/office/drawing/2014/main" id="{80814B7C-5E61-4558-AC69-AA7A06CF6E29}"/>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9" name="AutoShape 46">
            <a:extLst>
              <a:ext uri="{FF2B5EF4-FFF2-40B4-BE49-F238E27FC236}">
                <a16:creationId xmlns:a16="http://schemas.microsoft.com/office/drawing/2014/main" id="{66AA9216-7B20-49DA-91B1-B33CB7925709}"/>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0" name="AutoShape 47">
            <a:extLst>
              <a:ext uri="{FF2B5EF4-FFF2-40B4-BE49-F238E27FC236}">
                <a16:creationId xmlns:a16="http://schemas.microsoft.com/office/drawing/2014/main" id="{A81A496D-6EEC-4D1D-922E-547653A4715E}"/>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1" name="AutoShape 49">
            <a:extLst>
              <a:ext uri="{FF2B5EF4-FFF2-40B4-BE49-F238E27FC236}">
                <a16:creationId xmlns:a16="http://schemas.microsoft.com/office/drawing/2014/main" id="{294D1BB2-A06B-43BC-9AA8-2F0352D0A7C5}"/>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2" name="AutoShape 50">
            <a:extLst>
              <a:ext uri="{FF2B5EF4-FFF2-40B4-BE49-F238E27FC236}">
                <a16:creationId xmlns:a16="http://schemas.microsoft.com/office/drawing/2014/main" id="{5671092D-F4BE-4A62-9ABF-E10D2B04B873}"/>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3" name="AutoShape 51">
            <a:extLst>
              <a:ext uri="{FF2B5EF4-FFF2-40B4-BE49-F238E27FC236}">
                <a16:creationId xmlns:a16="http://schemas.microsoft.com/office/drawing/2014/main" id="{17964F72-7893-405B-8124-03097D439BF7}"/>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4" name="AutoShape 52">
            <a:extLst>
              <a:ext uri="{FF2B5EF4-FFF2-40B4-BE49-F238E27FC236}">
                <a16:creationId xmlns:a16="http://schemas.microsoft.com/office/drawing/2014/main" id="{8E32FFE0-FA15-4774-89A9-F09B48A437B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5" name="AutoShape 53">
            <a:extLst>
              <a:ext uri="{FF2B5EF4-FFF2-40B4-BE49-F238E27FC236}">
                <a16:creationId xmlns:a16="http://schemas.microsoft.com/office/drawing/2014/main" id="{E641229E-3625-48BE-887D-FE9E4859BCA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6" name="AutoShape 54">
            <a:extLst>
              <a:ext uri="{FF2B5EF4-FFF2-40B4-BE49-F238E27FC236}">
                <a16:creationId xmlns:a16="http://schemas.microsoft.com/office/drawing/2014/main" id="{FB05F021-9B73-4B3A-8915-92DEE9CED51D}"/>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7" name="AutoShape 55">
            <a:extLst>
              <a:ext uri="{FF2B5EF4-FFF2-40B4-BE49-F238E27FC236}">
                <a16:creationId xmlns:a16="http://schemas.microsoft.com/office/drawing/2014/main" id="{3E1B0F70-071B-4451-BB85-4B0CB32EB6FC}"/>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8" name="AutoShape 56">
            <a:extLst>
              <a:ext uri="{FF2B5EF4-FFF2-40B4-BE49-F238E27FC236}">
                <a16:creationId xmlns:a16="http://schemas.microsoft.com/office/drawing/2014/main" id="{B415BA6D-3A66-4B13-B121-D179A6A001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9" name="AutoShape 57">
            <a:extLst>
              <a:ext uri="{FF2B5EF4-FFF2-40B4-BE49-F238E27FC236}">
                <a16:creationId xmlns:a16="http://schemas.microsoft.com/office/drawing/2014/main" id="{836FCC62-A5A5-4913-B471-86DE5A1C9432}"/>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0" name="AutoShape 58">
            <a:extLst>
              <a:ext uri="{FF2B5EF4-FFF2-40B4-BE49-F238E27FC236}">
                <a16:creationId xmlns:a16="http://schemas.microsoft.com/office/drawing/2014/main" id="{C09C8763-4784-4428-9BBD-9A397F00A6DF}"/>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1" name="AutoShape 59">
            <a:extLst>
              <a:ext uri="{FF2B5EF4-FFF2-40B4-BE49-F238E27FC236}">
                <a16:creationId xmlns:a16="http://schemas.microsoft.com/office/drawing/2014/main" id="{9420D820-8058-474F-B3B5-6B47D1B2D3EF}"/>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2" name="AutoShape 61">
            <a:extLst>
              <a:ext uri="{FF2B5EF4-FFF2-40B4-BE49-F238E27FC236}">
                <a16:creationId xmlns:a16="http://schemas.microsoft.com/office/drawing/2014/main" id="{8B59878A-14E2-422D-B2EC-0E99D57E33B0}"/>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3" name="AutoShape 62">
            <a:extLst>
              <a:ext uri="{FF2B5EF4-FFF2-40B4-BE49-F238E27FC236}">
                <a16:creationId xmlns:a16="http://schemas.microsoft.com/office/drawing/2014/main" id="{82240165-0978-423C-AC8B-8ABB5BF5335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4" name="AutoShape 63">
            <a:extLst>
              <a:ext uri="{FF2B5EF4-FFF2-40B4-BE49-F238E27FC236}">
                <a16:creationId xmlns:a16="http://schemas.microsoft.com/office/drawing/2014/main" id="{C1546C58-566F-4D1E-B688-FBD3EBB1DDB5}"/>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5" name="AutoShape 64">
            <a:extLst>
              <a:ext uri="{FF2B5EF4-FFF2-40B4-BE49-F238E27FC236}">
                <a16:creationId xmlns:a16="http://schemas.microsoft.com/office/drawing/2014/main" id="{C44418AC-3693-43FD-B17B-5B399DCBFF85}"/>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6" name="AutoShape 65">
            <a:extLst>
              <a:ext uri="{FF2B5EF4-FFF2-40B4-BE49-F238E27FC236}">
                <a16:creationId xmlns:a16="http://schemas.microsoft.com/office/drawing/2014/main" id="{1398CB95-AE7D-4576-9609-9A70E0E32DE8}"/>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7" name="AutoShape 67">
            <a:extLst>
              <a:ext uri="{FF2B5EF4-FFF2-40B4-BE49-F238E27FC236}">
                <a16:creationId xmlns:a16="http://schemas.microsoft.com/office/drawing/2014/main" id="{B82FA309-3E5D-4A79-A4CD-293FAE058E90}"/>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8" name="AutoShape 68">
            <a:extLst>
              <a:ext uri="{FF2B5EF4-FFF2-40B4-BE49-F238E27FC236}">
                <a16:creationId xmlns:a16="http://schemas.microsoft.com/office/drawing/2014/main" id="{380FA8F3-6F6C-48C6-9C27-28E740E3861F}"/>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9" name="AutoShape 69">
            <a:extLst>
              <a:ext uri="{FF2B5EF4-FFF2-40B4-BE49-F238E27FC236}">
                <a16:creationId xmlns:a16="http://schemas.microsoft.com/office/drawing/2014/main" id="{36ADF15A-E477-496D-8A9D-97AE64A0D41A}"/>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0" name="AutoShape 70">
            <a:extLst>
              <a:ext uri="{FF2B5EF4-FFF2-40B4-BE49-F238E27FC236}">
                <a16:creationId xmlns:a16="http://schemas.microsoft.com/office/drawing/2014/main" id="{D4EE84D3-A178-49BF-A10D-FC5F9FA61FE5}"/>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1" name="AutoShape 71">
            <a:extLst>
              <a:ext uri="{FF2B5EF4-FFF2-40B4-BE49-F238E27FC236}">
                <a16:creationId xmlns:a16="http://schemas.microsoft.com/office/drawing/2014/main" id="{00C6DE91-9452-4206-AD37-88CD543A4A8F}"/>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2" name="AutoShape 72">
            <a:extLst>
              <a:ext uri="{FF2B5EF4-FFF2-40B4-BE49-F238E27FC236}">
                <a16:creationId xmlns:a16="http://schemas.microsoft.com/office/drawing/2014/main" id="{E9382A4C-94EB-4A4D-B8F4-28AF45C70C7A}"/>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3" name="AutoShape 73">
            <a:extLst>
              <a:ext uri="{FF2B5EF4-FFF2-40B4-BE49-F238E27FC236}">
                <a16:creationId xmlns:a16="http://schemas.microsoft.com/office/drawing/2014/main" id="{8A4DB342-6D89-4B6E-8D67-3948FDA81CE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4" name="AutoShape 74">
            <a:extLst>
              <a:ext uri="{FF2B5EF4-FFF2-40B4-BE49-F238E27FC236}">
                <a16:creationId xmlns:a16="http://schemas.microsoft.com/office/drawing/2014/main" id="{5D1CF011-53DE-4702-A542-B3C1EFAADAB1}"/>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5" name="AutoShape 75">
            <a:extLst>
              <a:ext uri="{FF2B5EF4-FFF2-40B4-BE49-F238E27FC236}">
                <a16:creationId xmlns:a16="http://schemas.microsoft.com/office/drawing/2014/main" id="{A7417BA6-9FBE-47D8-AD16-5F8BD01D3F6B}"/>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6" name="AutoShape 76">
            <a:extLst>
              <a:ext uri="{FF2B5EF4-FFF2-40B4-BE49-F238E27FC236}">
                <a16:creationId xmlns:a16="http://schemas.microsoft.com/office/drawing/2014/main" id="{FC0EC138-90D0-423A-ACE5-62496760AD6C}"/>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7" name="AutoShape 77">
            <a:extLst>
              <a:ext uri="{FF2B5EF4-FFF2-40B4-BE49-F238E27FC236}">
                <a16:creationId xmlns:a16="http://schemas.microsoft.com/office/drawing/2014/main" id="{8B0AFC83-B938-4897-90DA-C6A9BF7F131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8" name="AutoShape 78">
            <a:extLst>
              <a:ext uri="{FF2B5EF4-FFF2-40B4-BE49-F238E27FC236}">
                <a16:creationId xmlns:a16="http://schemas.microsoft.com/office/drawing/2014/main" id="{4828A764-330A-4EC5-AA0D-E53C7F940A90}"/>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9" name="AutoShape 79">
            <a:extLst>
              <a:ext uri="{FF2B5EF4-FFF2-40B4-BE49-F238E27FC236}">
                <a16:creationId xmlns:a16="http://schemas.microsoft.com/office/drawing/2014/main" id="{B52E4179-A80E-4EAB-AA3F-F231C7AD7773}"/>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0" name="AutoShape 80">
            <a:extLst>
              <a:ext uri="{FF2B5EF4-FFF2-40B4-BE49-F238E27FC236}">
                <a16:creationId xmlns:a16="http://schemas.microsoft.com/office/drawing/2014/main" id="{CFF767BB-0BD6-4E28-8A5E-4882E7F8C913}"/>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1" name="AutoShape 81">
            <a:extLst>
              <a:ext uri="{FF2B5EF4-FFF2-40B4-BE49-F238E27FC236}">
                <a16:creationId xmlns:a16="http://schemas.microsoft.com/office/drawing/2014/main" id="{A172CB70-228C-4C80-A46B-D2D373B60DF9}"/>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2" name="AutoShape 83">
            <a:extLst>
              <a:ext uri="{FF2B5EF4-FFF2-40B4-BE49-F238E27FC236}">
                <a16:creationId xmlns:a16="http://schemas.microsoft.com/office/drawing/2014/main" id="{A55C3B07-7DF4-461C-8661-6897632FF3F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3" name="AutoShape 84">
            <a:extLst>
              <a:ext uri="{FF2B5EF4-FFF2-40B4-BE49-F238E27FC236}">
                <a16:creationId xmlns:a16="http://schemas.microsoft.com/office/drawing/2014/main" id="{0F6B92A0-19E4-463A-B934-13D81AB2C858}"/>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4" name="AutoShape 85">
            <a:extLst>
              <a:ext uri="{FF2B5EF4-FFF2-40B4-BE49-F238E27FC236}">
                <a16:creationId xmlns:a16="http://schemas.microsoft.com/office/drawing/2014/main" id="{B631A07E-83EF-4F42-917C-8E5DBEBC774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5" name="AutoShape 87">
            <a:extLst>
              <a:ext uri="{FF2B5EF4-FFF2-40B4-BE49-F238E27FC236}">
                <a16:creationId xmlns:a16="http://schemas.microsoft.com/office/drawing/2014/main" id="{9B590CBC-8475-4816-B75F-46B6E785B601}"/>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6" name="AutoShape 88">
            <a:extLst>
              <a:ext uri="{FF2B5EF4-FFF2-40B4-BE49-F238E27FC236}">
                <a16:creationId xmlns:a16="http://schemas.microsoft.com/office/drawing/2014/main" id="{77435623-D085-4ADD-A941-6D13CB8236B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7" name="AutoShape 89">
            <a:extLst>
              <a:ext uri="{FF2B5EF4-FFF2-40B4-BE49-F238E27FC236}">
                <a16:creationId xmlns:a16="http://schemas.microsoft.com/office/drawing/2014/main" id="{B4FB0756-83D8-4B8D-A138-85A7E1B3862A}"/>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8" name="AutoShape 91">
            <a:extLst>
              <a:ext uri="{FF2B5EF4-FFF2-40B4-BE49-F238E27FC236}">
                <a16:creationId xmlns:a16="http://schemas.microsoft.com/office/drawing/2014/main" id="{EA5408A7-B1B0-4463-AB5B-5E7098C75989}"/>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9" name="AutoShape 92">
            <a:extLst>
              <a:ext uri="{FF2B5EF4-FFF2-40B4-BE49-F238E27FC236}">
                <a16:creationId xmlns:a16="http://schemas.microsoft.com/office/drawing/2014/main" id="{60EFD4A6-0FB1-4710-B775-DF7AE2A842A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0" name="AutoShape 93">
            <a:extLst>
              <a:ext uri="{FF2B5EF4-FFF2-40B4-BE49-F238E27FC236}">
                <a16:creationId xmlns:a16="http://schemas.microsoft.com/office/drawing/2014/main" id="{2AC43F58-CDBF-41E4-9914-A92AEABBEC1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1" name="AutoShape 95">
            <a:extLst>
              <a:ext uri="{FF2B5EF4-FFF2-40B4-BE49-F238E27FC236}">
                <a16:creationId xmlns:a16="http://schemas.microsoft.com/office/drawing/2014/main" id="{2F5974B8-4119-40C5-AFB6-6AA877BF914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2" name="AutoShape 96">
            <a:extLst>
              <a:ext uri="{FF2B5EF4-FFF2-40B4-BE49-F238E27FC236}">
                <a16:creationId xmlns:a16="http://schemas.microsoft.com/office/drawing/2014/main" id="{A3EEE128-FD77-4E7B-BF38-95A13D0814E7}"/>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3" name="AutoShape 97">
            <a:extLst>
              <a:ext uri="{FF2B5EF4-FFF2-40B4-BE49-F238E27FC236}">
                <a16:creationId xmlns:a16="http://schemas.microsoft.com/office/drawing/2014/main" id="{2CAF5DBA-EAA4-45D1-8A4F-F2C5EA497F6D}"/>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4" name="AutoShape 99">
            <a:extLst>
              <a:ext uri="{FF2B5EF4-FFF2-40B4-BE49-F238E27FC236}">
                <a16:creationId xmlns:a16="http://schemas.microsoft.com/office/drawing/2014/main" id="{485AFA95-2919-47B7-8F34-EC6559AA550A}"/>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5" name="AutoShape 100">
            <a:extLst>
              <a:ext uri="{FF2B5EF4-FFF2-40B4-BE49-F238E27FC236}">
                <a16:creationId xmlns:a16="http://schemas.microsoft.com/office/drawing/2014/main" id="{EEE7F558-2B66-41F0-87CC-4908D4276155}"/>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6" name="AutoShape 101">
            <a:extLst>
              <a:ext uri="{FF2B5EF4-FFF2-40B4-BE49-F238E27FC236}">
                <a16:creationId xmlns:a16="http://schemas.microsoft.com/office/drawing/2014/main" id="{946E1640-F0F4-4786-A9E7-8BD16669E423}"/>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7" name="AutoShape 102">
            <a:extLst>
              <a:ext uri="{FF2B5EF4-FFF2-40B4-BE49-F238E27FC236}">
                <a16:creationId xmlns:a16="http://schemas.microsoft.com/office/drawing/2014/main" id="{A2BCD1C9-3E68-4E17-A23B-6ABE637B0A09}"/>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8" name="AutoShape 103">
            <a:extLst>
              <a:ext uri="{FF2B5EF4-FFF2-40B4-BE49-F238E27FC236}">
                <a16:creationId xmlns:a16="http://schemas.microsoft.com/office/drawing/2014/main" id="{93AE3EC7-DCE3-43F4-9225-ECB1C1357DDE}"/>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9" name="AutoShape 104">
            <a:extLst>
              <a:ext uri="{FF2B5EF4-FFF2-40B4-BE49-F238E27FC236}">
                <a16:creationId xmlns:a16="http://schemas.microsoft.com/office/drawing/2014/main" id="{6BC83132-5760-4BB6-BF70-81FC0D61849C}"/>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0" name="AutoShape 105">
            <a:extLst>
              <a:ext uri="{FF2B5EF4-FFF2-40B4-BE49-F238E27FC236}">
                <a16:creationId xmlns:a16="http://schemas.microsoft.com/office/drawing/2014/main" id="{8B8DC2EE-CF4D-46B9-BF06-67808767B78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1" name="AutoShape 106">
            <a:extLst>
              <a:ext uri="{FF2B5EF4-FFF2-40B4-BE49-F238E27FC236}">
                <a16:creationId xmlns:a16="http://schemas.microsoft.com/office/drawing/2014/main" id="{B07C26F4-3512-41AA-A9FB-6F940BA4B71E}"/>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2" name="AutoShape 107">
            <a:extLst>
              <a:ext uri="{FF2B5EF4-FFF2-40B4-BE49-F238E27FC236}">
                <a16:creationId xmlns:a16="http://schemas.microsoft.com/office/drawing/2014/main" id="{D034520A-9171-489C-B56C-F65173F23406}"/>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3" name="AutoShape 108">
            <a:extLst>
              <a:ext uri="{FF2B5EF4-FFF2-40B4-BE49-F238E27FC236}">
                <a16:creationId xmlns:a16="http://schemas.microsoft.com/office/drawing/2014/main" id="{907A4E77-6B05-41C8-9615-D1F1B03075C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4" name="AutoShape 109">
            <a:extLst>
              <a:ext uri="{FF2B5EF4-FFF2-40B4-BE49-F238E27FC236}">
                <a16:creationId xmlns:a16="http://schemas.microsoft.com/office/drawing/2014/main" id="{14D7E611-51A6-47D9-9EE9-48AD119039A9}"/>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5" name="AutoShape 110">
            <a:extLst>
              <a:ext uri="{FF2B5EF4-FFF2-40B4-BE49-F238E27FC236}">
                <a16:creationId xmlns:a16="http://schemas.microsoft.com/office/drawing/2014/main" id="{A7BEDB8C-BB98-4843-8E29-117D67CA0BB7}"/>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6" name="AutoShape 112">
            <a:extLst>
              <a:ext uri="{FF2B5EF4-FFF2-40B4-BE49-F238E27FC236}">
                <a16:creationId xmlns:a16="http://schemas.microsoft.com/office/drawing/2014/main" id="{080CFE4E-8410-46A6-B3E7-FCF9FE6A75D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7" name="AutoShape 113">
            <a:extLst>
              <a:ext uri="{FF2B5EF4-FFF2-40B4-BE49-F238E27FC236}">
                <a16:creationId xmlns:a16="http://schemas.microsoft.com/office/drawing/2014/main" id="{C21678B3-6838-4889-B93D-76E13717EF1A}"/>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8" name="AutoShape 114">
            <a:extLst>
              <a:ext uri="{FF2B5EF4-FFF2-40B4-BE49-F238E27FC236}">
                <a16:creationId xmlns:a16="http://schemas.microsoft.com/office/drawing/2014/main" id="{80CF5C3C-D4DD-4596-812F-11AB064562B5}"/>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9" name="AutoShape 115">
            <a:extLst>
              <a:ext uri="{FF2B5EF4-FFF2-40B4-BE49-F238E27FC236}">
                <a16:creationId xmlns:a16="http://schemas.microsoft.com/office/drawing/2014/main" id="{F821A969-CA91-4DC7-9F35-0C066757D22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0" name="AutoShape 116">
            <a:extLst>
              <a:ext uri="{FF2B5EF4-FFF2-40B4-BE49-F238E27FC236}">
                <a16:creationId xmlns:a16="http://schemas.microsoft.com/office/drawing/2014/main" id="{354732DB-D7C3-44E9-9D1D-7330042D966E}"/>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1" name="AutoShape 117">
            <a:extLst>
              <a:ext uri="{FF2B5EF4-FFF2-40B4-BE49-F238E27FC236}">
                <a16:creationId xmlns:a16="http://schemas.microsoft.com/office/drawing/2014/main" id="{B3D6681A-072D-4856-B462-DDAE077E39D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2" name="AutoShape 118">
            <a:extLst>
              <a:ext uri="{FF2B5EF4-FFF2-40B4-BE49-F238E27FC236}">
                <a16:creationId xmlns:a16="http://schemas.microsoft.com/office/drawing/2014/main" id="{797237DA-F60B-4573-8EF1-1AD385F9F2E1}"/>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3" name="AutoShape 119">
            <a:extLst>
              <a:ext uri="{FF2B5EF4-FFF2-40B4-BE49-F238E27FC236}">
                <a16:creationId xmlns:a16="http://schemas.microsoft.com/office/drawing/2014/main" id="{972F7833-A680-4D04-B67C-269311135EF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4" name="AutoShape 120">
            <a:extLst>
              <a:ext uri="{FF2B5EF4-FFF2-40B4-BE49-F238E27FC236}">
                <a16:creationId xmlns:a16="http://schemas.microsoft.com/office/drawing/2014/main" id="{795F1766-983D-4A0A-A6BC-3C7A2E10B79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5" name="AutoShape 121">
            <a:extLst>
              <a:ext uri="{FF2B5EF4-FFF2-40B4-BE49-F238E27FC236}">
                <a16:creationId xmlns:a16="http://schemas.microsoft.com/office/drawing/2014/main" id="{E6464A59-707C-414C-8EA8-DF571FE4C168}"/>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6" name="AutoShape 122">
            <a:extLst>
              <a:ext uri="{FF2B5EF4-FFF2-40B4-BE49-F238E27FC236}">
                <a16:creationId xmlns:a16="http://schemas.microsoft.com/office/drawing/2014/main" id="{D3DD7439-6CC9-49BE-8EDA-398EC6812E81}"/>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7" name="AutoShape 123">
            <a:extLst>
              <a:ext uri="{FF2B5EF4-FFF2-40B4-BE49-F238E27FC236}">
                <a16:creationId xmlns:a16="http://schemas.microsoft.com/office/drawing/2014/main" id="{4784D97A-5EF3-45E1-9447-279F94199B68}"/>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8" name="AutoShape 124">
            <a:extLst>
              <a:ext uri="{FF2B5EF4-FFF2-40B4-BE49-F238E27FC236}">
                <a16:creationId xmlns:a16="http://schemas.microsoft.com/office/drawing/2014/main" id="{8C2B4354-EFB5-4617-8ABF-38629117A9C4}"/>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9" name="AutoShape 125">
            <a:extLst>
              <a:ext uri="{FF2B5EF4-FFF2-40B4-BE49-F238E27FC236}">
                <a16:creationId xmlns:a16="http://schemas.microsoft.com/office/drawing/2014/main" id="{440ADDA1-40E8-4B11-8587-D0E4C6FB0C61}"/>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0" name="AutoShape 126">
            <a:extLst>
              <a:ext uri="{FF2B5EF4-FFF2-40B4-BE49-F238E27FC236}">
                <a16:creationId xmlns:a16="http://schemas.microsoft.com/office/drawing/2014/main" id="{21FD0286-758D-4562-831B-9F81C205AAE0}"/>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1" name="AutoShape 127">
            <a:extLst>
              <a:ext uri="{FF2B5EF4-FFF2-40B4-BE49-F238E27FC236}">
                <a16:creationId xmlns:a16="http://schemas.microsoft.com/office/drawing/2014/main" id="{8DA3C263-ADCA-4E3F-BB4F-5DA82DF6C7D3}"/>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2" name="AutoShape 129">
            <a:extLst>
              <a:ext uri="{FF2B5EF4-FFF2-40B4-BE49-F238E27FC236}">
                <a16:creationId xmlns:a16="http://schemas.microsoft.com/office/drawing/2014/main" id="{6318CAED-E6CE-47A9-8A4C-0419B0A2E594}"/>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3" name="AutoShape 131">
            <a:extLst>
              <a:ext uri="{FF2B5EF4-FFF2-40B4-BE49-F238E27FC236}">
                <a16:creationId xmlns:a16="http://schemas.microsoft.com/office/drawing/2014/main" id="{4ACE805B-B9F1-49D4-9E9D-5B1FF7B2F598}"/>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4" name="AutoShape 132">
            <a:extLst>
              <a:ext uri="{FF2B5EF4-FFF2-40B4-BE49-F238E27FC236}">
                <a16:creationId xmlns:a16="http://schemas.microsoft.com/office/drawing/2014/main" id="{3EF40F25-5543-4727-82AF-70245BA5FF4E}"/>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5" name="AutoShape 133">
            <a:extLst>
              <a:ext uri="{FF2B5EF4-FFF2-40B4-BE49-F238E27FC236}">
                <a16:creationId xmlns:a16="http://schemas.microsoft.com/office/drawing/2014/main" id="{5D44F615-EF78-414F-B636-9A9D7F19726F}"/>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6" name="AutoShape 134">
            <a:extLst>
              <a:ext uri="{FF2B5EF4-FFF2-40B4-BE49-F238E27FC236}">
                <a16:creationId xmlns:a16="http://schemas.microsoft.com/office/drawing/2014/main" id="{ABED6A01-5CCB-472F-A3B0-5B9A5382FAC1}"/>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7" name="AutoShape 136">
            <a:extLst>
              <a:ext uri="{FF2B5EF4-FFF2-40B4-BE49-F238E27FC236}">
                <a16:creationId xmlns:a16="http://schemas.microsoft.com/office/drawing/2014/main" id="{139EB053-1869-4188-AAC1-DF81CD0AC97C}"/>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9" name="AutoShape 138">
            <a:extLst>
              <a:ext uri="{FF2B5EF4-FFF2-40B4-BE49-F238E27FC236}">
                <a16:creationId xmlns:a16="http://schemas.microsoft.com/office/drawing/2014/main" id="{891C3345-2C88-43FA-95CB-8A6EBADE9FA2}"/>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0" name="AutoShape 139">
            <a:extLst>
              <a:ext uri="{FF2B5EF4-FFF2-40B4-BE49-F238E27FC236}">
                <a16:creationId xmlns:a16="http://schemas.microsoft.com/office/drawing/2014/main" id="{47577A39-A65E-4B18-A6CA-8EDF9AE74518}"/>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1" name="AutoShape 140">
            <a:extLst>
              <a:ext uri="{FF2B5EF4-FFF2-40B4-BE49-F238E27FC236}">
                <a16:creationId xmlns:a16="http://schemas.microsoft.com/office/drawing/2014/main" id="{AA0DB1E2-23A8-4D2E-ACC2-114E20DFBF5A}"/>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2" name="AutoShape 142">
            <a:extLst>
              <a:ext uri="{FF2B5EF4-FFF2-40B4-BE49-F238E27FC236}">
                <a16:creationId xmlns:a16="http://schemas.microsoft.com/office/drawing/2014/main" id="{F4A36518-45D1-4963-B595-532A0480908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3" name="AutoShape 143">
            <a:extLst>
              <a:ext uri="{FF2B5EF4-FFF2-40B4-BE49-F238E27FC236}">
                <a16:creationId xmlns:a16="http://schemas.microsoft.com/office/drawing/2014/main" id="{B67C5899-E560-4D5A-A544-C23A83941F95}"/>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4" name="AutoShape 144">
            <a:extLst>
              <a:ext uri="{FF2B5EF4-FFF2-40B4-BE49-F238E27FC236}">
                <a16:creationId xmlns:a16="http://schemas.microsoft.com/office/drawing/2014/main" id="{D443459D-15DC-4B4D-8B5B-69ADAD20DD9D}"/>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5" name="AutoShape 145">
            <a:extLst>
              <a:ext uri="{FF2B5EF4-FFF2-40B4-BE49-F238E27FC236}">
                <a16:creationId xmlns:a16="http://schemas.microsoft.com/office/drawing/2014/main" id="{4FE80849-36DE-4FD9-885F-26C09FBEA58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6" name="AutoShape 146">
            <a:extLst>
              <a:ext uri="{FF2B5EF4-FFF2-40B4-BE49-F238E27FC236}">
                <a16:creationId xmlns:a16="http://schemas.microsoft.com/office/drawing/2014/main" id="{08E28159-59D8-4401-B1FD-C7B66E308290}"/>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7" name="AutoShape 147">
            <a:extLst>
              <a:ext uri="{FF2B5EF4-FFF2-40B4-BE49-F238E27FC236}">
                <a16:creationId xmlns:a16="http://schemas.microsoft.com/office/drawing/2014/main" id="{962B2A4A-C758-4CA7-BB21-46D4A2D57642}"/>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8" name="AutoShape 148">
            <a:extLst>
              <a:ext uri="{FF2B5EF4-FFF2-40B4-BE49-F238E27FC236}">
                <a16:creationId xmlns:a16="http://schemas.microsoft.com/office/drawing/2014/main" id="{4B55DD4B-EDF2-417B-AB22-302CD6141E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9" name="AutoShape 149">
            <a:extLst>
              <a:ext uri="{FF2B5EF4-FFF2-40B4-BE49-F238E27FC236}">
                <a16:creationId xmlns:a16="http://schemas.microsoft.com/office/drawing/2014/main" id="{F944BC50-4364-4A00-A6E4-F8238A20C9C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0" name="AutoShape 150">
            <a:extLst>
              <a:ext uri="{FF2B5EF4-FFF2-40B4-BE49-F238E27FC236}">
                <a16:creationId xmlns:a16="http://schemas.microsoft.com/office/drawing/2014/main" id="{36AE002C-AD0F-4128-A224-D210CA3D93E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1" name="AutoShape 151">
            <a:extLst>
              <a:ext uri="{FF2B5EF4-FFF2-40B4-BE49-F238E27FC236}">
                <a16:creationId xmlns:a16="http://schemas.microsoft.com/office/drawing/2014/main" id="{CD18FA3C-5E3E-48BB-AB98-0B20DC2A9D4A}"/>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2" name="AutoShape 152">
            <a:extLst>
              <a:ext uri="{FF2B5EF4-FFF2-40B4-BE49-F238E27FC236}">
                <a16:creationId xmlns:a16="http://schemas.microsoft.com/office/drawing/2014/main" id="{544C8B0C-2690-4ADF-B468-301D9C8EB3DB}"/>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3" name="AutoShape 153">
            <a:extLst>
              <a:ext uri="{FF2B5EF4-FFF2-40B4-BE49-F238E27FC236}">
                <a16:creationId xmlns:a16="http://schemas.microsoft.com/office/drawing/2014/main" id="{DB9BED8B-9B4B-4C0B-B619-9DC0BC31DB6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4" name="AutoShape 154">
            <a:extLst>
              <a:ext uri="{FF2B5EF4-FFF2-40B4-BE49-F238E27FC236}">
                <a16:creationId xmlns:a16="http://schemas.microsoft.com/office/drawing/2014/main" id="{8103B73D-C11C-45E7-8198-4E23441102B5}"/>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5" name="AutoShape 155">
            <a:extLst>
              <a:ext uri="{FF2B5EF4-FFF2-40B4-BE49-F238E27FC236}">
                <a16:creationId xmlns:a16="http://schemas.microsoft.com/office/drawing/2014/main" id="{F769B440-2EA5-4DB5-9DDB-07669386AD32}"/>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6" name="AutoShape 156">
            <a:extLst>
              <a:ext uri="{FF2B5EF4-FFF2-40B4-BE49-F238E27FC236}">
                <a16:creationId xmlns:a16="http://schemas.microsoft.com/office/drawing/2014/main" id="{F4324DD2-6F04-4B78-9D1B-49116A9B4682}"/>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7" name="AutoShape 157">
            <a:extLst>
              <a:ext uri="{FF2B5EF4-FFF2-40B4-BE49-F238E27FC236}">
                <a16:creationId xmlns:a16="http://schemas.microsoft.com/office/drawing/2014/main" id="{B737D01A-349E-4857-B85C-30EA98E53B9A}"/>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8" name="AutoShape 159">
            <a:extLst>
              <a:ext uri="{FF2B5EF4-FFF2-40B4-BE49-F238E27FC236}">
                <a16:creationId xmlns:a16="http://schemas.microsoft.com/office/drawing/2014/main" id="{277593CE-1298-4BC5-8ADB-4C73E0BC60B4}"/>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9" name="AutoShape 160">
            <a:extLst>
              <a:ext uri="{FF2B5EF4-FFF2-40B4-BE49-F238E27FC236}">
                <a16:creationId xmlns:a16="http://schemas.microsoft.com/office/drawing/2014/main" id="{C2782595-1B61-48AB-820D-86CB12A8977A}"/>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0" name="AutoShape 161">
            <a:extLst>
              <a:ext uri="{FF2B5EF4-FFF2-40B4-BE49-F238E27FC236}">
                <a16:creationId xmlns:a16="http://schemas.microsoft.com/office/drawing/2014/main" id="{04A2D1B6-6C8A-4250-B70C-751174A8E59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1" name="AutoShape 162">
            <a:extLst>
              <a:ext uri="{FF2B5EF4-FFF2-40B4-BE49-F238E27FC236}">
                <a16:creationId xmlns:a16="http://schemas.microsoft.com/office/drawing/2014/main" id="{2C8BC513-86CF-4A3F-8BC1-7AB175A52BAC}"/>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2" name="AutoShape 163">
            <a:extLst>
              <a:ext uri="{FF2B5EF4-FFF2-40B4-BE49-F238E27FC236}">
                <a16:creationId xmlns:a16="http://schemas.microsoft.com/office/drawing/2014/main" id="{BC7EFACA-009D-47A1-8876-088BD1634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3" name="AutoShape 164">
            <a:extLst>
              <a:ext uri="{FF2B5EF4-FFF2-40B4-BE49-F238E27FC236}">
                <a16:creationId xmlns:a16="http://schemas.microsoft.com/office/drawing/2014/main" id="{D5165F10-1415-4B0A-A2C9-407AFEB44CFF}"/>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4" name="AutoShape 166">
            <a:extLst>
              <a:ext uri="{FF2B5EF4-FFF2-40B4-BE49-F238E27FC236}">
                <a16:creationId xmlns:a16="http://schemas.microsoft.com/office/drawing/2014/main" id="{8EF85DA1-29DD-4B11-AFAA-965443B9E858}"/>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5" name="AutoShape 167">
            <a:extLst>
              <a:ext uri="{FF2B5EF4-FFF2-40B4-BE49-F238E27FC236}">
                <a16:creationId xmlns:a16="http://schemas.microsoft.com/office/drawing/2014/main" id="{34A06D98-6372-4812-9532-294032B2B704}"/>
              </a:ext>
            </a:extLst>
          </p:cNvPr>
          <p:cNvSpPr>
            <a:spLocks noChangeAspect="1" noChangeArrowheads="1"/>
          </p:cNvSpPr>
          <p:nvPr/>
        </p:nvSpPr>
        <p:spPr bwMode="auto">
          <a:xfrm>
            <a:off x="400050" y="-118563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6" name="AutoShape 168">
            <a:extLst>
              <a:ext uri="{FF2B5EF4-FFF2-40B4-BE49-F238E27FC236}">
                <a16:creationId xmlns:a16="http://schemas.microsoft.com/office/drawing/2014/main" id="{45DE655F-884D-488B-A4D0-0818CC90D6A0}"/>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8" name="AutoShape 170">
            <a:extLst>
              <a:ext uri="{FF2B5EF4-FFF2-40B4-BE49-F238E27FC236}">
                <a16:creationId xmlns:a16="http://schemas.microsoft.com/office/drawing/2014/main" id="{1C12DA96-BD06-47DA-BF8C-63CF8DD4A7F3}"/>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9" name="AutoShape 171">
            <a:extLst>
              <a:ext uri="{FF2B5EF4-FFF2-40B4-BE49-F238E27FC236}">
                <a16:creationId xmlns:a16="http://schemas.microsoft.com/office/drawing/2014/main" id="{38B086DA-82AC-4EE6-BD57-480D4926BD6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0" name="AutoShape 172">
            <a:extLst>
              <a:ext uri="{FF2B5EF4-FFF2-40B4-BE49-F238E27FC236}">
                <a16:creationId xmlns:a16="http://schemas.microsoft.com/office/drawing/2014/main" id="{0FCC5DD8-38B9-460D-A78E-E84C6435BF4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1" name="AutoShape 173">
            <a:extLst>
              <a:ext uri="{FF2B5EF4-FFF2-40B4-BE49-F238E27FC236}">
                <a16:creationId xmlns:a16="http://schemas.microsoft.com/office/drawing/2014/main" id="{4A5050CD-7E28-46CF-B3F4-226AE345C74C}"/>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2" name="AutoShape 174">
            <a:extLst>
              <a:ext uri="{FF2B5EF4-FFF2-40B4-BE49-F238E27FC236}">
                <a16:creationId xmlns:a16="http://schemas.microsoft.com/office/drawing/2014/main" id="{98206A10-4962-4A4B-9757-0008F570DBBE}"/>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3" name="AutoShape 175">
            <a:extLst>
              <a:ext uri="{FF2B5EF4-FFF2-40B4-BE49-F238E27FC236}">
                <a16:creationId xmlns:a16="http://schemas.microsoft.com/office/drawing/2014/main" id="{0D0817F7-39FB-4856-9201-5F31087DE842}"/>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4" name="AutoShape 177">
            <a:extLst>
              <a:ext uri="{FF2B5EF4-FFF2-40B4-BE49-F238E27FC236}">
                <a16:creationId xmlns:a16="http://schemas.microsoft.com/office/drawing/2014/main" id="{BFE714E6-279D-4312-9963-7380777AAFE3}"/>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6" name="AutoShape 179">
            <a:extLst>
              <a:ext uri="{FF2B5EF4-FFF2-40B4-BE49-F238E27FC236}">
                <a16:creationId xmlns:a16="http://schemas.microsoft.com/office/drawing/2014/main" id="{0E9012BA-FB3C-46BB-8D54-D34279717399}"/>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7" name="AutoShape 180">
            <a:extLst>
              <a:ext uri="{FF2B5EF4-FFF2-40B4-BE49-F238E27FC236}">
                <a16:creationId xmlns:a16="http://schemas.microsoft.com/office/drawing/2014/main" id="{E17D6867-9CF7-4E2A-BEF4-6D95D27A98A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8" name="AutoShape 181">
            <a:extLst>
              <a:ext uri="{FF2B5EF4-FFF2-40B4-BE49-F238E27FC236}">
                <a16:creationId xmlns:a16="http://schemas.microsoft.com/office/drawing/2014/main" id="{6A89290B-670E-4311-A999-0C0301BC05F7}"/>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9" name="AutoShape 183">
            <a:extLst>
              <a:ext uri="{FF2B5EF4-FFF2-40B4-BE49-F238E27FC236}">
                <a16:creationId xmlns:a16="http://schemas.microsoft.com/office/drawing/2014/main" id="{B167BC94-C2D5-494D-865C-566F11022339}"/>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0" name="AutoShape 184">
            <a:extLst>
              <a:ext uri="{FF2B5EF4-FFF2-40B4-BE49-F238E27FC236}">
                <a16:creationId xmlns:a16="http://schemas.microsoft.com/office/drawing/2014/main" id="{1B614C04-4A24-4BC3-AA86-37B1A795A5A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2" name="AutoShape 186">
            <a:extLst>
              <a:ext uri="{FF2B5EF4-FFF2-40B4-BE49-F238E27FC236}">
                <a16:creationId xmlns:a16="http://schemas.microsoft.com/office/drawing/2014/main" id="{161C46DE-81C2-48BC-AFD0-C2AC7CA33F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3" name="AutoShape 187">
            <a:extLst>
              <a:ext uri="{FF2B5EF4-FFF2-40B4-BE49-F238E27FC236}">
                <a16:creationId xmlns:a16="http://schemas.microsoft.com/office/drawing/2014/main" id="{114F1AA5-3A7C-478A-8BEF-B4CED6FEC39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4" name="AutoShape 188">
            <a:extLst>
              <a:ext uri="{FF2B5EF4-FFF2-40B4-BE49-F238E27FC236}">
                <a16:creationId xmlns:a16="http://schemas.microsoft.com/office/drawing/2014/main" id="{FCD46206-16E8-41E2-930B-17B4EDBC648D}"/>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5" name="AutoShape 189">
            <a:extLst>
              <a:ext uri="{FF2B5EF4-FFF2-40B4-BE49-F238E27FC236}">
                <a16:creationId xmlns:a16="http://schemas.microsoft.com/office/drawing/2014/main" id="{E25A04A0-23A4-40BE-9C01-45321F71A76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6" name="AutoShape 191">
            <a:extLst>
              <a:ext uri="{FF2B5EF4-FFF2-40B4-BE49-F238E27FC236}">
                <a16:creationId xmlns:a16="http://schemas.microsoft.com/office/drawing/2014/main" id="{D173FD7D-4539-4CE2-9577-91AAE551C155}"/>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7" name="AutoShape 192">
            <a:extLst>
              <a:ext uri="{FF2B5EF4-FFF2-40B4-BE49-F238E27FC236}">
                <a16:creationId xmlns:a16="http://schemas.microsoft.com/office/drawing/2014/main" id="{139E59F7-12A2-4285-A47E-3E144636677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9" name="AutoShape 195">
            <a:extLst>
              <a:ext uri="{FF2B5EF4-FFF2-40B4-BE49-F238E27FC236}">
                <a16:creationId xmlns:a16="http://schemas.microsoft.com/office/drawing/2014/main" id="{EBF2E807-D801-4148-B063-9903FE06E02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0" name="AutoShape 197">
            <a:extLst>
              <a:ext uri="{FF2B5EF4-FFF2-40B4-BE49-F238E27FC236}">
                <a16:creationId xmlns:a16="http://schemas.microsoft.com/office/drawing/2014/main" id="{5B2CB113-DAE3-4554-BDB6-71B03450539E}"/>
              </a:ext>
            </a:extLst>
          </p:cNvPr>
          <p:cNvSpPr>
            <a:spLocks noChangeAspect="1" noChangeArrowheads="1"/>
          </p:cNvSpPr>
          <p:nvPr/>
        </p:nvSpPr>
        <p:spPr bwMode="auto">
          <a:xfrm>
            <a:off x="123825" y="-5302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1" name="AutoShape 198">
            <a:extLst>
              <a:ext uri="{FF2B5EF4-FFF2-40B4-BE49-F238E27FC236}">
                <a16:creationId xmlns:a16="http://schemas.microsoft.com/office/drawing/2014/main" id="{C010ACAB-EB89-47FB-94A2-A95DEDFFB594}"/>
              </a:ext>
            </a:extLst>
          </p:cNvPr>
          <p:cNvSpPr>
            <a:spLocks noChangeAspect="1" noChangeArrowheads="1"/>
          </p:cNvSpPr>
          <p:nvPr/>
        </p:nvSpPr>
        <p:spPr bwMode="auto">
          <a:xfrm>
            <a:off x="123825"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2" name="AutoShape 199">
            <a:extLst>
              <a:ext uri="{FF2B5EF4-FFF2-40B4-BE49-F238E27FC236}">
                <a16:creationId xmlns:a16="http://schemas.microsoft.com/office/drawing/2014/main" id="{B6A62C3F-BAB7-4872-863C-7B51DA7F432D}"/>
              </a:ext>
            </a:extLst>
          </p:cNvPr>
          <p:cNvSpPr>
            <a:spLocks noChangeAspect="1" noChangeArrowheads="1"/>
          </p:cNvSpPr>
          <p:nvPr/>
        </p:nvSpPr>
        <p:spPr bwMode="auto">
          <a:xfrm>
            <a:off x="123825" y="-4451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3" name="AutoShape 200">
            <a:extLst>
              <a:ext uri="{FF2B5EF4-FFF2-40B4-BE49-F238E27FC236}">
                <a16:creationId xmlns:a16="http://schemas.microsoft.com/office/drawing/2014/main" id="{8B110940-EC97-45D2-8C04-5746CA722B31}"/>
              </a:ext>
            </a:extLst>
          </p:cNvPr>
          <p:cNvSpPr>
            <a:spLocks noChangeAspect="1" noChangeArrowheads="1"/>
          </p:cNvSpPr>
          <p:nvPr/>
        </p:nvSpPr>
        <p:spPr bwMode="auto">
          <a:xfrm>
            <a:off x="123825" y="-402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4" name="AutoShape 201">
            <a:extLst>
              <a:ext uri="{FF2B5EF4-FFF2-40B4-BE49-F238E27FC236}">
                <a16:creationId xmlns:a16="http://schemas.microsoft.com/office/drawing/2014/main" id="{90972ADD-DAE4-4FB2-ABB9-0BCD933A9E4F}"/>
              </a:ext>
            </a:extLst>
          </p:cNvPr>
          <p:cNvSpPr>
            <a:spLocks noChangeAspect="1" noChangeArrowheads="1"/>
          </p:cNvSpPr>
          <p:nvPr/>
        </p:nvSpPr>
        <p:spPr bwMode="auto">
          <a:xfrm>
            <a:off x="123825" y="-3600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5" name="AutoShape 202">
            <a:extLst>
              <a:ext uri="{FF2B5EF4-FFF2-40B4-BE49-F238E27FC236}">
                <a16:creationId xmlns:a16="http://schemas.microsoft.com/office/drawing/2014/main" id="{2BDE4199-B0B1-41BD-8C49-628045CFC677}"/>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6" name="AutoShape 203">
            <a:extLst>
              <a:ext uri="{FF2B5EF4-FFF2-40B4-BE49-F238E27FC236}">
                <a16:creationId xmlns:a16="http://schemas.microsoft.com/office/drawing/2014/main" id="{9DB4B277-E04B-4088-B4FC-DD483EB57092}"/>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0" name="AutoShape 207">
            <a:extLst>
              <a:ext uri="{FF2B5EF4-FFF2-40B4-BE49-F238E27FC236}">
                <a16:creationId xmlns:a16="http://schemas.microsoft.com/office/drawing/2014/main" id="{DEA44CC7-0256-4F8C-BFCA-C804D5F1DAE9}"/>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2" name="AutoShape 209">
            <a:extLst>
              <a:ext uri="{FF2B5EF4-FFF2-40B4-BE49-F238E27FC236}">
                <a16:creationId xmlns:a16="http://schemas.microsoft.com/office/drawing/2014/main" id="{3228FE3C-00B5-406B-A5C4-DE900495887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3" name="AutoShape 210">
            <a:extLst>
              <a:ext uri="{FF2B5EF4-FFF2-40B4-BE49-F238E27FC236}">
                <a16:creationId xmlns:a16="http://schemas.microsoft.com/office/drawing/2014/main" id="{2C79C58F-E50C-4BD4-9C8A-412F11336EE2}"/>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4" name="AutoShape 211">
            <a:extLst>
              <a:ext uri="{FF2B5EF4-FFF2-40B4-BE49-F238E27FC236}">
                <a16:creationId xmlns:a16="http://schemas.microsoft.com/office/drawing/2014/main" id="{8A13642D-1D58-45A0-B438-45490C3C17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5" name="AutoShape 212">
            <a:extLst>
              <a:ext uri="{FF2B5EF4-FFF2-40B4-BE49-F238E27FC236}">
                <a16:creationId xmlns:a16="http://schemas.microsoft.com/office/drawing/2014/main" id="{B241EFB4-8D24-4EFA-9400-92A67A07F49A}"/>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6" name="AutoShape 213">
            <a:extLst>
              <a:ext uri="{FF2B5EF4-FFF2-40B4-BE49-F238E27FC236}">
                <a16:creationId xmlns:a16="http://schemas.microsoft.com/office/drawing/2014/main" id="{16234B06-C2B8-4514-9294-524380412CDB}"/>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7" name="AutoShape 214">
            <a:extLst>
              <a:ext uri="{FF2B5EF4-FFF2-40B4-BE49-F238E27FC236}">
                <a16:creationId xmlns:a16="http://schemas.microsoft.com/office/drawing/2014/main" id="{F19C2AF5-26A9-4101-8525-A6463F3631DA}"/>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8" name="AutoShape 215">
            <a:extLst>
              <a:ext uri="{FF2B5EF4-FFF2-40B4-BE49-F238E27FC236}">
                <a16:creationId xmlns:a16="http://schemas.microsoft.com/office/drawing/2014/main" id="{115BE289-6ECA-41FB-B1AF-2E1302400B14}"/>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9" name="AutoShape 216">
            <a:extLst>
              <a:ext uri="{FF2B5EF4-FFF2-40B4-BE49-F238E27FC236}">
                <a16:creationId xmlns:a16="http://schemas.microsoft.com/office/drawing/2014/main" id="{8EF8B2A2-F32C-4476-B263-296A0210AC50}"/>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0" name="AutoShape 217">
            <a:extLst>
              <a:ext uri="{FF2B5EF4-FFF2-40B4-BE49-F238E27FC236}">
                <a16:creationId xmlns:a16="http://schemas.microsoft.com/office/drawing/2014/main" id="{45D8D02B-8E6F-42F3-A0F2-251BF01ED21A}"/>
              </a:ext>
            </a:extLst>
          </p:cNvPr>
          <p:cNvSpPr>
            <a:spLocks noChangeAspect="1" noChangeArrowheads="1"/>
          </p:cNvSpPr>
          <p:nvPr/>
        </p:nvSpPr>
        <p:spPr bwMode="auto">
          <a:xfrm>
            <a:off x="123825" y="3206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1" name="AutoShape 218">
            <a:extLst>
              <a:ext uri="{FF2B5EF4-FFF2-40B4-BE49-F238E27FC236}">
                <a16:creationId xmlns:a16="http://schemas.microsoft.com/office/drawing/2014/main" id="{448A2C1C-9D52-4A7C-8696-2D3356BDCB66}"/>
              </a:ext>
            </a:extLst>
          </p:cNvPr>
          <p:cNvSpPr>
            <a:spLocks noChangeAspect="1" noChangeArrowheads="1"/>
          </p:cNvSpPr>
          <p:nvPr/>
        </p:nvSpPr>
        <p:spPr bwMode="auto">
          <a:xfrm>
            <a:off x="123825" y="3632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2" name="AutoShape 219">
            <a:extLst>
              <a:ext uri="{FF2B5EF4-FFF2-40B4-BE49-F238E27FC236}">
                <a16:creationId xmlns:a16="http://schemas.microsoft.com/office/drawing/2014/main" id="{7819ED81-98AA-4C30-AE54-C652253D6E22}"/>
              </a:ext>
            </a:extLst>
          </p:cNvPr>
          <p:cNvSpPr>
            <a:spLocks noChangeAspect="1" noChangeArrowheads="1"/>
          </p:cNvSpPr>
          <p:nvPr/>
        </p:nvSpPr>
        <p:spPr bwMode="auto">
          <a:xfrm>
            <a:off x="123825" y="4057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3" name="AutoShape 220">
            <a:extLst>
              <a:ext uri="{FF2B5EF4-FFF2-40B4-BE49-F238E27FC236}">
                <a16:creationId xmlns:a16="http://schemas.microsoft.com/office/drawing/2014/main" id="{0F100BDA-79B6-4891-869E-9450C382BB07}"/>
              </a:ext>
            </a:extLst>
          </p:cNvPr>
          <p:cNvSpPr>
            <a:spLocks noChangeAspect="1" noChangeArrowheads="1"/>
          </p:cNvSpPr>
          <p:nvPr/>
        </p:nvSpPr>
        <p:spPr bwMode="auto">
          <a:xfrm>
            <a:off x="123825" y="4483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4" name="AutoShape 221">
            <a:extLst>
              <a:ext uri="{FF2B5EF4-FFF2-40B4-BE49-F238E27FC236}">
                <a16:creationId xmlns:a16="http://schemas.microsoft.com/office/drawing/2014/main" id="{5A0C716D-FFF2-42C7-BD4C-3949FD4A324C}"/>
              </a:ext>
            </a:extLst>
          </p:cNvPr>
          <p:cNvSpPr>
            <a:spLocks noChangeAspect="1" noChangeArrowheads="1"/>
          </p:cNvSpPr>
          <p:nvPr/>
        </p:nvSpPr>
        <p:spPr bwMode="auto">
          <a:xfrm>
            <a:off x="123825" y="4908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20" name="AutoShape 228">
            <a:extLst>
              <a:ext uri="{FF2B5EF4-FFF2-40B4-BE49-F238E27FC236}">
                <a16:creationId xmlns:a16="http://schemas.microsoft.com/office/drawing/2014/main" id="{5582A026-D2D2-4E28-82E3-B4D9BB2DF53B}"/>
              </a:ext>
            </a:extLst>
          </p:cNvPr>
          <p:cNvSpPr>
            <a:spLocks noChangeAspect="1" noChangeArrowheads="1"/>
          </p:cNvSpPr>
          <p:nvPr/>
        </p:nvSpPr>
        <p:spPr bwMode="auto">
          <a:xfrm>
            <a:off x="31750" y="-523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21" name="AutoShape 229">
            <a:extLst>
              <a:ext uri="{FF2B5EF4-FFF2-40B4-BE49-F238E27FC236}">
                <a16:creationId xmlns:a16="http://schemas.microsoft.com/office/drawing/2014/main" id="{5051791B-7F60-40D9-84CA-1C509A5DA7B2}"/>
              </a:ext>
            </a:extLst>
          </p:cNvPr>
          <p:cNvSpPr>
            <a:spLocks noChangeAspect="1" noChangeArrowheads="1"/>
          </p:cNvSpPr>
          <p:nvPr/>
        </p:nvSpPr>
        <p:spPr bwMode="auto">
          <a:xfrm>
            <a:off x="31750" y="373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22" name="AutoShape 230">
            <a:extLst>
              <a:ext uri="{FF2B5EF4-FFF2-40B4-BE49-F238E27FC236}">
                <a16:creationId xmlns:a16="http://schemas.microsoft.com/office/drawing/2014/main" id="{2EF67DBA-E3B0-47B3-8C41-BCAEADA35B76}"/>
              </a:ext>
            </a:extLst>
          </p:cNvPr>
          <p:cNvSpPr>
            <a:spLocks noChangeAspect="1" noChangeArrowheads="1"/>
          </p:cNvSpPr>
          <p:nvPr/>
        </p:nvSpPr>
        <p:spPr bwMode="auto">
          <a:xfrm>
            <a:off x="31750" y="798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23" name="AutoShape 231">
            <a:extLst>
              <a:ext uri="{FF2B5EF4-FFF2-40B4-BE49-F238E27FC236}">
                <a16:creationId xmlns:a16="http://schemas.microsoft.com/office/drawing/2014/main" id="{78816B92-F40C-4D2D-A10C-EE0466D7F003}"/>
              </a:ext>
            </a:extLst>
          </p:cNvPr>
          <p:cNvSpPr>
            <a:spLocks noChangeAspect="1" noChangeArrowheads="1"/>
          </p:cNvSpPr>
          <p:nvPr/>
        </p:nvSpPr>
        <p:spPr bwMode="auto">
          <a:xfrm>
            <a:off x="31750" y="1223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426" name="Picture 1425">
            <a:extLst>
              <a:ext uri="{FF2B5EF4-FFF2-40B4-BE49-F238E27FC236}">
                <a16:creationId xmlns:a16="http://schemas.microsoft.com/office/drawing/2014/main" id="{2D37AF39-1E3B-4F25-B105-8CF2C6188B8B}"/>
              </a:ext>
            </a:extLst>
          </p:cNvPr>
          <p:cNvPicPr>
            <a:picLocks noChangeAspect="1"/>
          </p:cNvPicPr>
          <p:nvPr/>
        </p:nvPicPr>
        <p:blipFill>
          <a:blip r:embed="rId4"/>
          <a:stretch>
            <a:fillRect/>
          </a:stretch>
        </p:blipFill>
        <p:spPr>
          <a:xfrm>
            <a:off x="6961454" y="5561392"/>
            <a:ext cx="2182546" cy="245381"/>
          </a:xfrm>
          <a:prstGeom prst="rect">
            <a:avLst/>
          </a:prstGeom>
        </p:spPr>
      </p:pic>
      <p:pic>
        <p:nvPicPr>
          <p:cNvPr id="1427" name="Picture 1426">
            <a:extLst>
              <a:ext uri="{FF2B5EF4-FFF2-40B4-BE49-F238E27FC236}">
                <a16:creationId xmlns:a16="http://schemas.microsoft.com/office/drawing/2014/main" id="{6D485B0B-0F4A-4B95-81D0-D3F55923762A}"/>
              </a:ext>
            </a:extLst>
          </p:cNvPr>
          <p:cNvPicPr>
            <a:picLocks noChangeAspect="1"/>
          </p:cNvPicPr>
          <p:nvPr/>
        </p:nvPicPr>
        <p:blipFill>
          <a:blip r:embed="rId5"/>
          <a:stretch>
            <a:fillRect/>
          </a:stretch>
        </p:blipFill>
        <p:spPr>
          <a:xfrm>
            <a:off x="-1622" y="-23433"/>
            <a:ext cx="9198370" cy="759616"/>
          </a:xfrm>
          <a:prstGeom prst="rect">
            <a:avLst/>
          </a:prstGeom>
        </p:spPr>
      </p:pic>
      <p:pic>
        <p:nvPicPr>
          <p:cNvPr id="1428" name="Picture 1427">
            <a:extLst>
              <a:ext uri="{FF2B5EF4-FFF2-40B4-BE49-F238E27FC236}">
                <a16:creationId xmlns:a16="http://schemas.microsoft.com/office/drawing/2014/main" id="{5E543416-CDE8-4FB7-8B51-AD93746364E2}"/>
              </a:ext>
            </a:extLst>
          </p:cNvPr>
          <p:cNvPicPr>
            <a:picLocks noChangeAspect="1"/>
          </p:cNvPicPr>
          <p:nvPr/>
        </p:nvPicPr>
        <p:blipFill>
          <a:blip r:embed="rId6"/>
          <a:stretch>
            <a:fillRect/>
          </a:stretch>
        </p:blipFill>
        <p:spPr>
          <a:xfrm>
            <a:off x="5469542" y="2203450"/>
            <a:ext cx="326190" cy="304800"/>
          </a:xfrm>
          <a:prstGeom prst="rect">
            <a:avLst/>
          </a:prstGeom>
        </p:spPr>
      </p:pic>
      <p:pic>
        <p:nvPicPr>
          <p:cNvPr id="1429" name="Picture 1428">
            <a:extLst>
              <a:ext uri="{FF2B5EF4-FFF2-40B4-BE49-F238E27FC236}">
                <a16:creationId xmlns:a16="http://schemas.microsoft.com/office/drawing/2014/main" id="{169B6C78-3FF7-43B4-9EFC-D89DF7C38BC5}"/>
              </a:ext>
            </a:extLst>
          </p:cNvPr>
          <p:cNvPicPr>
            <a:picLocks noChangeAspect="1"/>
          </p:cNvPicPr>
          <p:nvPr/>
        </p:nvPicPr>
        <p:blipFill>
          <a:blip r:embed="rId6"/>
          <a:stretch>
            <a:fillRect/>
          </a:stretch>
        </p:blipFill>
        <p:spPr>
          <a:xfrm>
            <a:off x="6974086" y="5104191"/>
            <a:ext cx="507975" cy="474665"/>
          </a:xfrm>
          <a:prstGeom prst="rect">
            <a:avLst/>
          </a:prstGeom>
        </p:spPr>
      </p:pic>
      <p:pic>
        <p:nvPicPr>
          <p:cNvPr id="1430" name="Picture 1429">
            <a:extLst>
              <a:ext uri="{FF2B5EF4-FFF2-40B4-BE49-F238E27FC236}">
                <a16:creationId xmlns:a16="http://schemas.microsoft.com/office/drawing/2014/main" id="{9CFA469F-9B66-49D1-95BD-335D17ABAF6F}"/>
              </a:ext>
            </a:extLst>
          </p:cNvPr>
          <p:cNvPicPr>
            <a:picLocks noChangeAspect="1"/>
          </p:cNvPicPr>
          <p:nvPr/>
        </p:nvPicPr>
        <p:blipFill>
          <a:blip r:embed="rId7"/>
          <a:stretch>
            <a:fillRect/>
          </a:stretch>
        </p:blipFill>
        <p:spPr>
          <a:xfrm>
            <a:off x="6974086" y="5104191"/>
            <a:ext cx="2146218" cy="498098"/>
          </a:xfrm>
          <a:prstGeom prst="rect">
            <a:avLst/>
          </a:prstGeom>
        </p:spPr>
      </p:pic>
      <p:sp>
        <p:nvSpPr>
          <p:cNvPr id="196" name="TextBox 195">
            <a:extLst>
              <a:ext uri="{FF2B5EF4-FFF2-40B4-BE49-F238E27FC236}">
                <a16:creationId xmlns:a16="http://schemas.microsoft.com/office/drawing/2014/main" id="{E7EC56A7-6B5C-4CB3-8F41-4B2AB53E66CC}"/>
              </a:ext>
            </a:extLst>
          </p:cNvPr>
          <p:cNvSpPr txBox="1"/>
          <p:nvPr/>
        </p:nvSpPr>
        <p:spPr>
          <a:xfrm>
            <a:off x="6908706" y="4531247"/>
            <a:ext cx="2289664" cy="1202893"/>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err="1">
                <a:ln>
                  <a:noFill/>
                </a:ln>
                <a:solidFill>
                  <a:srgbClr val="000000"/>
                </a:solidFill>
                <a:effectLst/>
                <a:uLnTx/>
                <a:uFillTx/>
                <a:latin typeface="Lato balck"/>
                <a:ea typeface="+mn-ea"/>
                <a:cs typeface="+mn-cs"/>
              </a:rPr>
              <a:t>Widget</a:t>
            </a:r>
            <a:endParaRPr kumimoji="0" lang="da-DK" sz="1600" b="0" i="0" u="none" strike="noStrike" kern="1200" cap="none" spc="0" normalizeH="0" baseline="0" noProof="0" dirty="0">
              <a:ln>
                <a:noFill/>
              </a:ln>
              <a:solidFill>
                <a:srgbClr val="000000"/>
              </a:solidFill>
              <a:effectLst/>
              <a:uLnTx/>
              <a:uFillTx/>
              <a:latin typeface="Lato bal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7" name="TextBox 196">
            <a:extLst>
              <a:ext uri="{FF2B5EF4-FFF2-40B4-BE49-F238E27FC236}">
                <a16:creationId xmlns:a16="http://schemas.microsoft.com/office/drawing/2014/main" id="{4EDA944B-889F-4650-BC16-8C3759BD93CC}"/>
              </a:ext>
            </a:extLst>
          </p:cNvPr>
          <p:cNvSpPr txBox="1"/>
          <p:nvPr/>
        </p:nvSpPr>
        <p:spPr>
          <a:xfrm>
            <a:off x="6902363" y="5779277"/>
            <a:ext cx="2289664" cy="1202893"/>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err="1">
                <a:ln>
                  <a:noFill/>
                </a:ln>
                <a:solidFill>
                  <a:srgbClr val="000000"/>
                </a:solidFill>
                <a:effectLst/>
                <a:uLnTx/>
                <a:uFillTx/>
                <a:latin typeface="Lato balck"/>
                <a:ea typeface="+mn-ea"/>
                <a:cs typeface="+mn-cs"/>
              </a:rPr>
              <a:t>Widget</a:t>
            </a:r>
            <a:endParaRPr kumimoji="0" lang="da-DK" sz="1600" b="0" i="0" u="none" strike="noStrike" kern="1200" cap="none" spc="0" normalizeH="0" baseline="0" noProof="0" dirty="0">
              <a:ln>
                <a:noFill/>
              </a:ln>
              <a:solidFill>
                <a:srgbClr val="000000"/>
              </a:solidFill>
              <a:effectLst/>
              <a:uLnTx/>
              <a:uFillTx/>
              <a:latin typeface="Lato balck"/>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7FF1AD47-2DC2-43C8-B6D6-BA65003BAC17}"/>
              </a:ext>
            </a:extLst>
          </p:cNvPr>
          <p:cNvSpPr/>
          <p:nvPr/>
        </p:nvSpPr>
        <p:spPr>
          <a:xfrm>
            <a:off x="2369431" y="2203449"/>
            <a:ext cx="1305028" cy="30480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30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anim calcmode="lin" valueType="num">
                                      <p:cBhvr>
                                        <p:cTn id="8" dur="1000" fill="hold"/>
                                        <p:tgtEl>
                                          <p:spTgt spid="198"/>
                                        </p:tgtEl>
                                        <p:attrNameLst>
                                          <p:attrName>ppt_x</p:attrName>
                                        </p:attrNameLst>
                                      </p:cBhvr>
                                      <p:tavLst>
                                        <p:tav tm="0">
                                          <p:val>
                                            <p:strVal val="#ppt_x"/>
                                          </p:val>
                                        </p:tav>
                                        <p:tav tm="100000">
                                          <p:val>
                                            <p:strVal val="#ppt_x"/>
                                          </p:val>
                                        </p:tav>
                                      </p:tavLst>
                                    </p:anim>
                                    <p:anim calcmode="lin" valueType="num">
                                      <p:cBhvr>
                                        <p:cTn id="9"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87D39F7-8880-4FCB-BE3B-5E7A04C26449}"/>
              </a:ext>
            </a:extLst>
          </p:cNvPr>
          <p:cNvSpPr/>
          <p:nvPr/>
        </p:nvSpPr>
        <p:spPr>
          <a:xfrm>
            <a:off x="6130123" y="2484220"/>
            <a:ext cx="919819" cy="76707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0F8DF25C-C177-4AF4-B535-35162C21C75A}"/>
              </a:ext>
            </a:extLst>
          </p:cNvPr>
          <p:cNvSpPr txBox="1">
            <a:spLocks/>
          </p:cNvSpPr>
          <p:nvPr/>
        </p:nvSpPr>
        <p:spPr>
          <a:xfrm>
            <a:off x="428958" y="885134"/>
            <a:ext cx="7198200" cy="4698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da-DK" sz="1800" b="0" i="0" u="none" strike="noStrike" kern="1200" cap="none" spc="0" normalizeH="0" baseline="0" noProof="0" dirty="0">
              <a:ln>
                <a:noFill/>
              </a:ln>
              <a:solidFill>
                <a:srgbClr val="395B73"/>
              </a:solidFill>
              <a:effectLst/>
              <a:uLnTx/>
              <a:uFillTx/>
              <a:latin typeface="Cambria" panose="02040503050406030204" pitchFamily="18" charset="0"/>
              <a:ea typeface="+mn-ea"/>
              <a:cs typeface="Arial"/>
            </a:endParaRPr>
          </a:p>
        </p:txBody>
      </p:sp>
      <p:sp>
        <p:nvSpPr>
          <p:cNvPr id="13" name="Rectangle 9">
            <a:extLst>
              <a:ext uri="{FF2B5EF4-FFF2-40B4-BE49-F238E27FC236}">
                <a16:creationId xmlns:a16="http://schemas.microsoft.com/office/drawing/2014/main" id="{44CA7598-B5F1-409C-8C76-CD5DC4597231}"/>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017EE1A9-14E9-4C81-822D-D82B2FFC0CC5}"/>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Rectangle 11">
            <a:extLst>
              <a:ext uri="{FF2B5EF4-FFF2-40B4-BE49-F238E27FC236}">
                <a16:creationId xmlns:a16="http://schemas.microsoft.com/office/drawing/2014/main" id="{1C2CDC8D-2900-496C-8F80-B174D95218FF}"/>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ectangle 12">
            <a:extLst>
              <a:ext uri="{FF2B5EF4-FFF2-40B4-BE49-F238E27FC236}">
                <a16:creationId xmlns:a16="http://schemas.microsoft.com/office/drawing/2014/main" id="{070F0AB5-0A92-4C7B-8BF2-26C271CD934F}"/>
              </a:ext>
            </a:extLst>
          </p:cNvPr>
          <p:cNvSpPr>
            <a:spLocks noChangeArrowheads="1"/>
          </p:cNvSpPr>
          <p:nvPr/>
        </p:nvSpPr>
        <p:spPr bwMode="auto">
          <a:xfrm>
            <a:off x="1426839" y="47948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Titel 1">
            <a:extLst>
              <a:ext uri="{FF2B5EF4-FFF2-40B4-BE49-F238E27FC236}">
                <a16:creationId xmlns:a16="http://schemas.microsoft.com/office/drawing/2014/main" id="{A0FA1F40-3EAA-4D88-995F-B0C7EDFC2A4A}"/>
              </a:ext>
            </a:extLst>
          </p:cNvPr>
          <p:cNvSpPr txBox="1">
            <a:spLocks/>
          </p:cNvSpPr>
          <p:nvPr/>
        </p:nvSpPr>
        <p:spPr>
          <a:xfrm>
            <a:off x="615950" y="89651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134562"/>
                </a:solidFill>
                <a:effectLst/>
                <a:uLnTx/>
                <a:uFillTx/>
                <a:latin typeface="Lato black"/>
                <a:ea typeface="+mj-ea"/>
                <a:cs typeface="Arial" panose="020B0604020202020204" pitchFamily="34" charset="0"/>
              </a:rPr>
              <a:t>Fokus på anvendelse</a:t>
            </a:r>
          </a:p>
        </p:txBody>
      </p:sp>
      <p:grpSp>
        <p:nvGrpSpPr>
          <p:cNvPr id="21" name="Gruppe 20">
            <a:extLst>
              <a:ext uri="{FF2B5EF4-FFF2-40B4-BE49-F238E27FC236}">
                <a16:creationId xmlns:a16="http://schemas.microsoft.com/office/drawing/2014/main" id="{BBC69E08-CD03-4971-9C41-5469F2215688}"/>
              </a:ext>
            </a:extLst>
          </p:cNvPr>
          <p:cNvGrpSpPr/>
          <p:nvPr/>
        </p:nvGrpSpPr>
        <p:grpSpPr>
          <a:xfrm>
            <a:off x="1499008" y="1922873"/>
            <a:ext cx="1998794" cy="1486449"/>
            <a:chOff x="1714" y="273265"/>
            <a:chExt cx="1671637" cy="668654"/>
          </a:xfrm>
        </p:grpSpPr>
        <p:sp>
          <p:nvSpPr>
            <p:cNvPr id="22" name="Rektangel 21">
              <a:extLst>
                <a:ext uri="{FF2B5EF4-FFF2-40B4-BE49-F238E27FC236}">
                  <a16:creationId xmlns:a16="http://schemas.microsoft.com/office/drawing/2014/main" id="{469BFC90-415A-4F62-A09B-3F5A4B9A845F}"/>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Tekstfelt 22">
              <a:extLst>
                <a:ext uri="{FF2B5EF4-FFF2-40B4-BE49-F238E27FC236}">
                  <a16:creationId xmlns:a16="http://schemas.microsoft.com/office/drawing/2014/main" id="{0A751031-D093-4B20-BDA6-57A50C1FB8B0}"/>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Oplæg</a:t>
              </a:r>
              <a:endParaRPr kumimoji="0" lang="da-DK" sz="24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grpSp>
      <p:grpSp>
        <p:nvGrpSpPr>
          <p:cNvPr id="24" name="Gruppe 23">
            <a:extLst>
              <a:ext uri="{FF2B5EF4-FFF2-40B4-BE49-F238E27FC236}">
                <a16:creationId xmlns:a16="http://schemas.microsoft.com/office/drawing/2014/main" id="{E0E9E66D-8918-4232-B11F-E707621409CC}"/>
              </a:ext>
            </a:extLst>
          </p:cNvPr>
          <p:cNvGrpSpPr/>
          <p:nvPr/>
        </p:nvGrpSpPr>
        <p:grpSpPr>
          <a:xfrm>
            <a:off x="3563686" y="1922873"/>
            <a:ext cx="1998794" cy="1486449"/>
            <a:chOff x="1714" y="273265"/>
            <a:chExt cx="1671637" cy="668654"/>
          </a:xfrm>
        </p:grpSpPr>
        <p:sp>
          <p:nvSpPr>
            <p:cNvPr id="25" name="Rektangel 24">
              <a:extLst>
                <a:ext uri="{FF2B5EF4-FFF2-40B4-BE49-F238E27FC236}">
                  <a16:creationId xmlns:a16="http://schemas.microsoft.com/office/drawing/2014/main" id="{EEBBE8E1-DDDB-46DF-ACA5-4FFF3884A570}"/>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Tekstfelt 25">
              <a:extLst>
                <a:ext uri="{FF2B5EF4-FFF2-40B4-BE49-F238E27FC236}">
                  <a16:creationId xmlns:a16="http://schemas.microsoft.com/office/drawing/2014/main" id="{A174D633-B853-4538-8AAE-8A62E0D24A49}"/>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Opgave</a:t>
              </a:r>
              <a:endParaRPr kumimoji="0" lang="da-DK"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7" name="Gruppe 26">
            <a:extLst>
              <a:ext uri="{FF2B5EF4-FFF2-40B4-BE49-F238E27FC236}">
                <a16:creationId xmlns:a16="http://schemas.microsoft.com/office/drawing/2014/main" id="{A60F588E-1267-4BEB-B304-99DC7B707774}"/>
              </a:ext>
            </a:extLst>
          </p:cNvPr>
          <p:cNvGrpSpPr/>
          <p:nvPr/>
        </p:nvGrpSpPr>
        <p:grpSpPr>
          <a:xfrm>
            <a:off x="5628364" y="1922873"/>
            <a:ext cx="1998794" cy="1486449"/>
            <a:chOff x="1714" y="273265"/>
            <a:chExt cx="1671637" cy="668654"/>
          </a:xfrm>
        </p:grpSpPr>
        <p:sp>
          <p:nvSpPr>
            <p:cNvPr id="28" name="Rektangel 27">
              <a:extLst>
                <a:ext uri="{FF2B5EF4-FFF2-40B4-BE49-F238E27FC236}">
                  <a16:creationId xmlns:a16="http://schemas.microsoft.com/office/drawing/2014/main" id="{5D88C478-22CD-415F-B7D6-1EEC74C39BF9}"/>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Tekstfelt 28">
              <a:extLst>
                <a:ext uri="{FF2B5EF4-FFF2-40B4-BE49-F238E27FC236}">
                  <a16:creationId xmlns:a16="http://schemas.microsoft.com/office/drawing/2014/main" id="{7206AB25-38E7-4056-A857-93AB214AE1CD}"/>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Opsamling</a:t>
              </a:r>
              <a:endParaRPr kumimoji="0" lang="da-DK"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0" name="Gruppe 29">
            <a:extLst>
              <a:ext uri="{FF2B5EF4-FFF2-40B4-BE49-F238E27FC236}">
                <a16:creationId xmlns:a16="http://schemas.microsoft.com/office/drawing/2014/main" id="{290E31FE-7B29-4950-B5C6-13362A388129}"/>
              </a:ext>
            </a:extLst>
          </p:cNvPr>
          <p:cNvGrpSpPr/>
          <p:nvPr/>
        </p:nvGrpSpPr>
        <p:grpSpPr>
          <a:xfrm>
            <a:off x="1499008" y="3463870"/>
            <a:ext cx="1998794" cy="521387"/>
            <a:chOff x="1714" y="273265"/>
            <a:chExt cx="1671637" cy="668654"/>
          </a:xfrm>
          <a:solidFill>
            <a:srgbClr val="45B7C1"/>
          </a:solidFill>
        </p:grpSpPr>
        <p:sp>
          <p:nvSpPr>
            <p:cNvPr id="31" name="Rektangel 30">
              <a:extLst>
                <a:ext uri="{FF2B5EF4-FFF2-40B4-BE49-F238E27FC236}">
                  <a16:creationId xmlns:a16="http://schemas.microsoft.com/office/drawing/2014/main" id="{72354D11-E744-429C-AEAF-FFAAECF79C9C}"/>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Tekstfelt 31">
              <a:extLst>
                <a:ext uri="{FF2B5EF4-FFF2-40B4-BE49-F238E27FC236}">
                  <a16:creationId xmlns:a16="http://schemas.microsoft.com/office/drawing/2014/main" id="{0DD68C0B-BAAA-496C-9A57-532EF8AEB61B}"/>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5 minutter</a:t>
              </a:r>
            </a:p>
          </p:txBody>
        </p:sp>
      </p:grpSp>
      <p:grpSp>
        <p:nvGrpSpPr>
          <p:cNvPr id="33" name="Gruppe 32">
            <a:extLst>
              <a:ext uri="{FF2B5EF4-FFF2-40B4-BE49-F238E27FC236}">
                <a16:creationId xmlns:a16="http://schemas.microsoft.com/office/drawing/2014/main" id="{82FBB268-F7A2-413D-ADE8-CBD5BFCC5D1A}"/>
              </a:ext>
            </a:extLst>
          </p:cNvPr>
          <p:cNvGrpSpPr/>
          <p:nvPr/>
        </p:nvGrpSpPr>
        <p:grpSpPr>
          <a:xfrm>
            <a:off x="3563686" y="3469387"/>
            <a:ext cx="1998794" cy="521387"/>
            <a:chOff x="1714" y="273265"/>
            <a:chExt cx="1671637" cy="668654"/>
          </a:xfrm>
          <a:solidFill>
            <a:srgbClr val="45B7C1"/>
          </a:solidFill>
        </p:grpSpPr>
        <p:sp>
          <p:nvSpPr>
            <p:cNvPr id="34" name="Rektangel 33">
              <a:extLst>
                <a:ext uri="{FF2B5EF4-FFF2-40B4-BE49-F238E27FC236}">
                  <a16:creationId xmlns:a16="http://schemas.microsoft.com/office/drawing/2014/main" id="{75C35C45-4A02-4E26-AFD5-4D172C562F79}"/>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Tekstfelt 34">
              <a:extLst>
                <a:ext uri="{FF2B5EF4-FFF2-40B4-BE49-F238E27FC236}">
                  <a16:creationId xmlns:a16="http://schemas.microsoft.com/office/drawing/2014/main" id="{81CB0BE5-26DC-4C0A-84D0-6E30EF581E2F}"/>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20-25 minutter</a:t>
              </a:r>
            </a:p>
          </p:txBody>
        </p:sp>
      </p:grpSp>
      <p:grpSp>
        <p:nvGrpSpPr>
          <p:cNvPr id="36" name="Gruppe 35">
            <a:extLst>
              <a:ext uri="{FF2B5EF4-FFF2-40B4-BE49-F238E27FC236}">
                <a16:creationId xmlns:a16="http://schemas.microsoft.com/office/drawing/2014/main" id="{D07CA7AB-4F21-4889-947E-DC1D7709711D}"/>
              </a:ext>
            </a:extLst>
          </p:cNvPr>
          <p:cNvGrpSpPr/>
          <p:nvPr/>
        </p:nvGrpSpPr>
        <p:grpSpPr>
          <a:xfrm>
            <a:off x="5628364" y="3470659"/>
            <a:ext cx="1998794" cy="521387"/>
            <a:chOff x="1714" y="273265"/>
            <a:chExt cx="1671637" cy="668654"/>
          </a:xfrm>
          <a:solidFill>
            <a:srgbClr val="45B7C1"/>
          </a:solidFill>
        </p:grpSpPr>
        <p:sp>
          <p:nvSpPr>
            <p:cNvPr id="37" name="Rektangel 36">
              <a:extLst>
                <a:ext uri="{FF2B5EF4-FFF2-40B4-BE49-F238E27FC236}">
                  <a16:creationId xmlns:a16="http://schemas.microsoft.com/office/drawing/2014/main" id="{D56C7502-BB9F-491D-80D0-FF8815A3A5F2}"/>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Tekstfelt 37">
              <a:extLst>
                <a:ext uri="{FF2B5EF4-FFF2-40B4-BE49-F238E27FC236}">
                  <a16:creationId xmlns:a16="http://schemas.microsoft.com/office/drawing/2014/main" id="{39EEBA6E-96B6-472F-8E7B-64278091E39A}"/>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da-DK"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10-15 minutter</a:t>
              </a:r>
            </a:p>
          </p:txBody>
        </p:sp>
      </p:grpSp>
      <p:pic>
        <p:nvPicPr>
          <p:cNvPr id="15" name="Billede 14">
            <a:extLst>
              <a:ext uri="{FF2B5EF4-FFF2-40B4-BE49-F238E27FC236}">
                <a16:creationId xmlns:a16="http://schemas.microsoft.com/office/drawing/2014/main" id="{47C196B0-26B0-4B3B-AE86-FA77D934AE50}"/>
              </a:ext>
            </a:extLst>
          </p:cNvPr>
          <p:cNvPicPr>
            <a:picLocks noChangeAspect="1"/>
          </p:cNvPicPr>
          <p:nvPr/>
        </p:nvPicPr>
        <p:blipFill>
          <a:blip r:embed="rId3"/>
          <a:stretch>
            <a:fillRect/>
          </a:stretch>
        </p:blipFill>
        <p:spPr>
          <a:xfrm>
            <a:off x="2955061" y="3617052"/>
            <a:ext cx="161925" cy="228600"/>
          </a:xfrm>
          <a:prstGeom prst="rect">
            <a:avLst/>
          </a:prstGeom>
        </p:spPr>
      </p:pic>
      <p:pic>
        <p:nvPicPr>
          <p:cNvPr id="2048" name="Billede 2047">
            <a:extLst>
              <a:ext uri="{FF2B5EF4-FFF2-40B4-BE49-F238E27FC236}">
                <a16:creationId xmlns:a16="http://schemas.microsoft.com/office/drawing/2014/main" id="{20659ECF-76ED-4543-A169-EDBAEE7D6C32}"/>
              </a:ext>
            </a:extLst>
          </p:cNvPr>
          <p:cNvPicPr>
            <a:picLocks noChangeAspect="1"/>
          </p:cNvPicPr>
          <p:nvPr/>
        </p:nvPicPr>
        <p:blipFill>
          <a:blip r:embed="rId3"/>
          <a:stretch>
            <a:fillRect/>
          </a:stretch>
        </p:blipFill>
        <p:spPr>
          <a:xfrm>
            <a:off x="5047492" y="3618701"/>
            <a:ext cx="161925" cy="228600"/>
          </a:xfrm>
          <a:prstGeom prst="rect">
            <a:avLst/>
          </a:prstGeom>
        </p:spPr>
      </p:pic>
      <p:pic>
        <p:nvPicPr>
          <p:cNvPr id="2049" name="Billede 2048">
            <a:extLst>
              <a:ext uri="{FF2B5EF4-FFF2-40B4-BE49-F238E27FC236}">
                <a16:creationId xmlns:a16="http://schemas.microsoft.com/office/drawing/2014/main" id="{1590F35D-113A-4106-9256-70B12D71E90B}"/>
              </a:ext>
            </a:extLst>
          </p:cNvPr>
          <p:cNvPicPr>
            <a:picLocks noChangeAspect="1"/>
          </p:cNvPicPr>
          <p:nvPr/>
        </p:nvPicPr>
        <p:blipFill>
          <a:blip r:embed="rId3"/>
          <a:stretch>
            <a:fillRect/>
          </a:stretch>
        </p:blipFill>
        <p:spPr>
          <a:xfrm>
            <a:off x="7157304" y="3620607"/>
            <a:ext cx="161925" cy="228600"/>
          </a:xfrm>
          <a:prstGeom prst="rect">
            <a:avLst/>
          </a:prstGeom>
        </p:spPr>
      </p:pic>
      <p:sp>
        <p:nvSpPr>
          <p:cNvPr id="48" name="Ellipse 48">
            <a:extLst>
              <a:ext uri="{FF2B5EF4-FFF2-40B4-BE49-F238E27FC236}">
                <a16:creationId xmlns:a16="http://schemas.microsoft.com/office/drawing/2014/main" id="{E58A4DD0-9171-42A0-8B12-AB8ACD858246}"/>
              </a:ext>
            </a:extLst>
          </p:cNvPr>
          <p:cNvSpPr/>
          <p:nvPr/>
        </p:nvSpPr>
        <p:spPr>
          <a:xfrm>
            <a:off x="2094058" y="2405858"/>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1" name="Picture 9">
            <a:extLst>
              <a:ext uri="{FF2B5EF4-FFF2-40B4-BE49-F238E27FC236}">
                <a16:creationId xmlns:a16="http://schemas.microsoft.com/office/drawing/2014/main" id="{CAF0F15E-D27F-47AE-9C68-39EA78D6A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359" y="2605756"/>
            <a:ext cx="495131" cy="440180"/>
          </a:xfrm>
          <a:prstGeom prst="rect">
            <a:avLst/>
          </a:prstGeom>
          <a:noFill/>
          <a:extLst>
            <a:ext uri="{909E8E84-426E-40DD-AFC4-6F175D3DCCD1}">
              <a14:hiddenFill xmlns:a14="http://schemas.microsoft.com/office/drawing/2010/main">
                <a:solidFill>
                  <a:srgbClr val="FFFFFF"/>
                </a:solidFill>
              </a14:hiddenFill>
            </a:ext>
          </a:extLst>
        </p:spPr>
      </p:pic>
      <p:sp>
        <p:nvSpPr>
          <p:cNvPr id="50" name="Ellipse 48">
            <a:extLst>
              <a:ext uri="{FF2B5EF4-FFF2-40B4-BE49-F238E27FC236}">
                <a16:creationId xmlns:a16="http://schemas.microsoft.com/office/drawing/2014/main" id="{935E7194-39AC-4B7B-AF40-DFE48F25F327}"/>
              </a:ext>
            </a:extLst>
          </p:cNvPr>
          <p:cNvSpPr/>
          <p:nvPr/>
        </p:nvSpPr>
        <p:spPr>
          <a:xfrm>
            <a:off x="4136904" y="2445495"/>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0" name="Picture 2" descr="Billedresultat for ikoner blÃ¥">
            <a:extLst>
              <a:ext uri="{FF2B5EF4-FFF2-40B4-BE49-F238E27FC236}">
                <a16:creationId xmlns:a16="http://schemas.microsoft.com/office/drawing/2014/main" id="{727D74E8-08E0-4D62-9B24-4EC18317B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180" y="2630962"/>
            <a:ext cx="515639" cy="515639"/>
          </a:xfrm>
          <a:prstGeom prst="rect">
            <a:avLst/>
          </a:prstGeom>
          <a:noFill/>
          <a:extLst>
            <a:ext uri="{909E8E84-426E-40DD-AFC4-6F175D3DCCD1}">
              <a14:hiddenFill xmlns:a14="http://schemas.microsoft.com/office/drawing/2010/main">
                <a:solidFill>
                  <a:srgbClr val="FFFFFF"/>
                </a:solidFill>
              </a14:hiddenFill>
            </a:ext>
          </a:extLst>
        </p:spPr>
      </p:pic>
      <p:sp>
        <p:nvSpPr>
          <p:cNvPr id="51" name="Ellipse 48">
            <a:extLst>
              <a:ext uri="{FF2B5EF4-FFF2-40B4-BE49-F238E27FC236}">
                <a16:creationId xmlns:a16="http://schemas.microsoft.com/office/drawing/2014/main" id="{DA768FA5-F262-40F1-9CEB-0CF5881F2F2C}"/>
              </a:ext>
            </a:extLst>
          </p:cNvPr>
          <p:cNvSpPr/>
          <p:nvPr/>
        </p:nvSpPr>
        <p:spPr>
          <a:xfrm>
            <a:off x="6167700" y="2415682"/>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2" name="Picture 18">
            <a:extLst>
              <a:ext uri="{FF2B5EF4-FFF2-40B4-BE49-F238E27FC236}">
                <a16:creationId xmlns:a16="http://schemas.microsoft.com/office/drawing/2014/main" id="{7DF0A95B-8183-45B0-87A6-7E65BE675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031" y="2617282"/>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39" name="Ellipse 48">
            <a:extLst>
              <a:ext uri="{FF2B5EF4-FFF2-40B4-BE49-F238E27FC236}">
                <a16:creationId xmlns:a16="http://schemas.microsoft.com/office/drawing/2014/main" id="{4918DAE1-B60C-4AC6-BE5A-EA8E5C2C7351}"/>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74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2.xml><?xml version="1.0" encoding="utf-8"?>
<a:theme xmlns:a="http://schemas.openxmlformats.org/drawingml/2006/main" name="2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3.xml><?xml version="1.0" encoding="utf-8"?>
<a:theme xmlns:a="http://schemas.openxmlformats.org/drawingml/2006/main" name="1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cument Library Content Type" ma:contentTypeID="0x010100AC085CFC53BC46CEA2EADE194AD9D48200E951C08ABD73B549873E0054692E896E" ma:contentTypeVersion="1" ma:contentTypeDescription="GetOrganized Document Library Content Type Description" ma:contentTypeScope="" ma:versionID="3c5bbb7ff3ba1c643d33eced5c3abec5">
  <xsd:schema xmlns:xsd="http://www.w3.org/2001/XMLSchema" xmlns:xs="http://www.w3.org/2001/XMLSchema" xmlns:p="http://schemas.microsoft.com/office/2006/metadata/properties" xmlns:ns1="http://schemas.microsoft.com/sharepoint/v3" targetNamespace="http://schemas.microsoft.com/office/2006/metadata/properties" ma:root="true" ma:fieldsID="aba8b50d48b6388415bbab4f799eaca7" ns1:_="">
    <xsd:import namespace="http://schemas.microsoft.com/sharepoint/v3"/>
    <xsd:element name="properties">
      <xsd:complexType>
        <xsd:sequence>
          <xsd:element name="documentManagement">
            <xsd:complexType>
              <xsd:all>
                <xsd:element ref="ns1:CaseID" minOccurs="0"/>
                <xsd:element ref="ns1:DocID" minOccurs="0"/>
                <xsd:element ref="ns1:Finalized" minOccurs="0"/>
                <xsd:element ref="ns1:Related" minOccurs="0"/>
                <xsd:element ref="ns1:LocalAttachment" minOccurs="0"/>
                <xsd:element ref="ns1:RegistrationDate" minOccurs="0"/>
                <xsd:element ref="ns1:CaseRecordNumber"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1:CCMVisualId" minOccurs="0"/>
                <xsd:element ref="ns1:CCMCognitiv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8" nillable="true" ma:displayName="Case ID" ma:default="Assigning" ma:internalName="CaseID" ma:readOnly="true">
      <xsd:simpleType>
        <xsd:restriction base="dms:Text"/>
      </xsd:simpleType>
    </xsd:element>
    <xsd:element name="DocID" ma:index="9" nillable="true" ma:displayName="Document ID" ma:default="Assigning" ma:internalName="DocID" ma:readOnly="true">
      <xsd:simpleType>
        <xsd:restriction base="dms:Text"/>
      </xsd:simpleType>
    </xsd:element>
    <xsd:element name="Finalized" ma:index="10" nillable="true" ma:displayName="Finalized" ma:default="False" ma:internalName="Finalized" ma:readOnly="true">
      <xsd:simpleType>
        <xsd:restriction base="dms:Boolean"/>
      </xsd:simpleType>
    </xsd:element>
    <xsd:element name="Related" ma:index="11" nillable="true" ma:displayName="Related" ma:default="False" ma:internalName="Related" ma:readOnly="true">
      <xsd:simpleType>
        <xsd:restriction base="dms:Boolean"/>
      </xsd:simpleType>
    </xsd:element>
    <xsd:element name="LocalAttachment" ma:index="12" nillable="true" ma:displayName="Local Attachment" ma:default="False" ma:internalName="LocalAttachment" ma:readOnly="true">
      <xsd:simpleType>
        <xsd:restriction base="dms:Boolean"/>
      </xsd:simpleType>
    </xsd:element>
    <xsd:element name="RegistrationDate" ma:index="13" nillable="true" ma:displayName="Registration date" ma:format="DateTime" ma:internalName="RegistrationDate" ma:readOnly="true">
      <xsd:simpleType>
        <xsd:restriction base="dms:DateTime"/>
      </xsd:simpleType>
    </xsd:element>
    <xsd:element name="CaseRecordNumber" ma:index="14" nillable="true" ma:displayName="Record ID" ma:decimals="0" ma:default="0" ma:internalName="CaseRecordNumber" ma:readOnly="true">
      <xsd:simpleType>
        <xsd:restriction base="dms:Number"/>
      </xsd:simpleType>
    </xsd:element>
    <xsd:element name="CCMTemplateName" ma:index="15" nillable="true" ma:displayName="Template name" ma:internalName="CCMTemplateName" ma:readOnly="true">
      <xsd:simpleType>
        <xsd:restriction base="dms:Text"/>
      </xsd:simpleType>
    </xsd:element>
    <xsd:element name="CCMTemplateVersion" ma:index="16" nillable="true" ma:displayName="Template version" ma:internalName="CCMTemplateVersion" ma:readOnly="true">
      <xsd:simpleType>
        <xsd:restriction base="dms:Text"/>
      </xsd:simpleType>
    </xsd:element>
    <xsd:element name="CCMTemplateID" ma:index="17" nillable="true" ma:displayName="CCMTemplateID" ma:decimals="0" ma:default="0" ma:hidden="true" ma:internalName="CCMTemplateID" ma:readOnly="true">
      <xsd:simpleType>
        <xsd:restriction base="dms:Number"/>
      </xsd:simpleType>
    </xsd:element>
    <xsd:element name="CCMSystemID" ma:index="18" nillable="true" ma:displayName="CCMSystemID" ma:hidden="true" ma:internalName="CCMSystemID" ma:readOnly="true">
      <xsd:simpleType>
        <xsd:restriction base="dms:Text"/>
      </xsd:simpleType>
    </xsd:element>
    <xsd:element name="WasEncrypted" ma:index="19" nillable="true" ma:displayName="Encrypted" ma:default="False" ma:internalName="WasEncrypted" ma:readOnly="true">
      <xsd:simpleType>
        <xsd:restriction base="dms:Boolean"/>
      </xsd:simpleType>
    </xsd:element>
    <xsd:element name="WasSigned" ma:index="20" nillable="true" ma:displayName="Signed" ma:default="False" ma:internalName="WasSigned" ma:readOnly="true">
      <xsd:simpleType>
        <xsd:restriction base="dms:Boolean"/>
      </xsd:simpleType>
    </xsd:element>
    <xsd:element name="MailHasAttachments" ma:index="21" nillable="true" ma:displayName="E-mail has attachments" ma:default="False" ma:internalName="MailHasAttachments" ma:readOnly="true">
      <xsd:simpleType>
        <xsd:restriction base="dms:Boolean"/>
      </xsd:simpleType>
    </xsd:element>
    <xsd:element name="CCMConversation" ma:index="22" nillable="true" ma:displayName="Conversation" ma:internalName="CCMConversation" ma:readOnly="true">
      <xsd:simpleType>
        <xsd:restriction base="dms:Text"/>
      </xsd:simpleType>
    </xsd:element>
    <xsd:element name="CCMVisualId" ma:index="23" nillable="true" ma:displayName="Case ID" ma:default="Assigning" ma:internalName="CCMVisualId" ma:readOnly="true">
      <xsd:simpleType>
        <xsd:restriction base="dms:Text"/>
      </xsd:simpleType>
    </xsd:element>
    <xsd:element name="CCMCognitiveType" ma:index="25" nillable="true" ma:displayName="CognitiveType" ma:decimals="0" ma:internalName="CCMCognitiveType" ma:readOnly="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ID xmlns="http://schemas.microsoft.com/sharepoint/v3">5676809</DocID>
    <LocalAttachment xmlns="http://schemas.microsoft.com/sharepoint/v3">false</LocalAttachment>
    <CCMSystemID xmlns="http://schemas.microsoft.com/sharepoint/v3">a83c9e44-5554-4fe4-9554-0ea6ec621664</CCMSystemID>
    <CCMVisualId xmlns="http://schemas.microsoft.com/sharepoint/v3">KMTAULA</CCMVisualId>
    <Finalized xmlns="http://schemas.microsoft.com/sharepoint/v3">false</Finalized>
    <CaseRecordNumber xmlns="http://schemas.microsoft.com/sharepoint/v3">0</CaseRecordNumber>
    <CaseID xmlns="http://schemas.microsoft.com/sharepoint/v3">KMTAULA</CaseID>
    <RegistrationDate xmlns="http://schemas.microsoft.com/sharepoint/v3" xsi:nil="true"/>
    <Related xmlns="http://schemas.microsoft.com/sharepoint/v3">false</Related>
    <CCMTemplateID xmlns="http://schemas.microsoft.com/sharepoint/v3">0</CCMTemplateID>
    <CCMCognitiveTyp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59484B-B09F-4442-B0CE-0C4D8E86CA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F4C3C2-1385-489E-AE76-538C26707876}">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BF4E26F9-84A6-4102-A8E4-5758011EBC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Office-tema</Template>
  <TotalTime>15482</TotalTime>
  <Words>9143</Words>
  <Application>Microsoft Office PowerPoint</Application>
  <PresentationFormat>On-screen Show (16:10)</PresentationFormat>
  <Paragraphs>1055</Paragraphs>
  <Slides>45</Slides>
  <Notes>45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Arial</vt:lpstr>
      <vt:lpstr>Calibri</vt:lpstr>
      <vt:lpstr>Calibri Light</vt:lpstr>
      <vt:lpstr>Cambria</vt:lpstr>
      <vt:lpstr>Lato</vt:lpstr>
      <vt:lpstr>Lato balck</vt:lpstr>
      <vt:lpstr>Lato black</vt:lpstr>
      <vt:lpstr>Lato black</vt:lpstr>
      <vt:lpstr>Symbol</vt:lpstr>
      <vt:lpstr>Office-tema</vt:lpstr>
      <vt:lpstr>2_Office-tema</vt:lpstr>
      <vt:lpstr>1_Office-tema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Målrettet kommunikation </vt:lpstr>
      <vt:lpstr>PowerPoint Presentation</vt:lpstr>
      <vt:lpstr>PowerPoint Presentation</vt:lpstr>
      <vt:lpstr>PowerPoint Presentation</vt:lpstr>
      <vt:lpstr>PowerPoint Presentation</vt:lpstr>
      <vt:lpstr>Sikker kommunikation</vt:lpstr>
      <vt:lpstr>PowerPoint Presentation</vt:lpstr>
      <vt:lpstr>PowerPoint Presentation</vt:lpstr>
      <vt:lpstr>PowerPoint Presentation</vt:lpstr>
      <vt:lpstr>PowerPoint Presentation</vt:lpstr>
      <vt:lpstr>PowerPoint Presentation</vt:lpstr>
      <vt:lpstr>Samlet overblik</vt:lpstr>
      <vt:lpstr>PowerPoint Presentation</vt:lpstr>
      <vt:lpstr>PowerPoint Presentation</vt:lpstr>
      <vt:lpstr>PowerPoint Presentation</vt:lpstr>
      <vt:lpstr>PowerPoint Presentation</vt:lpstr>
      <vt:lpstr>PowerPoint Presentation</vt:lpstr>
      <vt:lpstr>Dataetik</vt:lpstr>
      <vt:lpstr>PowerPoint Presentation</vt:lpstr>
      <vt:lpstr>PowerPoint Presentation</vt:lpstr>
      <vt:lpstr>PowerPoint Presentation</vt:lpstr>
      <vt:lpstr>Hvor kommer data fra?</vt:lpstr>
      <vt:lpstr>PowerPoint Presentation</vt:lpstr>
      <vt:lpstr>PowerPoint Presentation</vt:lpstr>
      <vt:lpstr>PowerPoint Presentation</vt:lpstr>
      <vt:lpstr>PowerPoint Presentation</vt:lpstr>
      <vt:lpstr>Hvordan kommer udrulningen til at forløbe?</vt:lpstr>
      <vt:lpstr>PowerPoint Presentation</vt:lpstr>
      <vt:lpstr>Aula dashboards </vt:lpstr>
      <vt:lpstr>Målrettet indhold</vt:lpstr>
      <vt:lpstr>Dashboards</vt:lpstr>
      <vt:lpstr>PowerPoint Presentation</vt:lpstr>
      <vt:lpstr>Afrunding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Uddannelsesforløb E</dc:title>
  <dc:creator>Peter Dalhoff</dc:creator>
  <cp:lastModifiedBy>Pernille Schultz</cp:lastModifiedBy>
  <cp:revision>980</cp:revision>
  <cp:lastPrinted>2018-08-20T09:01:59Z</cp:lastPrinted>
  <dcterms:created xsi:type="dcterms:W3CDTF">2018-05-28T07:09:24Z</dcterms:created>
  <dcterms:modified xsi:type="dcterms:W3CDTF">2019-02-14T16:00:52Z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0x010100AC085CFC53BC46CEA2EADE194AD9D48200E951C08ABD73B549873E0054692E896E</vt:lpwstr>
  </property>
  <property fmtid="{D5CDD505-2E9C-101B-9397-08002B2CF9AE}" pid="3" name="CCMIsSharedOnOneDrive">
    <vt:bool>false</vt:bool>
  </property>
  <property fmtid="{D5CDD505-2E9C-101B-9397-08002B2CF9AE}" pid="4" name="CCMOneDriveOwnerID">
    <vt:lpwstr/>
  </property>
  <property fmtid="{D5CDD505-2E9C-101B-9397-08002B2CF9AE}" pid="5" name="CCMOneDriveItemID">
    <vt:lpwstr/>
  </property>
  <property fmtid="{D5CDD505-2E9C-101B-9397-08002B2CF9AE}" pid="6" name="CCMOneDriveID">
    <vt:lpwstr/>
  </property>
  <property fmtid="{D5CDD505-2E9C-101B-9397-08002B2CF9AE}" pid="7" name="CCMSystem">
    <vt:lpwstr> </vt:lpwstr>
  </property>
</Properties>
</file>