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01" r:id="rId5"/>
    <p:sldMasterId id="2147483719" r:id="rId6"/>
    <p:sldMasterId id="2147483738" r:id="rId7"/>
  </p:sldMasterIdLst>
  <p:notesMasterIdLst>
    <p:notesMasterId r:id="rId45"/>
  </p:notesMasterIdLst>
  <p:sldIdLst>
    <p:sldId id="1846" r:id="rId8"/>
    <p:sldId id="1847" r:id="rId9"/>
    <p:sldId id="916" r:id="rId10"/>
    <p:sldId id="1878" r:id="rId11"/>
    <p:sldId id="1879" r:id="rId12"/>
    <p:sldId id="1880" r:id="rId13"/>
    <p:sldId id="1795" r:id="rId14"/>
    <p:sldId id="1881" r:id="rId15"/>
    <p:sldId id="1882" r:id="rId16"/>
    <p:sldId id="864" r:id="rId17"/>
    <p:sldId id="1896" r:id="rId18"/>
    <p:sldId id="1884" r:id="rId19"/>
    <p:sldId id="1885" r:id="rId20"/>
    <p:sldId id="1886" r:id="rId21"/>
    <p:sldId id="1887" r:id="rId22"/>
    <p:sldId id="1900" r:id="rId23"/>
    <p:sldId id="1888" r:id="rId24"/>
    <p:sldId id="921" r:id="rId25"/>
    <p:sldId id="881" r:id="rId26"/>
    <p:sldId id="1889" r:id="rId27"/>
    <p:sldId id="1890" r:id="rId28"/>
    <p:sldId id="1901" r:id="rId29"/>
    <p:sldId id="1892" r:id="rId30"/>
    <p:sldId id="1893" r:id="rId31"/>
    <p:sldId id="963" r:id="rId32"/>
    <p:sldId id="1894" r:id="rId33"/>
    <p:sldId id="1895" r:id="rId34"/>
    <p:sldId id="1902" r:id="rId35"/>
    <p:sldId id="894" r:id="rId36"/>
    <p:sldId id="1861" r:id="rId37"/>
    <p:sldId id="1876" r:id="rId38"/>
    <p:sldId id="962" r:id="rId39"/>
    <p:sldId id="1867" r:id="rId40"/>
    <p:sldId id="1797" r:id="rId41"/>
    <p:sldId id="920" r:id="rId42"/>
    <p:sldId id="1845" r:id="rId43"/>
    <p:sldId id="781" r:id="rId44"/>
  </p:sldIdLst>
  <p:sldSz cx="9144000" cy="5715000" type="screen16x10"/>
  <p:notesSz cx="6797675" cy="9926638"/>
  <p:defaultTextStyle>
    <a:defPPr>
      <a:defRPr lang="da-DK"/>
    </a:defPPr>
    <a:lvl1pPr marL="0" algn="l" defTabSz="713203" rtl="0" eaLnBrk="1" latinLnBrk="0" hangingPunct="1">
      <a:defRPr sz="1404" kern="1200">
        <a:solidFill>
          <a:schemeClr val="tx1"/>
        </a:solidFill>
        <a:latin typeface="+mn-lt"/>
        <a:ea typeface="+mn-ea"/>
        <a:cs typeface="+mn-cs"/>
      </a:defRPr>
    </a:lvl1pPr>
    <a:lvl2pPr marL="356602" algn="l" defTabSz="713203" rtl="0" eaLnBrk="1" latinLnBrk="0" hangingPunct="1">
      <a:defRPr sz="1404" kern="1200">
        <a:solidFill>
          <a:schemeClr val="tx1"/>
        </a:solidFill>
        <a:latin typeface="+mn-lt"/>
        <a:ea typeface="+mn-ea"/>
        <a:cs typeface="+mn-cs"/>
      </a:defRPr>
    </a:lvl2pPr>
    <a:lvl3pPr marL="713203" algn="l" defTabSz="713203" rtl="0" eaLnBrk="1" latinLnBrk="0" hangingPunct="1">
      <a:defRPr sz="1404" kern="1200">
        <a:solidFill>
          <a:schemeClr val="tx1"/>
        </a:solidFill>
        <a:latin typeface="+mn-lt"/>
        <a:ea typeface="+mn-ea"/>
        <a:cs typeface="+mn-cs"/>
      </a:defRPr>
    </a:lvl3pPr>
    <a:lvl4pPr marL="1069805" algn="l" defTabSz="713203" rtl="0" eaLnBrk="1" latinLnBrk="0" hangingPunct="1">
      <a:defRPr sz="1404" kern="1200">
        <a:solidFill>
          <a:schemeClr val="tx1"/>
        </a:solidFill>
        <a:latin typeface="+mn-lt"/>
        <a:ea typeface="+mn-ea"/>
        <a:cs typeface="+mn-cs"/>
      </a:defRPr>
    </a:lvl4pPr>
    <a:lvl5pPr marL="1426407" algn="l" defTabSz="713203" rtl="0" eaLnBrk="1" latinLnBrk="0" hangingPunct="1">
      <a:defRPr sz="1404" kern="1200">
        <a:solidFill>
          <a:schemeClr val="tx1"/>
        </a:solidFill>
        <a:latin typeface="+mn-lt"/>
        <a:ea typeface="+mn-ea"/>
        <a:cs typeface="+mn-cs"/>
      </a:defRPr>
    </a:lvl5pPr>
    <a:lvl6pPr marL="1783009" algn="l" defTabSz="713203" rtl="0" eaLnBrk="1" latinLnBrk="0" hangingPunct="1">
      <a:defRPr sz="1404" kern="1200">
        <a:solidFill>
          <a:schemeClr val="tx1"/>
        </a:solidFill>
        <a:latin typeface="+mn-lt"/>
        <a:ea typeface="+mn-ea"/>
        <a:cs typeface="+mn-cs"/>
      </a:defRPr>
    </a:lvl6pPr>
    <a:lvl7pPr marL="2139610" algn="l" defTabSz="713203" rtl="0" eaLnBrk="1" latinLnBrk="0" hangingPunct="1">
      <a:defRPr sz="1404" kern="1200">
        <a:solidFill>
          <a:schemeClr val="tx1"/>
        </a:solidFill>
        <a:latin typeface="+mn-lt"/>
        <a:ea typeface="+mn-ea"/>
        <a:cs typeface="+mn-cs"/>
      </a:defRPr>
    </a:lvl7pPr>
    <a:lvl8pPr marL="2496212" algn="l" defTabSz="713203" rtl="0" eaLnBrk="1" latinLnBrk="0" hangingPunct="1">
      <a:defRPr sz="1404" kern="1200">
        <a:solidFill>
          <a:schemeClr val="tx1"/>
        </a:solidFill>
        <a:latin typeface="+mn-lt"/>
        <a:ea typeface="+mn-ea"/>
        <a:cs typeface="+mn-cs"/>
      </a:defRPr>
    </a:lvl8pPr>
    <a:lvl9pPr marL="2852814" algn="l" defTabSz="713203" rtl="0" eaLnBrk="1" latinLnBrk="0" hangingPunct="1">
      <a:defRPr sz="1404" kern="1200">
        <a:solidFill>
          <a:schemeClr val="tx1"/>
        </a:solidFill>
        <a:latin typeface="+mn-lt"/>
        <a:ea typeface="+mn-ea"/>
        <a:cs typeface="+mn-cs"/>
      </a:defRPr>
    </a:lvl9pPr>
  </p:defaultTextStyle>
  <p:extLst>
    <p:ext uri="{521415D9-36F7-43E2-AB2F-B90AF26B5E84}">
      <p14:sectionLst xmlns:p14="http://schemas.microsoft.com/office/powerpoint/2010/main">
        <p14:section name="Tjek ind - velkommen" id="{C21E5612-481B-45C4-B552-C37590C45C20}">
          <p14:sldIdLst>
            <p14:sldId id="1846"/>
            <p14:sldId id="1847"/>
            <p14:sldId id="916"/>
          </p14:sldIdLst>
        </p14:section>
        <p14:section name="Modul 1 - Intro" id="{8110C9AB-8895-4CE2-AD87-2CC26E4AEABB}">
          <p14:sldIdLst>
            <p14:sldId id="1878"/>
            <p14:sldId id="1879"/>
            <p14:sldId id="1880"/>
            <p14:sldId id="1795"/>
            <p14:sldId id="1881"/>
            <p14:sldId id="1882"/>
          </p14:sldIdLst>
        </p14:section>
        <p14:section name="Modul 2 - Målrettet kommunikation" id="{931543AB-93B5-435E-9508-E57EDB3E08E4}">
          <p14:sldIdLst>
            <p14:sldId id="864"/>
            <p14:sldId id="1896"/>
            <p14:sldId id="1884"/>
            <p14:sldId id="1885"/>
            <p14:sldId id="1886"/>
          </p14:sldIdLst>
        </p14:section>
        <p14:section name="Modul 3" id="{969291EF-28D1-420E-A8C2-EC3A87CAC897}">
          <p14:sldIdLst>
            <p14:sldId id="1887"/>
            <p14:sldId id="1900"/>
            <p14:sldId id="1888"/>
            <p14:sldId id="921"/>
            <p14:sldId id="881"/>
            <p14:sldId id="1889"/>
          </p14:sldIdLst>
        </p14:section>
        <p14:section name="Modul 4" id="{27BE0CE8-4E00-4B7A-82B6-2013D66852B6}">
          <p14:sldIdLst>
            <p14:sldId id="1890"/>
            <p14:sldId id="1901"/>
            <p14:sldId id="1892"/>
            <p14:sldId id="1893"/>
            <p14:sldId id="963"/>
            <p14:sldId id="1894"/>
          </p14:sldIdLst>
        </p14:section>
        <p14:section name="Modul 5" id="{358123AD-F3C9-464F-999C-467D74F374BF}">
          <p14:sldIdLst>
            <p14:sldId id="1895"/>
            <p14:sldId id="1902"/>
            <p14:sldId id="894"/>
            <p14:sldId id="1861"/>
            <p14:sldId id="1876"/>
            <p14:sldId id="962"/>
            <p14:sldId id="1867"/>
            <p14:sldId id="1797"/>
          </p14:sldIdLst>
        </p14:section>
        <p14:section name="Modul 6" id="{206DFB60-BE31-41DA-AC7B-E8F0EAF642E1}">
          <p14:sldIdLst>
            <p14:sldId id="920"/>
            <p14:sldId id="1845"/>
            <p14:sldId id="781"/>
          </p14:sldIdLst>
        </p14:section>
      </p14:sectionLst>
    </p:ex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nna Emilie Clausen" initials="AEC" lastIdx="3" clrIdx="6">
    <p:extLst>
      <p:ext uri="{19B8F6BF-5375-455C-9EA6-DF929625EA0E}">
        <p15:presenceInfo xmlns:p15="http://schemas.microsoft.com/office/powerpoint/2012/main" userId="S::aec@netcompany.com::e8adb876-29f9-4bf9-8de4-3ec1f8989e1d" providerId="AD"/>
      </p:ext>
    </p:extLst>
  </p:cmAuthor>
  <p:cmAuthor id="1" name="Peter Sloth Madsen" initials="PSM" lastIdx="2" clrIdx="0">
    <p:extLst>
      <p:ext uri="{19B8F6BF-5375-455C-9EA6-DF929625EA0E}">
        <p15:presenceInfo xmlns:p15="http://schemas.microsoft.com/office/powerpoint/2012/main" userId="S-1-5-21-175831821-232121426-100169299-33403" providerId="AD"/>
      </p:ext>
    </p:extLst>
  </p:cmAuthor>
  <p:cmAuthor id="8" name="Adam Nerup Hjelt" initials="ANH" lastIdx="20" clrIdx="7">
    <p:extLst>
      <p:ext uri="{19B8F6BF-5375-455C-9EA6-DF929625EA0E}">
        <p15:presenceInfo xmlns:p15="http://schemas.microsoft.com/office/powerpoint/2012/main" userId="S::anhj@netcompany.com::44c8339f-3051-4f0e-aef6-712d9090c2d5" providerId="AD"/>
      </p:ext>
    </p:extLst>
  </p:cmAuthor>
  <p:cmAuthor id="2" name="Pernille Schultz" initials="PS" lastIdx="4" clrIdx="1">
    <p:extLst>
      <p:ext uri="{19B8F6BF-5375-455C-9EA6-DF929625EA0E}">
        <p15:presenceInfo xmlns:p15="http://schemas.microsoft.com/office/powerpoint/2012/main" userId="S-1-5-21-175831821-232121426-100169299-28850" providerId="AD"/>
      </p:ext>
    </p:extLst>
  </p:cmAuthor>
  <p:cmAuthor id="3" name="Christina Thenning Hansen" initials="CTH" lastIdx="3" clrIdx="2"/>
  <p:cmAuthor id="4" name="Pernille Schultz" initials="PS [2]" lastIdx="3" clrIdx="3">
    <p:extLst>
      <p:ext uri="{19B8F6BF-5375-455C-9EA6-DF929625EA0E}">
        <p15:presenceInfo xmlns:p15="http://schemas.microsoft.com/office/powerpoint/2012/main" userId="S::pesc@netcompany.com::32778746-1e6f-4687-a83b-33d3f8c7b0d8" providerId="AD"/>
      </p:ext>
    </p:extLst>
  </p:cmAuthor>
  <p:cmAuthor id="5" name="Jonas Engholt Neerup" initials="JEN" lastIdx="4" clrIdx="4">
    <p:extLst>
      <p:ext uri="{19B8F6BF-5375-455C-9EA6-DF929625EA0E}">
        <p15:presenceInfo xmlns:p15="http://schemas.microsoft.com/office/powerpoint/2012/main" userId="S::jene@netcompany.com::a340c1f6-eab5-43c1-ad57-bd2dcc3fdd4e" providerId="AD"/>
      </p:ext>
    </p:extLst>
  </p:cmAuthor>
  <p:cmAuthor id="6" name="Steffen Brandt Lewandowski" initials="SBL" lastIdx="10" clrIdx="5">
    <p:extLst>
      <p:ext uri="{19B8F6BF-5375-455C-9EA6-DF929625EA0E}">
        <p15:presenceInfo xmlns:p15="http://schemas.microsoft.com/office/powerpoint/2012/main" userId="S::sbl@netcompany.com::86eea6ac-b3df-4b8a-ab8c-454641a14e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4562"/>
    <a:srgbClr val="549EC7"/>
    <a:srgbClr val="337DA7"/>
    <a:srgbClr val="347DA7"/>
    <a:srgbClr val="007A8D"/>
    <a:srgbClr val="2091A2"/>
    <a:srgbClr val="45B7C1"/>
    <a:srgbClr val="FFEC00"/>
    <a:srgbClr val="51B4C1"/>
    <a:srgbClr val="D9DF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70116" autoAdjust="0"/>
  </p:normalViewPr>
  <p:slideViewPr>
    <p:cSldViewPr snapToGrid="0" snapToObjects="1" showGuides="1">
      <p:cViewPr varScale="1">
        <p:scale>
          <a:sx n="109" d="100"/>
          <a:sy n="109" d="100"/>
        </p:scale>
        <p:origin x="1272" y="96"/>
      </p:cViewPr>
      <p:guideLst>
        <p:guide orient="horz" pos="180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13914"/>
    </p:cViewPr>
  </p:sorterViewPr>
  <p:notesViewPr>
    <p:cSldViewPr snapToGrid="0" snapToObjects="1">
      <p:cViewPr varScale="1">
        <p:scale>
          <a:sx n="84" d="100"/>
          <a:sy n="84" d="100"/>
        </p:scale>
        <p:origin x="363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9C6A3C5-D038-AF48-8248-1EC1BAB0F660}" type="datetimeFigureOut">
              <a:rPr lang="da-DK" smtClean="0"/>
              <a:t>14-08-2020</a:t>
            </a:fld>
            <a:endParaRPr lang="da-DK"/>
          </a:p>
        </p:txBody>
      </p:sp>
      <p:sp>
        <p:nvSpPr>
          <p:cNvPr id="4" name="Pladsholder til slidebillede 3"/>
          <p:cNvSpPr>
            <a:spLocks noGrp="1" noRot="1" noChangeAspect="1"/>
          </p:cNvSpPr>
          <p:nvPr>
            <p:ph type="sldImg" idx="2"/>
          </p:nvPr>
        </p:nvSpPr>
        <p:spPr>
          <a:xfrm>
            <a:off x="719138" y="1241425"/>
            <a:ext cx="5359400"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DA0114A-87C3-AE42-9FE6-947C2632DDED}" type="slidenum">
              <a:rPr lang="da-DK" smtClean="0"/>
              <a:t>‹#›</a:t>
            </a:fld>
            <a:endParaRPr lang="da-DK"/>
          </a:p>
        </p:txBody>
      </p:sp>
    </p:spTree>
    <p:extLst>
      <p:ext uri="{BB962C8B-B14F-4D97-AF65-F5344CB8AC3E}">
        <p14:creationId xmlns:p14="http://schemas.microsoft.com/office/powerpoint/2010/main" val="3811195202"/>
      </p:ext>
    </p:extLst>
  </p:cSld>
  <p:clrMap bg1="lt1" tx1="dk1" bg2="lt2" tx2="dk2" accent1="accent1" accent2="accent2" accent3="accent3" accent4="accent4" accent5="accent5" accent6="accent6" hlink="hlink" folHlink="folHlink"/>
  <p:notesStyle>
    <a:lvl1pPr marL="0" algn="l" defTabSz="713203" rtl="0" eaLnBrk="1" latinLnBrk="0" hangingPunct="1">
      <a:defRPr sz="936" kern="1200">
        <a:solidFill>
          <a:schemeClr val="tx1"/>
        </a:solidFill>
        <a:latin typeface="+mn-lt"/>
        <a:ea typeface="+mn-ea"/>
        <a:cs typeface="+mn-cs"/>
      </a:defRPr>
    </a:lvl1pPr>
    <a:lvl2pPr marL="356602" algn="l" defTabSz="713203" rtl="0" eaLnBrk="1" latinLnBrk="0" hangingPunct="1">
      <a:defRPr sz="936" kern="1200">
        <a:solidFill>
          <a:schemeClr val="tx1"/>
        </a:solidFill>
        <a:latin typeface="+mn-lt"/>
        <a:ea typeface="+mn-ea"/>
        <a:cs typeface="+mn-cs"/>
      </a:defRPr>
    </a:lvl2pPr>
    <a:lvl3pPr marL="713203" algn="l" defTabSz="713203" rtl="0" eaLnBrk="1" latinLnBrk="0" hangingPunct="1">
      <a:defRPr sz="936" kern="1200">
        <a:solidFill>
          <a:schemeClr val="tx1"/>
        </a:solidFill>
        <a:latin typeface="+mn-lt"/>
        <a:ea typeface="+mn-ea"/>
        <a:cs typeface="+mn-cs"/>
      </a:defRPr>
    </a:lvl3pPr>
    <a:lvl4pPr marL="1069805" algn="l" defTabSz="713203" rtl="0" eaLnBrk="1" latinLnBrk="0" hangingPunct="1">
      <a:defRPr sz="936" kern="1200">
        <a:solidFill>
          <a:schemeClr val="tx1"/>
        </a:solidFill>
        <a:latin typeface="+mn-lt"/>
        <a:ea typeface="+mn-ea"/>
        <a:cs typeface="+mn-cs"/>
      </a:defRPr>
    </a:lvl4pPr>
    <a:lvl5pPr marL="1426407" algn="l" defTabSz="713203" rtl="0" eaLnBrk="1" latinLnBrk="0" hangingPunct="1">
      <a:defRPr sz="936" kern="1200">
        <a:solidFill>
          <a:schemeClr val="tx1"/>
        </a:solidFill>
        <a:latin typeface="+mn-lt"/>
        <a:ea typeface="+mn-ea"/>
        <a:cs typeface="+mn-cs"/>
      </a:defRPr>
    </a:lvl5pPr>
    <a:lvl6pPr marL="1783009" algn="l" defTabSz="713203" rtl="0" eaLnBrk="1" latinLnBrk="0" hangingPunct="1">
      <a:defRPr sz="936" kern="1200">
        <a:solidFill>
          <a:schemeClr val="tx1"/>
        </a:solidFill>
        <a:latin typeface="+mn-lt"/>
        <a:ea typeface="+mn-ea"/>
        <a:cs typeface="+mn-cs"/>
      </a:defRPr>
    </a:lvl6pPr>
    <a:lvl7pPr marL="2139610" algn="l" defTabSz="713203" rtl="0" eaLnBrk="1" latinLnBrk="0" hangingPunct="1">
      <a:defRPr sz="936" kern="1200">
        <a:solidFill>
          <a:schemeClr val="tx1"/>
        </a:solidFill>
        <a:latin typeface="+mn-lt"/>
        <a:ea typeface="+mn-ea"/>
        <a:cs typeface="+mn-cs"/>
      </a:defRPr>
    </a:lvl7pPr>
    <a:lvl8pPr marL="2496212" algn="l" defTabSz="713203" rtl="0" eaLnBrk="1" latinLnBrk="0" hangingPunct="1">
      <a:defRPr sz="936" kern="1200">
        <a:solidFill>
          <a:schemeClr val="tx1"/>
        </a:solidFill>
        <a:latin typeface="+mn-lt"/>
        <a:ea typeface="+mn-ea"/>
        <a:cs typeface="+mn-cs"/>
      </a:defRPr>
    </a:lvl8pPr>
    <a:lvl9pPr marL="2852814" algn="l" defTabSz="713203"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aulainfo.dk/wp-content/uploads/Kontaktoplysninger-hvem-kan-se-hvad.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Byd velkommen til uddannelsesforløb for pædagogisk personale og præsenter dig selv ;-)</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335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r>
              <a:rPr lang="da-DK" b="1" dirty="0"/>
              <a:t>Manus</a:t>
            </a:r>
            <a:r>
              <a:rPr lang="da-DK" dirty="0"/>
              <a:t>:</a:t>
            </a:r>
          </a:p>
          <a:p>
            <a:r>
              <a:rPr lang="da-DK" b="1" dirty="0"/>
              <a:t>Temaet for dette modul er ”Målrettet kommunikation” og omhandler specifikt Grupper og Opslag.</a:t>
            </a:r>
          </a:p>
          <a:p>
            <a:endParaRPr lang="da-DK" dirty="0"/>
          </a:p>
          <a:p>
            <a:r>
              <a:rPr lang="da-DK" b="1" dirty="0"/>
              <a:t>Opdelingen af brugere i grupper er en af Aulas hjørnesten, fordi grupper i langt højere grad gør det muligt at målrette kommunikation. </a:t>
            </a:r>
          </a:p>
          <a:p>
            <a:endParaRPr lang="da-DK" dirty="0"/>
          </a:p>
          <a:p>
            <a:r>
              <a:rPr lang="da-DK" dirty="0"/>
              <a:t>Som vi var omkring i Aulas Overblik, er brugerdata og </a:t>
            </a:r>
            <a:r>
              <a:rPr lang="da-DK" sz="1000" kern="1200" dirty="0">
                <a:solidFill>
                  <a:schemeClr val="tx1"/>
                </a:solidFill>
                <a:effectLst/>
                <a:latin typeface="+mn-lt"/>
                <a:ea typeface="+mn-ea"/>
                <a:cs typeface="+mn-cs"/>
              </a:rPr>
              <a:t>Grupper – dvs. stamdata og stuer -  automatisk hentet ind i Aula via UNI-Login fra jeres personale- og brugeradministrative systemer i kommunen. Men I kan også </a:t>
            </a:r>
            <a:r>
              <a:rPr lang="da-DK" sz="1000" b="1" kern="1200" dirty="0">
                <a:solidFill>
                  <a:schemeClr val="tx1"/>
                </a:solidFill>
                <a:effectLst/>
                <a:latin typeface="+mn-lt"/>
                <a:ea typeface="+mn-ea"/>
                <a:cs typeface="+mn-cs"/>
              </a:rPr>
              <a:t>oprette grupper direkte i Aula – dem kalder vi Aula-grupper.</a:t>
            </a:r>
            <a:r>
              <a:rPr lang="da-DK" sz="1000" kern="1200" dirty="0">
                <a:solidFill>
                  <a:schemeClr val="tx1"/>
                </a:solidFill>
                <a:effectLst/>
                <a:latin typeface="+mn-lt"/>
                <a:ea typeface="+mn-ea"/>
                <a:cs typeface="+mn-cs"/>
              </a:rPr>
              <a:t> </a:t>
            </a:r>
          </a:p>
          <a:p>
            <a:endParaRPr lang="da-DK" sz="1000"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Grupper giver jer på den måde mulighed for nye kommunikations- og samarbejdsrum.</a:t>
            </a:r>
            <a:r>
              <a:rPr lang="da-DK" sz="1000" kern="1200" dirty="0">
                <a:solidFill>
                  <a:schemeClr val="tx1"/>
                </a:solidFill>
                <a:effectLst/>
                <a:latin typeface="+mn-lt"/>
                <a:ea typeface="+mn-ea"/>
                <a:cs typeface="+mn-cs"/>
              </a:rPr>
              <a:t> Langt de fleste grupper, der oprettes direkte i Aula,</a:t>
            </a:r>
            <a:r>
              <a:rPr lang="da-DK" sz="1000" b="0" dirty="0"/>
              <a:t> vil altså fungere som en nem vej til at sende invitationer, opslag eller beskeder til en hel gruppe eller flere grupper ad gangen. Det kunne eksempelvis være til grupper af medarbejdere fra en specifik stue eller en gruppe med alle medarbejdere på institutionen. </a:t>
            </a:r>
            <a:r>
              <a:rPr lang="da-DK" sz="1000" b="1" kern="1200" dirty="0">
                <a:solidFill>
                  <a:schemeClr val="tx1"/>
                </a:solidFill>
                <a:effectLst/>
                <a:latin typeface="+mn-lt"/>
                <a:ea typeface="+mn-ea"/>
                <a:cs typeface="+mn-cs"/>
              </a:rPr>
              <a:t>Herudover kan Aula Grupper have deres egen gruppeside, der kan bruges som samarbejdsrum med indhold og udvalgte moduler samt </a:t>
            </a:r>
            <a:r>
              <a:rPr lang="da-DK" sz="1000" b="1" kern="1200" dirty="0" err="1">
                <a:solidFill>
                  <a:schemeClr val="tx1"/>
                </a:solidFill>
                <a:effectLst/>
                <a:latin typeface="+mn-lt"/>
                <a:ea typeface="+mn-ea"/>
                <a:cs typeface="+mn-cs"/>
              </a:rPr>
              <a:t>widgets</a:t>
            </a:r>
            <a:r>
              <a:rPr lang="da-DK" sz="1000" b="1" kern="1200" dirty="0">
                <a:solidFill>
                  <a:schemeClr val="tx1"/>
                </a:solidFill>
                <a:effectLst/>
                <a:latin typeface="+mn-lt"/>
                <a:ea typeface="+mn-ea"/>
                <a:cs typeface="+mn-cs"/>
              </a:rPr>
              <a:t>, kun for dem. </a:t>
            </a:r>
            <a:r>
              <a:rPr lang="da-DK" sz="1000" kern="1200" dirty="0">
                <a:solidFill>
                  <a:schemeClr val="tx1"/>
                </a:solidFill>
                <a:effectLst/>
                <a:latin typeface="+mn-lt"/>
                <a:ea typeface="+mn-ea"/>
                <a:cs typeface="+mn-cs"/>
              </a:rPr>
              <a:t>Vi kommer mere ind på, hvilke grupper og brugerdata, vi trækker ind i Aula fra UNI-Login, når der senere i dag tages hul på administrationsmodulet.</a:t>
            </a:r>
          </a:p>
          <a:p>
            <a:endParaRPr lang="da-DK" sz="10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591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1" u="none" dirty="0"/>
              <a:t>Manus: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Brugerrejsen ”Målrettet kommunikation”, I nu skal se, er alene et oplæg til opgavefasen og et bud på arbejdsgange i Aula -  så I skal ikke sidde og tage noter her. </a:t>
            </a:r>
            <a:r>
              <a:rPr lang="da-DK" sz="936" b="1" kern="1200" dirty="0">
                <a:solidFill>
                  <a:schemeClr val="tx1"/>
                </a:solidFill>
                <a:effectLst/>
                <a:latin typeface="+mn-lt"/>
                <a:ea typeface="+mn-ea"/>
                <a:cs typeface="+mn-cs"/>
              </a:rPr>
              <a:t>Brugerrejsen er altså kun en igangsætter til opgavefasen, </a:t>
            </a:r>
            <a:r>
              <a:rPr lang="da-DK" sz="936" kern="1200" dirty="0">
                <a:solidFill>
                  <a:schemeClr val="tx1"/>
                </a:solidFill>
                <a:effectLst/>
                <a:latin typeface="+mn-lt"/>
                <a:ea typeface="+mn-ea"/>
                <a:cs typeface="+mn-cs"/>
              </a:rPr>
              <a:t>hvor I selv får prøvet arbejdsgangene af i jeres eget tempo…</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indent="0">
              <a:buFont typeface="Arial" panose="020B0604020202020204" pitchFamily="34" charset="0"/>
              <a:buNone/>
            </a:pPr>
            <a:r>
              <a:rPr lang="da-DK" b="1" i="1" dirty="0"/>
              <a:t>Afspil brugerrejse via link: https://youtu.be/Ge7r5T1zLQQ  </a:t>
            </a:r>
          </a:p>
          <a:p>
            <a:endParaRPr lang="da-DK" dirty="0"/>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508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0" dirty="0"/>
              <a:t>Opgave</a:t>
            </a:r>
          </a:p>
          <a:p>
            <a:r>
              <a:rPr lang="da-DK" b="1" i="0" dirty="0"/>
              <a:t>Manus:</a:t>
            </a:r>
          </a:p>
          <a:p>
            <a:r>
              <a:rPr lang="da-DK" i="0" dirty="0"/>
              <a:t>Inden I for første gang kan få fingrene i Aula, skal I sikre, at I har enten </a:t>
            </a:r>
            <a:r>
              <a:rPr lang="da-DK" b="1" i="0" dirty="0"/>
              <a:t>Chrome, Edge eller Safari som browser </a:t>
            </a:r>
            <a:r>
              <a:rPr lang="da-DK" i="0" dirty="0"/>
              <a:t>på jeres computere – de browsere understøtter Aula allerbedst - sig til, hvis I har brug for hjælp her.</a:t>
            </a:r>
          </a:p>
          <a:p>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i="0" dirty="0"/>
              <a:t>Foran jer har I hvert jeres </a:t>
            </a:r>
            <a:r>
              <a:rPr lang="da-DK" b="1" i="0" dirty="0"/>
              <a:t>”visitkort” </a:t>
            </a:r>
            <a:r>
              <a:rPr lang="da-DK" b="0" i="0" dirty="0"/>
              <a:t>med hver jeres </a:t>
            </a:r>
            <a:r>
              <a:rPr lang="da-DK" i="0" dirty="0"/>
              <a:t>”alias” og login, som er tilknyttet en fiktiv institution.</a:t>
            </a:r>
            <a:endParaRPr lang="da-DK" b="1" i="1"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i="0" dirty="0"/>
              <a:t>Undervejs i opgavesedlerne, skal I bruge den data, som er listet på visitkortet.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i="0" dirty="0"/>
          </a:p>
          <a:p>
            <a:pPr marL="528052" marR="0" lvl="1"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i="0" dirty="0"/>
              <a:t>OBS – til underviseren: </a:t>
            </a:r>
            <a:r>
              <a:rPr lang="da-DK" b="0" i="0" dirty="0"/>
              <a:t>Forklar kort om informationerne på visitkortene og hvordan de skal forstås. Herunder eksempelvis at brugernavnet skal indtastes uden et + og at man som medarbejder er tilknyttet to hovedgrupper f.eks. ”Blå Stue” og ”Sommerfuglehaven”.   </a:t>
            </a:r>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i="0" dirty="0"/>
              <a:t>Og husk – vi kaster jer lidt ud over kanten her, uden den helt store instruktion</a:t>
            </a:r>
            <a:r>
              <a:rPr lang="da-DK" i="0" dirty="0"/>
              <a:t>. Har I behov for yderligere støtte, kan I altid bruge trin-for-trin-guides og træningsvideoer. </a:t>
            </a:r>
            <a:r>
              <a:rPr lang="da-DK" b="1" i="0" dirty="0"/>
              <a:t>Link (</a:t>
            </a:r>
            <a:r>
              <a:rPr lang="da-DK" sz="936" b="1" u="sng" kern="1200" dirty="0">
                <a:solidFill>
                  <a:schemeClr val="tx1"/>
                </a:solidFill>
                <a:effectLst/>
                <a:latin typeface="+mn-lt"/>
                <a:ea typeface="+mn-ea"/>
                <a:cs typeface="+mn-cs"/>
                <a:hlinkClick r:id="rId3"/>
              </a:rPr>
              <a:t>www.aulainfo.dk</a:t>
            </a:r>
            <a:r>
              <a:rPr lang="da-DK" b="1" i="0" dirty="0"/>
              <a:t>) er noteret på whiteboard</a:t>
            </a:r>
            <a:r>
              <a:rPr lang="da-DK" i="0" dirty="0"/>
              <a:t>. Trin-for-trin-guides og træningsvideoer vil vise jer en mere detaljeret gennemgang af Grupper og Overblik og er primært tænkt som undervisningsmateriale, som I kan dykke ned i efter uddannelsesforløbet i dag – så forsøg jer først alene med opgavesedlen som afsæt.</a:t>
            </a:r>
          </a:p>
          <a:p>
            <a:endParaRPr lang="da-DK" i="0" dirty="0"/>
          </a:p>
          <a:p>
            <a:r>
              <a:rPr lang="da-DK" i="0" dirty="0"/>
              <a:t>I får nu udleveret </a:t>
            </a:r>
            <a:r>
              <a:rPr lang="da-DK" b="1" i="0" dirty="0"/>
              <a:t>to opgavesedler – ”Målrettet kommunikation” og ”Grupper som samarbejdsrum” - </a:t>
            </a:r>
            <a:r>
              <a:rPr lang="da-DK" i="0" dirty="0"/>
              <a:t>som hænger sammen med fortællingen i brugerrejsen, I lige har set.</a:t>
            </a:r>
            <a:r>
              <a:rPr lang="da-DK" b="1" i="0" dirty="0"/>
              <a:t> </a:t>
            </a:r>
          </a:p>
          <a:p>
            <a:endParaRPr lang="da-DK" i="0" dirty="0"/>
          </a:p>
          <a:p>
            <a:r>
              <a:rPr lang="da-DK" i="0" dirty="0"/>
              <a:t>I opgaverne kommer I altså omkring de arbejdsgange og den funktionalitet, I blev præsenteret for i brugerrejsen.</a:t>
            </a:r>
          </a:p>
          <a:p>
            <a:endParaRPr lang="da-DK" i="0" dirty="0"/>
          </a:p>
          <a:p>
            <a:r>
              <a:rPr lang="da-DK" b="1" i="0" dirty="0"/>
              <a:t>Start med opgavesedlen ”Målrettet kommunikation” og løs opgaverne med afsæt i opgavesedlen.</a:t>
            </a:r>
          </a:p>
          <a:p>
            <a:endParaRPr lang="da-DK" i="0" dirty="0"/>
          </a:p>
          <a:p>
            <a:r>
              <a:rPr lang="da-DK" i="0" dirty="0"/>
              <a:t>Det er vigtigt at understrege, at opgavesedlerne tager afsæt i én af flere måder at løse opgaven på. Forsøg derfor, at løse opgaven uden minutiøst at følge opgavesedlerne. Hovedformålet med opgaverne er</a:t>
            </a:r>
            <a:r>
              <a:rPr lang="da-DK" sz="1000" b="0" i="0" kern="1200" dirty="0">
                <a:solidFill>
                  <a:schemeClr val="tx1"/>
                </a:solidFill>
                <a:effectLst/>
                <a:latin typeface="+mn-lt"/>
                <a:ea typeface="+mn-ea"/>
                <a:cs typeface="+mn-cs"/>
              </a:rPr>
              <a:t>, at I kommer omkring Opslag og Grupper </a:t>
            </a:r>
            <a:r>
              <a:rPr lang="da-DK" i="0" dirty="0"/>
              <a:t>og får afprøvet arbejdsgangene her. </a:t>
            </a:r>
          </a:p>
          <a:p>
            <a:endParaRPr lang="da-DK" i="0" dirty="0"/>
          </a:p>
          <a:p>
            <a:r>
              <a:rPr lang="da-DK" sz="1200" b="1" i="0" kern="1200" dirty="0">
                <a:solidFill>
                  <a:schemeClr val="tx1"/>
                </a:solidFill>
                <a:effectLst/>
                <a:latin typeface="+mn-lt"/>
                <a:ea typeface="+mn-ea"/>
                <a:cs typeface="+mn-cs"/>
              </a:rPr>
              <a:t>I benytter et uddannelsesmiljø, som nulstilles efter hvert uddannelsesforløb – I kan derfor ikke gøre noget galt – prøv jer frem og vær nysgerrige. </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Jeg noterer de spørgsmål I hver især har undervejs og noterer dem på vores ”Parkeringsplads” – så samler vi op på dem i fællesskab efterfølgende.</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I har </a:t>
            </a:r>
            <a:r>
              <a:rPr lang="da-DK" sz="1200" b="1" i="0" kern="1200" dirty="0">
                <a:solidFill>
                  <a:schemeClr val="tx1"/>
                </a:solidFill>
                <a:effectLst/>
                <a:latin typeface="+mn-lt"/>
                <a:ea typeface="+mn-ea"/>
                <a:cs typeface="+mn-cs"/>
              </a:rPr>
              <a:t>20 minutter til de to opgavesedler </a:t>
            </a:r>
            <a:r>
              <a:rPr lang="da-DK" sz="1200" b="0" i="0" kern="1200" dirty="0">
                <a:solidFill>
                  <a:schemeClr val="tx1"/>
                </a:solidFill>
                <a:effectLst/>
                <a:latin typeface="+mn-lt"/>
                <a:ea typeface="+mn-ea"/>
                <a:cs typeface="+mn-cs"/>
              </a:rPr>
              <a:t>– skulle I være færdige før tid, så er I velkomne til at gå på egen opdagelse i Aula – vigtigt er det, at I giver hinanden ro til at arbejde i eget tempo. </a:t>
            </a:r>
            <a:r>
              <a:rPr lang="da-DK" sz="1200" b="0" i="0" kern="1200" dirty="0" err="1">
                <a:solidFill>
                  <a:schemeClr val="tx1"/>
                </a:solidFill>
                <a:effectLst/>
                <a:latin typeface="+mn-lt"/>
                <a:ea typeface="+mn-ea"/>
                <a:cs typeface="+mn-cs"/>
              </a:rPr>
              <a:t>Værs’go</a:t>
            </a:r>
            <a:r>
              <a:rPr lang="da-DK" sz="1200" b="0" i="0" kern="1200" dirty="0">
                <a:solidFill>
                  <a:schemeClr val="tx1"/>
                </a:solidFill>
                <a:effectLst/>
                <a:latin typeface="+mn-lt"/>
                <a:ea typeface="+mn-ea"/>
                <a:cs typeface="+mn-cs"/>
              </a:rPr>
              <a:t> at gå i gang og rigtig god fornøjelse!</a:t>
            </a:r>
          </a:p>
          <a:p>
            <a:endParaRPr lang="da-DK" sz="1200" b="0" i="0" kern="1200" dirty="0">
              <a:solidFill>
                <a:schemeClr val="tx1"/>
              </a:solidFill>
              <a:effectLst/>
              <a:latin typeface="+mn-lt"/>
              <a:ea typeface="+mn-ea"/>
              <a:cs typeface="+mn-cs"/>
            </a:endParaRPr>
          </a:p>
          <a:p>
            <a:r>
              <a:rPr lang="da-DK" sz="1200" b="1" dirty="0"/>
              <a:t>Noter: </a:t>
            </a:r>
          </a:p>
          <a:p>
            <a:pPr marL="0" indent="0">
              <a:buFont typeface="Arial" panose="020B0604020202020204" pitchFamily="34" charset="0"/>
              <a:buNone/>
            </a:pPr>
            <a:r>
              <a:rPr lang="da-DK" sz="1200" i="1" dirty="0"/>
              <a:t>Hav opgavesedler klar til udlevering</a:t>
            </a:r>
          </a:p>
          <a:p>
            <a:pPr marL="0" indent="0">
              <a:buFont typeface="Arial" panose="020B0604020202020204" pitchFamily="34" charset="0"/>
              <a:buNone/>
            </a:pPr>
            <a:r>
              <a:rPr lang="da-DK" sz="1200" i="1" dirty="0"/>
              <a:t>Skriv link </a:t>
            </a:r>
            <a:r>
              <a:rPr lang="da-DK" sz="1200" b="1" i="1" u="sng" kern="1200" dirty="0">
                <a:solidFill>
                  <a:schemeClr val="tx1"/>
                </a:solidFill>
                <a:effectLst/>
                <a:latin typeface="+mn-lt"/>
                <a:ea typeface="+mn-ea"/>
                <a:cs typeface="+mn-cs"/>
                <a:hlinkClick r:id="rId3"/>
              </a:rPr>
              <a:t>www.aulainfo.dk</a:t>
            </a:r>
            <a:r>
              <a:rPr lang="da-DK" sz="1200" b="1" i="1" u="sng" kern="1200" dirty="0">
                <a:solidFill>
                  <a:schemeClr val="tx1"/>
                </a:solidFill>
                <a:effectLst/>
                <a:latin typeface="+mn-lt"/>
                <a:ea typeface="+mn-ea"/>
                <a:cs typeface="+mn-cs"/>
              </a:rPr>
              <a:t> </a:t>
            </a:r>
            <a:r>
              <a:rPr lang="da-DK" sz="1200" b="0" i="1" u="none" kern="1200" dirty="0">
                <a:solidFill>
                  <a:schemeClr val="tx1"/>
                </a:solidFill>
                <a:effectLst/>
                <a:latin typeface="+mn-lt"/>
                <a:ea typeface="+mn-ea"/>
                <a:cs typeface="+mn-cs"/>
              </a:rPr>
              <a:t>på whiteboard</a:t>
            </a:r>
            <a:endParaRPr lang="da-DK" sz="1200" b="0" i="1" u="none" dirty="0"/>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803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0" kern="1200" dirty="0">
                <a:solidFill>
                  <a:schemeClr val="tx1"/>
                </a:solidFill>
                <a:effectLst/>
                <a:latin typeface="+mn-lt"/>
                <a:ea typeface="+mn-ea"/>
                <a:cs typeface="+mn-cs"/>
              </a:rPr>
              <a:t>Opsamling på Grupper og Overblik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I har nu haft hænderne nede i Opslag og Grupper i Aula. I opsamlingsfasen her samler vi i fællesskab op på dels pointer omkring målrettet kommunikation, dels på de spørgsmål I bør få afklaret, inden jeres egen undervisning. Her med </a:t>
            </a:r>
            <a:r>
              <a:rPr lang="da-DK" sz="936" b="1" kern="1200" dirty="0">
                <a:solidFill>
                  <a:schemeClr val="tx1"/>
                </a:solidFill>
                <a:effectLst/>
                <a:latin typeface="+mn-lt"/>
                <a:ea typeface="+mn-ea"/>
                <a:cs typeface="+mn-cs"/>
              </a:rPr>
              <a:t>særligt fokus på, hvordan Grupper tænkes anvendt hos jer.</a:t>
            </a:r>
            <a:endParaRPr lang="da-DK" sz="936"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anvendelsespointe frem)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50" b="1" i="0" kern="1200" dirty="0">
                <a:solidFill>
                  <a:schemeClr val="tx1"/>
                </a:solidFill>
                <a:effectLst/>
                <a:latin typeface="+mn-lt"/>
                <a:ea typeface="+mn-ea"/>
                <a:cs typeface="+mn-cs"/>
              </a:rPr>
              <a:t>Aula-grupper og rettigheder:</a:t>
            </a:r>
            <a:r>
              <a:rPr lang="da-DK" sz="1050" i="0" kern="1200" dirty="0">
                <a:solidFill>
                  <a:schemeClr val="tx1"/>
                </a:solidFill>
                <a:effectLst/>
                <a:latin typeface="+mn-lt"/>
                <a:ea typeface="+mn-ea"/>
                <a:cs typeface="+mn-cs"/>
              </a:rPr>
              <a:t> Grupper er Aulas byggesten, der</a:t>
            </a:r>
            <a:r>
              <a:rPr lang="da-DK" sz="1050" b="1" i="0" kern="1200" dirty="0">
                <a:solidFill>
                  <a:schemeClr val="tx1"/>
                </a:solidFill>
                <a:effectLst/>
                <a:latin typeface="+mn-lt"/>
                <a:ea typeface="+mn-ea"/>
                <a:cs typeface="+mn-cs"/>
              </a:rPr>
              <a:t> sikrer, at brugere alene bliver præsenteret for relevant og målrettet kommunikation.</a:t>
            </a:r>
            <a:r>
              <a:rPr lang="da-DK" sz="1050" i="0" kern="1200" dirty="0">
                <a:solidFill>
                  <a:schemeClr val="tx1"/>
                </a:solidFill>
                <a:effectLst/>
                <a:latin typeface="+mn-lt"/>
                <a:ea typeface="+mn-ea"/>
                <a:cs typeface="+mn-cs"/>
              </a:rPr>
              <a:t> </a:t>
            </a:r>
            <a:r>
              <a:rPr lang="da-DK" sz="1000" i="0" kern="1200" dirty="0">
                <a:solidFill>
                  <a:schemeClr val="tx1"/>
                </a:solidFill>
                <a:effectLst/>
                <a:latin typeface="+mn-lt"/>
                <a:ea typeface="+mn-ea"/>
                <a:cs typeface="+mn-cs"/>
              </a:rPr>
              <a:t>Inden Aula tages i brug er det vigtigt, at grupperne i de brugeradministrative systemer er </a:t>
            </a:r>
            <a:r>
              <a:rPr lang="da-DK" sz="1000" kern="1200" dirty="0">
                <a:solidFill>
                  <a:schemeClr val="tx1"/>
                </a:solidFill>
                <a:effectLst/>
                <a:latin typeface="+mn-lt"/>
                <a:ea typeface="+mn-ea"/>
                <a:cs typeface="+mn-cs"/>
              </a:rPr>
              <a:t>oprettet korrekt, så børn og medarbejdere tilknyttes de relevante stuer/afdelinger. Disse grupper kaldes hoved/</a:t>
            </a:r>
            <a:r>
              <a:rPr lang="da-DK" sz="1000" kern="1200" dirty="0" err="1">
                <a:solidFill>
                  <a:schemeClr val="tx1"/>
                </a:solidFill>
                <a:effectLst/>
                <a:latin typeface="+mn-lt"/>
                <a:ea typeface="+mn-ea"/>
                <a:cs typeface="+mn-cs"/>
              </a:rPr>
              <a:t>uni</a:t>
            </a:r>
            <a:r>
              <a:rPr lang="da-DK" sz="1000" kern="1200" dirty="0">
                <a:solidFill>
                  <a:schemeClr val="tx1"/>
                </a:solidFill>
                <a:effectLst/>
                <a:latin typeface="+mn-lt"/>
                <a:ea typeface="+mn-ea"/>
                <a:cs typeface="+mn-cs"/>
              </a:rPr>
              <a:t>-grupper. </a:t>
            </a:r>
            <a:br>
              <a:rPr lang="da-DK" sz="1000" kern="1200" dirty="0">
                <a:solidFill>
                  <a:schemeClr val="tx1"/>
                </a:solidFill>
                <a:effectLst/>
                <a:latin typeface="+mn-lt"/>
                <a:ea typeface="+mn-ea"/>
                <a:cs typeface="+mn-cs"/>
              </a:rPr>
            </a:br>
            <a:endParaRPr lang="da-DK" sz="1000" kern="1200" dirty="0">
              <a:solidFill>
                <a:schemeClr val="tx1"/>
              </a:solidFill>
              <a:effectLst/>
              <a:latin typeface="+mn-lt"/>
              <a:ea typeface="+mn-ea"/>
              <a:cs typeface="+mn-cs"/>
            </a:endParaRPr>
          </a:p>
          <a:p>
            <a:pPr marL="528052"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aseline="0" dirty="0"/>
              <a:t>Det er som udgangspunkt den kommunale administrator og institutionsadministratoren, der kan oprette grupper direkte i Aula. Institutionsadministratoren kan på de enkelte institutioner tildele rettigheden til at oprette og administrere grupper til en eller flere medarbejdere på institutionen. </a:t>
            </a:r>
            <a:r>
              <a:rPr lang="en-GB" sz="1000" b="1" kern="1200" dirty="0">
                <a:solidFill>
                  <a:schemeClr val="tx1"/>
                </a:solidFill>
                <a:effectLst/>
                <a:latin typeface="+mn-lt"/>
                <a:ea typeface="+mn-ea"/>
                <a:cs typeface="+mn-cs"/>
              </a:rPr>
              <a:t>Det </a:t>
            </a:r>
            <a:r>
              <a:rPr lang="en-GB" sz="1000" b="1" kern="1200" dirty="0" err="1">
                <a:solidFill>
                  <a:schemeClr val="tx1"/>
                </a:solidFill>
                <a:effectLst/>
                <a:latin typeface="+mn-lt"/>
                <a:ea typeface="+mn-ea"/>
                <a:cs typeface="+mn-cs"/>
              </a:rPr>
              <a:t>er</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bl.a</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muligt</a:t>
            </a:r>
            <a:r>
              <a:rPr lang="en-GB" sz="1000" b="1" kern="1200" dirty="0">
                <a:solidFill>
                  <a:schemeClr val="tx1"/>
                </a:solidFill>
                <a:effectLst/>
                <a:latin typeface="+mn-lt"/>
                <a:ea typeface="+mn-ea"/>
                <a:cs typeface="+mn-cs"/>
              </a:rPr>
              <a:t> at </a:t>
            </a:r>
            <a:r>
              <a:rPr lang="en-GB" sz="1000" b="1" kern="1200" dirty="0" err="1">
                <a:solidFill>
                  <a:schemeClr val="tx1"/>
                </a:solidFill>
                <a:effectLst/>
                <a:latin typeface="+mn-lt"/>
                <a:ea typeface="+mn-ea"/>
                <a:cs typeface="+mn-cs"/>
              </a:rPr>
              <a:t>styre</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rettigheder</a:t>
            </a:r>
            <a:r>
              <a:rPr lang="en-GB" sz="1000" b="1" kern="1200" dirty="0">
                <a:solidFill>
                  <a:schemeClr val="tx1"/>
                </a:solidFill>
                <a:effectLst/>
                <a:latin typeface="+mn-lt"/>
                <a:ea typeface="+mn-ea"/>
                <a:cs typeface="+mn-cs"/>
              </a:rPr>
              <a:t> for </a:t>
            </a:r>
            <a:r>
              <a:rPr lang="en-GB" sz="1000" b="1" kern="1200" dirty="0" err="1">
                <a:solidFill>
                  <a:schemeClr val="tx1"/>
                </a:solidFill>
                <a:effectLst/>
                <a:latin typeface="+mn-lt"/>
                <a:ea typeface="+mn-ea"/>
                <a:cs typeface="+mn-cs"/>
              </a:rPr>
              <a:t>medlemmer</a:t>
            </a:r>
            <a:r>
              <a:rPr lang="en-GB" sz="1000" b="1" kern="1200" dirty="0">
                <a:solidFill>
                  <a:schemeClr val="tx1"/>
                </a:solidFill>
                <a:effectLst/>
                <a:latin typeface="+mn-lt"/>
                <a:ea typeface="+mn-ea"/>
                <a:cs typeface="+mn-cs"/>
              </a:rPr>
              <a:t> i </a:t>
            </a:r>
            <a:r>
              <a:rPr lang="en-GB" sz="1000" b="1" kern="1200" dirty="0" err="1">
                <a:solidFill>
                  <a:schemeClr val="tx1"/>
                </a:solidFill>
                <a:effectLst/>
                <a:latin typeface="+mn-lt"/>
                <a:ea typeface="+mn-ea"/>
                <a:cs typeface="+mn-cs"/>
              </a:rPr>
              <a:t>grupper</a:t>
            </a:r>
            <a:r>
              <a:rPr lang="en-GB" sz="1000" b="1" kern="1200" dirty="0">
                <a:solidFill>
                  <a:schemeClr val="tx1"/>
                </a:solidFill>
                <a:effectLst/>
                <a:latin typeface="+mn-lt"/>
                <a:ea typeface="+mn-ea"/>
                <a:cs typeface="+mn-cs"/>
              </a:rPr>
              <a:t> – </a:t>
            </a:r>
            <a:r>
              <a:rPr lang="en-GB" sz="1000" b="1" kern="1200" dirty="0" err="1">
                <a:solidFill>
                  <a:schemeClr val="tx1"/>
                </a:solidFill>
                <a:effectLst/>
                <a:latin typeface="+mn-lt"/>
                <a:ea typeface="+mn-ea"/>
                <a:cs typeface="+mn-cs"/>
              </a:rPr>
              <a:t>eksempelvis</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hvem</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som</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må</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skrive</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opslag</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eller</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oprette</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begivenheder</a:t>
            </a:r>
            <a:r>
              <a:rPr lang="en-GB" sz="1000" b="1"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Hvis</a:t>
            </a:r>
            <a:r>
              <a:rPr lang="en-GB" sz="1000" b="0" kern="1200" dirty="0">
                <a:solidFill>
                  <a:schemeClr val="tx1"/>
                </a:solidFill>
                <a:effectLst/>
                <a:latin typeface="+mn-lt"/>
                <a:ea typeface="+mn-ea"/>
                <a:cs typeface="+mn-cs"/>
              </a:rPr>
              <a:t> I </a:t>
            </a:r>
            <a:r>
              <a:rPr lang="en-GB" sz="1000" b="0" kern="1200" dirty="0" err="1">
                <a:solidFill>
                  <a:schemeClr val="tx1"/>
                </a:solidFill>
                <a:effectLst/>
                <a:latin typeface="+mn-lt"/>
                <a:ea typeface="+mn-ea"/>
                <a:cs typeface="+mn-cs"/>
              </a:rPr>
              <a:t>fx</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gerne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vil</a:t>
            </a:r>
            <a:r>
              <a:rPr lang="en-GB" sz="1000" b="0" kern="1200" dirty="0">
                <a:solidFill>
                  <a:schemeClr val="tx1"/>
                </a:solidFill>
                <a:effectLst/>
                <a:latin typeface="+mn-lt"/>
                <a:ea typeface="+mn-ea"/>
                <a:cs typeface="+mn-cs"/>
              </a:rPr>
              <a:t> have </a:t>
            </a:r>
            <a:r>
              <a:rPr lang="en-GB" sz="1000" b="0" kern="1200" dirty="0" err="1">
                <a:solidFill>
                  <a:schemeClr val="tx1"/>
                </a:solidFill>
                <a:effectLst/>
                <a:latin typeface="+mn-lt"/>
                <a:ea typeface="+mn-ea"/>
                <a:cs typeface="+mn-cs"/>
              </a:rPr>
              <a:t>en</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gruppe</a:t>
            </a:r>
            <a:r>
              <a:rPr lang="en-GB" sz="1000" b="0" kern="1200" dirty="0">
                <a:solidFill>
                  <a:schemeClr val="tx1"/>
                </a:solidFill>
                <a:effectLst/>
                <a:latin typeface="+mn-lt"/>
                <a:ea typeface="+mn-ea"/>
                <a:cs typeface="+mn-cs"/>
              </a:rPr>
              <a:t> for </a:t>
            </a:r>
            <a:r>
              <a:rPr lang="en-GB" sz="1000" b="0" kern="1200" dirty="0" err="1">
                <a:solidFill>
                  <a:schemeClr val="tx1"/>
                </a:solidFill>
                <a:effectLst/>
                <a:latin typeface="+mn-lt"/>
                <a:ea typeface="+mn-ea"/>
                <a:cs typeface="+mn-cs"/>
              </a:rPr>
              <a:t>alle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på</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institutionen</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som</a:t>
            </a:r>
            <a:r>
              <a:rPr lang="en-GB" sz="1000" b="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kun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skal</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bruges</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til</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orientering</a:t>
            </a:r>
            <a:r>
              <a:rPr lang="en-GB" sz="1000" kern="1200" dirty="0">
                <a:solidFill>
                  <a:schemeClr val="tx1"/>
                </a:solidFill>
                <a:effectLst/>
                <a:latin typeface="+mn-lt"/>
                <a:ea typeface="+mn-ea"/>
                <a:cs typeface="+mn-cs"/>
              </a:rPr>
              <a:t> om </a:t>
            </a:r>
            <a:r>
              <a:rPr lang="en-GB" sz="1000" kern="1200" dirty="0" err="1">
                <a:solidFill>
                  <a:schemeClr val="tx1"/>
                </a:solidFill>
                <a:effectLst/>
                <a:latin typeface="+mn-lt"/>
                <a:ea typeface="+mn-ea"/>
                <a:cs typeface="+mn-cs"/>
              </a:rPr>
              <a:t>begivenheder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eller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anden</a:t>
            </a:r>
            <a:r>
              <a:rPr lang="en-GB" sz="1000" kern="1200" dirty="0">
                <a:solidFill>
                  <a:schemeClr val="tx1"/>
                </a:solidFill>
                <a:effectLst/>
                <a:latin typeface="+mn-lt"/>
                <a:ea typeface="+mn-ea"/>
                <a:cs typeface="+mn-cs"/>
              </a:rPr>
              <a:t> general information, </a:t>
            </a:r>
            <a:r>
              <a:rPr lang="en-GB" sz="1000" kern="1200" dirty="0" err="1">
                <a:solidFill>
                  <a:schemeClr val="tx1"/>
                </a:solidFill>
                <a:effectLst/>
                <a:latin typeface="+mn-lt"/>
                <a:ea typeface="+mn-ea"/>
                <a:cs typeface="+mn-cs"/>
              </a:rPr>
              <a:t>kan</a:t>
            </a:r>
            <a:r>
              <a:rPr lang="en-GB" sz="1000" kern="1200" dirty="0">
                <a:solidFill>
                  <a:schemeClr val="tx1"/>
                </a:solidFill>
                <a:effectLst/>
                <a:latin typeface="+mn-lt"/>
                <a:ea typeface="+mn-ea"/>
                <a:cs typeface="+mn-cs"/>
              </a:rPr>
              <a:t> I </a:t>
            </a:r>
            <a:r>
              <a:rPr lang="en-GB" sz="1000" kern="1200" dirty="0" err="1">
                <a:solidFill>
                  <a:schemeClr val="tx1"/>
                </a:solidFill>
                <a:effectLst/>
                <a:latin typeface="+mn-lt"/>
                <a:ea typeface="+mn-ea"/>
                <a:cs typeface="+mn-cs"/>
              </a:rPr>
              <a:t>vælge</a:t>
            </a:r>
            <a:r>
              <a:rPr lang="en-GB" sz="1000" kern="1200" dirty="0">
                <a:solidFill>
                  <a:schemeClr val="tx1"/>
                </a:solidFill>
                <a:effectLst/>
                <a:latin typeface="+mn-lt"/>
                <a:ea typeface="+mn-ea"/>
                <a:cs typeface="+mn-cs"/>
              </a:rPr>
              <a:t>, at </a:t>
            </a:r>
            <a:r>
              <a:rPr lang="en-GB" sz="1000" kern="1200" dirty="0" err="1">
                <a:solidFill>
                  <a:schemeClr val="tx1"/>
                </a:solidFill>
                <a:effectLst/>
                <a:latin typeface="+mn-lt"/>
                <a:ea typeface="+mn-ea"/>
                <a:cs typeface="+mn-cs"/>
              </a:rPr>
              <a:t>forældrene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ikke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skal</a:t>
            </a:r>
            <a:r>
              <a:rPr lang="en-GB" sz="1000" kern="1200" dirty="0">
                <a:solidFill>
                  <a:schemeClr val="tx1"/>
                </a:solidFill>
                <a:effectLst/>
                <a:latin typeface="+mn-lt"/>
                <a:ea typeface="+mn-ea"/>
                <a:cs typeface="+mn-cs"/>
              </a:rPr>
              <a:t> have </a:t>
            </a:r>
            <a:r>
              <a:rPr lang="en-GB" sz="1000" kern="1200" dirty="0" err="1">
                <a:solidFill>
                  <a:schemeClr val="tx1"/>
                </a:solidFill>
                <a:effectLst/>
                <a:latin typeface="+mn-lt"/>
                <a:ea typeface="+mn-ea"/>
                <a:cs typeface="+mn-cs"/>
              </a:rPr>
              <a:t>mulighed</a:t>
            </a:r>
            <a:r>
              <a:rPr lang="en-GB" sz="1000" kern="1200" dirty="0">
                <a:solidFill>
                  <a:schemeClr val="tx1"/>
                </a:solidFill>
                <a:effectLst/>
                <a:latin typeface="+mn-lt"/>
                <a:ea typeface="+mn-ea"/>
                <a:cs typeface="+mn-cs"/>
              </a:rPr>
              <a:t> for at </a:t>
            </a:r>
            <a:r>
              <a:rPr lang="en-GB" sz="1000" kern="1200" dirty="0" err="1">
                <a:solidFill>
                  <a:schemeClr val="tx1"/>
                </a:solidFill>
                <a:effectLst/>
                <a:latin typeface="+mn-lt"/>
                <a:ea typeface="+mn-ea"/>
                <a:cs typeface="+mn-cs"/>
              </a:rPr>
              <a:t>skrive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opslag</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eller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sende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beskeder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til</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gruppen</a:t>
            </a:r>
            <a:r>
              <a:rPr lang="en-GB" sz="1000" b="1" kern="1200" dirty="0">
                <a:solidFill>
                  <a:schemeClr val="tx1"/>
                </a:solidFill>
                <a:effectLst/>
                <a:latin typeface="+mn-lt"/>
                <a:ea typeface="+mn-ea"/>
                <a:cs typeface="+mn-cs"/>
              </a:rPr>
              <a:t>. På den </a:t>
            </a:r>
            <a:r>
              <a:rPr lang="en-GB" sz="1000" b="1" kern="1200" dirty="0" err="1">
                <a:solidFill>
                  <a:schemeClr val="tx1"/>
                </a:solidFill>
                <a:effectLst/>
                <a:latin typeface="+mn-lt"/>
                <a:ea typeface="+mn-ea"/>
                <a:cs typeface="+mn-cs"/>
              </a:rPr>
              <a:t>måde</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gør</a:t>
            </a:r>
            <a:r>
              <a:rPr lang="en-GB" sz="1000" b="1" kern="1200" dirty="0">
                <a:solidFill>
                  <a:schemeClr val="tx1"/>
                </a:solidFill>
                <a:effectLst/>
                <a:latin typeface="+mn-lt"/>
                <a:ea typeface="+mn-ea"/>
                <a:cs typeface="+mn-cs"/>
              </a:rPr>
              <a:t> Aula det </a:t>
            </a:r>
            <a:r>
              <a:rPr lang="en-GB" sz="1000" b="1" kern="1200" dirty="0" err="1">
                <a:solidFill>
                  <a:schemeClr val="tx1"/>
                </a:solidFill>
                <a:effectLst/>
                <a:latin typeface="+mn-lt"/>
                <a:ea typeface="+mn-ea"/>
                <a:cs typeface="+mn-cs"/>
              </a:rPr>
              <a:t>muligt</a:t>
            </a:r>
            <a:r>
              <a:rPr lang="en-GB" sz="1000" b="1" kern="1200" dirty="0">
                <a:solidFill>
                  <a:schemeClr val="tx1"/>
                </a:solidFill>
                <a:effectLst/>
                <a:latin typeface="+mn-lt"/>
                <a:ea typeface="+mn-ea"/>
                <a:cs typeface="+mn-cs"/>
              </a:rPr>
              <a:t> at </a:t>
            </a:r>
            <a:r>
              <a:rPr lang="en-GB" sz="1000" b="1" kern="1200" dirty="0" err="1">
                <a:solidFill>
                  <a:schemeClr val="tx1"/>
                </a:solidFill>
                <a:effectLst/>
                <a:latin typeface="+mn-lt"/>
                <a:ea typeface="+mn-ea"/>
                <a:cs typeface="+mn-cs"/>
              </a:rPr>
              <a:t>styre</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rettigheder</a:t>
            </a:r>
            <a:r>
              <a:rPr lang="en-GB" sz="1000" b="1" kern="1200" dirty="0">
                <a:solidFill>
                  <a:schemeClr val="tx1"/>
                </a:solidFill>
                <a:effectLst/>
                <a:latin typeface="+mn-lt"/>
                <a:ea typeface="+mn-ea"/>
                <a:cs typeface="+mn-cs"/>
              </a:rPr>
              <a:t> i </a:t>
            </a:r>
            <a:r>
              <a:rPr lang="en-GB" sz="1000" b="1" kern="1200" dirty="0" err="1">
                <a:solidFill>
                  <a:schemeClr val="tx1"/>
                </a:solidFill>
                <a:effectLst/>
                <a:latin typeface="+mn-lt"/>
                <a:ea typeface="+mn-ea"/>
                <a:cs typeface="+mn-cs"/>
              </a:rPr>
              <a:t>grupper</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så</a:t>
            </a:r>
            <a:r>
              <a:rPr lang="en-GB" sz="1000" b="1" kern="1200" dirty="0">
                <a:solidFill>
                  <a:schemeClr val="tx1"/>
                </a:solidFill>
                <a:effectLst/>
                <a:latin typeface="+mn-lt"/>
                <a:ea typeface="+mn-ea"/>
                <a:cs typeface="+mn-cs"/>
              </a:rPr>
              <a:t> det </a:t>
            </a:r>
            <a:r>
              <a:rPr lang="en-GB" sz="1000" b="1" kern="1200" dirty="0" err="1">
                <a:solidFill>
                  <a:schemeClr val="tx1"/>
                </a:solidFill>
                <a:effectLst/>
                <a:latin typeface="+mn-lt"/>
                <a:ea typeface="+mn-ea"/>
                <a:cs typeface="+mn-cs"/>
              </a:rPr>
              <a:t>kun</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er</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relevante</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brugere</a:t>
            </a:r>
            <a:r>
              <a:rPr lang="en-GB" sz="1000" b="1" kern="1200" dirty="0">
                <a:solidFill>
                  <a:schemeClr val="tx1"/>
                </a:solidFill>
                <a:effectLst/>
                <a:latin typeface="+mn-lt"/>
                <a:ea typeface="+mn-ea"/>
                <a:cs typeface="+mn-cs"/>
              </a:rPr>
              <a:t>, der </a:t>
            </a:r>
            <a:r>
              <a:rPr lang="en-GB" sz="1000" b="1" kern="1200" dirty="0" err="1">
                <a:solidFill>
                  <a:schemeClr val="tx1"/>
                </a:solidFill>
                <a:effectLst/>
                <a:latin typeface="+mn-lt"/>
                <a:ea typeface="+mn-ea"/>
                <a:cs typeface="+mn-cs"/>
              </a:rPr>
              <a:t>kan</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kommunikere</a:t>
            </a:r>
            <a:r>
              <a:rPr lang="en-GB" sz="1000" b="1"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b="1" kern="1200" dirty="0">
              <a:solidFill>
                <a:schemeClr val="tx1"/>
              </a:solidFill>
              <a:effectLst/>
              <a:latin typeface="+mn-lt"/>
              <a:ea typeface="+mn-ea"/>
              <a:cs typeface="+mn-cs"/>
            </a:endParaRPr>
          </a:p>
          <a:p>
            <a:pPr marL="528052"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1" kern="1200" dirty="0" err="1">
                <a:solidFill>
                  <a:schemeClr val="tx1"/>
                </a:solidFill>
                <a:effectLst/>
                <a:latin typeface="+mn-lt"/>
                <a:ea typeface="+mn-ea"/>
                <a:cs typeface="+mn-cs"/>
              </a:rPr>
              <a:t>Brug</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grupper</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som</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distributionsliste</a:t>
            </a:r>
            <a:r>
              <a:rPr lang="en-GB" sz="1000" b="1"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Som</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udgangspunkt</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kan</a:t>
            </a:r>
            <a:r>
              <a:rPr lang="en-GB" sz="1000" b="0" kern="1200" dirty="0">
                <a:solidFill>
                  <a:schemeClr val="tx1"/>
                </a:solidFill>
                <a:effectLst/>
                <a:latin typeface="+mn-lt"/>
                <a:ea typeface="+mn-ea"/>
                <a:cs typeface="+mn-cs"/>
              </a:rPr>
              <a:t> man i Aula </a:t>
            </a:r>
            <a:r>
              <a:rPr lang="en-GB" sz="1000" b="0" kern="1200" dirty="0" err="1">
                <a:solidFill>
                  <a:schemeClr val="tx1"/>
                </a:solidFill>
                <a:effectLst/>
                <a:latin typeface="+mn-lt"/>
                <a:ea typeface="+mn-ea"/>
                <a:cs typeface="+mn-cs"/>
              </a:rPr>
              <a:t>udelukkende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kommunikere</a:t>
            </a:r>
            <a:r>
              <a:rPr lang="en-GB" sz="1000" b="0" kern="1200" dirty="0">
                <a:solidFill>
                  <a:schemeClr val="tx1"/>
                </a:solidFill>
                <a:effectLst/>
                <a:latin typeface="+mn-lt"/>
                <a:ea typeface="+mn-ea"/>
                <a:cs typeface="+mn-cs"/>
              </a:rPr>
              <a:t> i </a:t>
            </a:r>
            <a:r>
              <a:rPr lang="en-GB" sz="1000" b="0" kern="1200" dirty="0" err="1">
                <a:solidFill>
                  <a:schemeClr val="tx1"/>
                </a:solidFill>
                <a:effectLst/>
                <a:latin typeface="+mn-lt"/>
                <a:ea typeface="+mn-ea"/>
                <a:cs typeface="+mn-cs"/>
              </a:rPr>
              <a:t>grupper</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hvor</a:t>
            </a:r>
            <a:r>
              <a:rPr lang="en-GB" sz="1000" b="0" kern="1200" dirty="0">
                <a:solidFill>
                  <a:schemeClr val="tx1"/>
                </a:solidFill>
                <a:effectLst/>
                <a:latin typeface="+mn-lt"/>
                <a:ea typeface="+mn-ea"/>
                <a:cs typeface="+mn-cs"/>
              </a:rPr>
              <a:t> man </a:t>
            </a:r>
            <a:r>
              <a:rPr lang="en-GB" sz="1000" b="0" kern="1200" dirty="0" err="1">
                <a:solidFill>
                  <a:schemeClr val="tx1"/>
                </a:solidFill>
                <a:effectLst/>
                <a:latin typeface="+mn-lt"/>
                <a:ea typeface="+mn-ea"/>
                <a:cs typeface="+mn-cs"/>
              </a:rPr>
              <a:t>selv</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er</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medlem</a:t>
            </a:r>
            <a:r>
              <a:rPr lang="en-GB" sz="1000" b="0" kern="1200" dirty="0">
                <a:solidFill>
                  <a:schemeClr val="tx1"/>
                </a:solidFill>
                <a:effectLst/>
                <a:latin typeface="+mn-lt"/>
                <a:ea typeface="+mn-ea"/>
                <a:cs typeface="+mn-cs"/>
              </a:rPr>
              <a:t>. Det </a:t>
            </a:r>
            <a:r>
              <a:rPr lang="en-GB" sz="1000" b="0" kern="1200" dirty="0" err="1">
                <a:solidFill>
                  <a:schemeClr val="tx1"/>
                </a:solidFill>
                <a:effectLst/>
                <a:latin typeface="+mn-lt"/>
                <a:ea typeface="+mn-ea"/>
                <a:cs typeface="+mn-cs"/>
              </a:rPr>
              <a:t>kan</a:t>
            </a:r>
            <a:r>
              <a:rPr lang="en-GB" sz="1000" b="0" kern="1200" dirty="0">
                <a:solidFill>
                  <a:schemeClr val="tx1"/>
                </a:solidFill>
                <a:effectLst/>
                <a:latin typeface="+mn-lt"/>
                <a:ea typeface="+mn-ea"/>
                <a:cs typeface="+mn-cs"/>
              </a:rPr>
              <a:t> dog i </a:t>
            </a:r>
            <a:r>
              <a:rPr lang="en-GB" sz="1000" b="0" kern="1200" dirty="0" err="1">
                <a:solidFill>
                  <a:schemeClr val="tx1"/>
                </a:solidFill>
                <a:effectLst/>
                <a:latin typeface="+mn-lt"/>
                <a:ea typeface="+mn-ea"/>
                <a:cs typeface="+mn-cs"/>
              </a:rPr>
              <a:t>visse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tilfælde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være</a:t>
            </a:r>
            <a:r>
              <a:rPr lang="en-GB" sz="1000" b="0" kern="1200" dirty="0">
                <a:solidFill>
                  <a:schemeClr val="tx1"/>
                </a:solidFill>
                <a:effectLst/>
                <a:latin typeface="+mn-lt"/>
                <a:ea typeface="+mn-ea"/>
                <a:cs typeface="+mn-cs"/>
              </a:rPr>
              <a:t> relevant, </a:t>
            </a:r>
            <a:r>
              <a:rPr lang="en-GB" sz="1000" b="0" kern="1200" dirty="0" err="1">
                <a:solidFill>
                  <a:schemeClr val="tx1"/>
                </a:solidFill>
                <a:effectLst/>
                <a:latin typeface="+mn-lt"/>
                <a:ea typeface="+mn-ea"/>
                <a:cs typeface="+mn-cs"/>
              </a:rPr>
              <a:t>fx</a:t>
            </a:r>
            <a:r>
              <a:rPr lang="en-GB" sz="1000" b="0" kern="1200" dirty="0">
                <a:solidFill>
                  <a:schemeClr val="tx1"/>
                </a:solidFill>
                <a:effectLst/>
                <a:latin typeface="+mn-lt"/>
                <a:ea typeface="+mn-ea"/>
                <a:cs typeface="+mn-cs"/>
              </a:rPr>
              <a:t> for </a:t>
            </a:r>
            <a:r>
              <a:rPr lang="en-GB" sz="1000" b="0" kern="1200" dirty="0" err="1">
                <a:solidFill>
                  <a:schemeClr val="tx1"/>
                </a:solidFill>
                <a:effectLst/>
                <a:latin typeface="+mn-lt"/>
                <a:ea typeface="+mn-ea"/>
                <a:cs typeface="+mn-cs"/>
              </a:rPr>
              <a:t>en</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dagtilbudsleder</a:t>
            </a:r>
            <a:r>
              <a:rPr lang="en-GB" sz="1000" b="0" kern="1200" dirty="0">
                <a:solidFill>
                  <a:schemeClr val="tx1"/>
                </a:solidFill>
                <a:effectLst/>
                <a:latin typeface="+mn-lt"/>
                <a:ea typeface="+mn-ea"/>
                <a:cs typeface="+mn-cs"/>
              </a:rPr>
              <a:t>, at have </a:t>
            </a:r>
            <a:r>
              <a:rPr lang="en-GB" sz="1000" b="0" kern="1200" dirty="0" err="1">
                <a:solidFill>
                  <a:schemeClr val="tx1"/>
                </a:solidFill>
                <a:effectLst/>
                <a:latin typeface="+mn-lt"/>
                <a:ea typeface="+mn-ea"/>
                <a:cs typeface="+mn-cs"/>
              </a:rPr>
              <a:t>mulighed</a:t>
            </a:r>
            <a:r>
              <a:rPr lang="en-GB" sz="1000" b="0" kern="1200" dirty="0">
                <a:solidFill>
                  <a:schemeClr val="tx1"/>
                </a:solidFill>
                <a:effectLst/>
                <a:latin typeface="+mn-lt"/>
                <a:ea typeface="+mn-ea"/>
                <a:cs typeface="+mn-cs"/>
              </a:rPr>
              <a:t> for at </a:t>
            </a:r>
            <a:r>
              <a:rPr lang="en-GB" sz="1000" b="0" kern="1200" dirty="0" err="1">
                <a:solidFill>
                  <a:schemeClr val="tx1"/>
                </a:solidFill>
                <a:effectLst/>
                <a:latin typeface="+mn-lt"/>
                <a:ea typeface="+mn-ea"/>
                <a:cs typeface="+mn-cs"/>
              </a:rPr>
              <a:t>kunne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kommunikere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bredt</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ud</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til</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alle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institutionens</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grupper</a:t>
            </a:r>
            <a:r>
              <a:rPr lang="en-GB" sz="1000" b="0" kern="1200" dirty="0">
                <a:solidFill>
                  <a:schemeClr val="tx1"/>
                </a:solidFill>
                <a:effectLst/>
                <a:latin typeface="+mn-lt"/>
                <a:ea typeface="+mn-ea"/>
                <a:cs typeface="+mn-cs"/>
              </a:rPr>
              <a:t>. I Aula </a:t>
            </a:r>
            <a:r>
              <a:rPr lang="en-GB" sz="1000" b="0" kern="1200" dirty="0" err="1">
                <a:solidFill>
                  <a:schemeClr val="tx1"/>
                </a:solidFill>
                <a:effectLst/>
                <a:latin typeface="+mn-lt"/>
                <a:ea typeface="+mn-ea"/>
                <a:cs typeface="+mn-cs"/>
              </a:rPr>
              <a:t>kan</a:t>
            </a:r>
            <a:r>
              <a:rPr lang="en-GB" sz="1000" b="0" kern="1200" dirty="0">
                <a:solidFill>
                  <a:schemeClr val="tx1"/>
                </a:solidFill>
                <a:effectLst/>
                <a:latin typeface="+mn-lt"/>
                <a:ea typeface="+mn-ea"/>
                <a:cs typeface="+mn-cs"/>
              </a:rPr>
              <a:t> man </a:t>
            </a:r>
            <a:r>
              <a:rPr lang="en-GB" sz="1000" b="0" kern="1200" dirty="0" err="1">
                <a:solidFill>
                  <a:schemeClr val="tx1"/>
                </a:solidFill>
                <a:effectLst/>
                <a:latin typeface="+mn-lt"/>
                <a:ea typeface="+mn-ea"/>
                <a:cs typeface="+mn-cs"/>
              </a:rPr>
              <a:t>derfor</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tildele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udvalgte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brugere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rettigheden</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Brug</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grupper</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som</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distributionsliste</a:t>
            </a:r>
            <a:r>
              <a:rPr lang="en-GB" sz="1000" b="0" kern="1200" dirty="0">
                <a:solidFill>
                  <a:schemeClr val="tx1"/>
                </a:solidFill>
                <a:effectLst/>
                <a:latin typeface="+mn-lt"/>
                <a:ea typeface="+mn-ea"/>
                <a:cs typeface="+mn-cs"/>
              </a:rPr>
              <a:t>” – </a:t>
            </a:r>
            <a:r>
              <a:rPr lang="en-GB" sz="1000" b="0" kern="1200" dirty="0" err="1">
                <a:solidFill>
                  <a:schemeClr val="tx1"/>
                </a:solidFill>
                <a:effectLst/>
                <a:latin typeface="+mn-lt"/>
                <a:ea typeface="+mn-ea"/>
                <a:cs typeface="+mn-cs"/>
              </a:rPr>
              <a:t>rettigheden</a:t>
            </a:r>
            <a:r>
              <a:rPr lang="en-GB" sz="1000" b="0" kern="1200" dirty="0">
                <a:solidFill>
                  <a:schemeClr val="tx1"/>
                </a:solidFill>
                <a:effectLst/>
                <a:latin typeface="+mn-lt"/>
                <a:ea typeface="+mn-ea"/>
                <a:cs typeface="+mn-cs"/>
              </a:rPr>
              <a:t> giver </a:t>
            </a:r>
            <a:r>
              <a:rPr lang="en-GB" sz="1000" b="0" kern="1200" dirty="0" err="1">
                <a:solidFill>
                  <a:schemeClr val="tx1"/>
                </a:solidFill>
                <a:effectLst/>
                <a:latin typeface="+mn-lt"/>
                <a:ea typeface="+mn-ea"/>
                <a:cs typeface="+mn-cs"/>
              </a:rPr>
              <a:t>brugeren</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mulighed</a:t>
            </a:r>
            <a:r>
              <a:rPr lang="en-GB" sz="1000" b="0" kern="1200" dirty="0">
                <a:solidFill>
                  <a:schemeClr val="tx1"/>
                </a:solidFill>
                <a:effectLst/>
                <a:latin typeface="+mn-lt"/>
                <a:ea typeface="+mn-ea"/>
                <a:cs typeface="+mn-cs"/>
              </a:rPr>
              <a:t> for at </a:t>
            </a:r>
            <a:r>
              <a:rPr lang="en-GB" sz="1000" b="0" kern="1200" dirty="0" err="1">
                <a:solidFill>
                  <a:schemeClr val="tx1"/>
                </a:solidFill>
                <a:effectLst/>
                <a:latin typeface="+mn-lt"/>
                <a:ea typeface="+mn-ea"/>
                <a:cs typeface="+mn-cs"/>
              </a:rPr>
              <a:t>kommunikere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skrive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beskeder</a:t>
            </a:r>
            <a:r>
              <a:rPr lang="en-GB" sz="1000" b="0" kern="1200" dirty="0">
                <a:solidFill>
                  <a:schemeClr val="tx1"/>
                </a:solidFill>
                <a:effectLst/>
                <a:latin typeface="+mn-lt"/>
                <a:ea typeface="+mn-ea"/>
                <a:cs typeface="+mn-cs"/>
              </a:rPr>
              <a:t>, lave </a:t>
            </a:r>
            <a:r>
              <a:rPr lang="en-GB" sz="1000" b="0" kern="1200" dirty="0" err="1">
                <a:solidFill>
                  <a:schemeClr val="tx1"/>
                </a:solidFill>
                <a:effectLst/>
                <a:latin typeface="+mn-lt"/>
                <a:ea typeface="+mn-ea"/>
                <a:cs typeface="+mn-cs"/>
              </a:rPr>
              <a:t>opslag</a:t>
            </a:r>
            <a:r>
              <a:rPr lang="en-GB" sz="1000" b="0" kern="1200" dirty="0">
                <a:solidFill>
                  <a:schemeClr val="tx1"/>
                </a:solidFill>
                <a:effectLst/>
                <a:latin typeface="+mn-lt"/>
                <a:ea typeface="+mn-ea"/>
                <a:cs typeface="+mn-cs"/>
              </a:rPr>
              <a:t> og </a:t>
            </a:r>
            <a:r>
              <a:rPr lang="en-GB" sz="1000" b="0" kern="1200" dirty="0" err="1">
                <a:solidFill>
                  <a:schemeClr val="tx1"/>
                </a:solidFill>
                <a:effectLst/>
                <a:latin typeface="+mn-lt"/>
                <a:ea typeface="+mn-ea"/>
                <a:cs typeface="+mn-cs"/>
              </a:rPr>
              <a:t>oprette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begivenheder</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til</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grupper</a:t>
            </a:r>
            <a:r>
              <a:rPr lang="en-GB" sz="1000" b="0" kern="1200" dirty="0">
                <a:solidFill>
                  <a:schemeClr val="tx1"/>
                </a:solidFill>
                <a:effectLst/>
                <a:latin typeface="+mn-lt"/>
                <a:ea typeface="+mn-ea"/>
                <a:cs typeface="+mn-cs"/>
              </a:rPr>
              <a:t>, man </a:t>
            </a:r>
            <a:r>
              <a:rPr lang="en-GB" sz="1000" b="0" kern="1200" dirty="0" err="1">
                <a:solidFill>
                  <a:schemeClr val="tx1"/>
                </a:solidFill>
                <a:effectLst/>
                <a:latin typeface="+mn-lt"/>
                <a:ea typeface="+mn-ea"/>
                <a:cs typeface="+mn-cs"/>
              </a:rPr>
              <a:t>ikke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selv</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er</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medlem</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af</a:t>
            </a:r>
            <a:r>
              <a:rPr lang="en-GB" sz="1000" b="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b="0"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anvendelsespointe frem)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u="non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i="0" kern="1200" dirty="0">
                <a:solidFill>
                  <a:schemeClr val="tx1"/>
                </a:solidFill>
                <a:effectLst/>
                <a:latin typeface="+mn-lt"/>
                <a:ea typeface="+mn-ea"/>
                <a:cs typeface="+mn-cs"/>
              </a:rPr>
              <a:t>Relevant og målrettet kommunikation</a:t>
            </a:r>
            <a:r>
              <a:rPr lang="da-DK" sz="1000" i="0" kern="1200" dirty="0">
                <a:solidFill>
                  <a:schemeClr val="tx1"/>
                </a:solidFill>
                <a:effectLst/>
                <a:latin typeface="+mn-lt"/>
                <a:ea typeface="+mn-ea"/>
                <a:cs typeface="+mn-cs"/>
              </a:rPr>
              <a:t>: Det er, som nævnt, en væsentlig pointe, at </a:t>
            </a:r>
            <a:r>
              <a:rPr lang="da-DK" sz="1000" b="1" i="0" kern="1200" dirty="0">
                <a:solidFill>
                  <a:schemeClr val="tx1"/>
                </a:solidFill>
                <a:effectLst/>
                <a:latin typeface="+mn-lt"/>
                <a:ea typeface="+mn-ea"/>
                <a:cs typeface="+mn-cs"/>
              </a:rPr>
              <a:t>grupper i Aula giver mulighed for at målrette kommunikation, så medarbejdere og forældre alene modtager information, som er relevant for dem. </a:t>
            </a:r>
            <a:r>
              <a:rPr lang="da-DK" sz="1000" b="0" i="0" kern="1200" dirty="0">
                <a:solidFill>
                  <a:schemeClr val="tx1"/>
                </a:solidFill>
                <a:effectLst/>
                <a:latin typeface="+mn-lt"/>
                <a:ea typeface="+mn-ea"/>
                <a:cs typeface="+mn-cs"/>
              </a:rPr>
              <a:t>Hvis notifikationer er slået til, vil man blive notificeret, når der bliver lavet nye opslag, i de grupper man er medlem af. </a:t>
            </a:r>
            <a:r>
              <a:rPr lang="da-DK" sz="1000" b="1" i="0" kern="1200" dirty="0">
                <a:solidFill>
                  <a:schemeClr val="tx1"/>
                </a:solidFill>
                <a:effectLst/>
                <a:latin typeface="+mn-lt"/>
                <a:ea typeface="+mn-ea"/>
                <a:cs typeface="+mn-cs"/>
              </a:rPr>
              <a:t>Det sikrer, at informationer ikke går tabt og brugere alene modtager relevant og målrettet kommunikation.</a:t>
            </a:r>
            <a:r>
              <a:rPr lang="da-DK" sz="1000" b="0" i="0" kern="1200" dirty="0">
                <a:solidFill>
                  <a:schemeClr val="tx1"/>
                </a:solidFill>
                <a:effectLst/>
                <a:latin typeface="+mn-lt"/>
                <a:ea typeface="+mn-ea"/>
                <a:cs typeface="+mn-cs"/>
              </a:rPr>
              <a:t> </a:t>
            </a:r>
            <a:endParaRPr lang="da-DK" sz="10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anvendelsespointe frem)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i="0" kern="1200" dirty="0">
                <a:solidFill>
                  <a:schemeClr val="tx1"/>
                </a:solidFill>
                <a:effectLst/>
                <a:latin typeface="+mn-lt"/>
                <a:ea typeface="+mn-ea"/>
                <a:cs typeface="+mn-cs"/>
              </a:rPr>
              <a:t>Samlet overblik: I overblikket samles al information fra de grupper, som den enkelte bruger er medlem af. </a:t>
            </a:r>
            <a:r>
              <a:rPr lang="da-DK" sz="1000" b="0" i="0" kern="1200" dirty="0">
                <a:solidFill>
                  <a:schemeClr val="tx1"/>
                </a:solidFill>
                <a:effectLst/>
                <a:latin typeface="+mn-lt"/>
                <a:ea typeface="+mn-ea"/>
                <a:cs typeface="+mn-cs"/>
              </a:rPr>
              <a:t>Det inkluderer opslag og de næstkommende begivenheder.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anvendelsespointe frem)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50" dirty="0">
              <a:latin typeface="Lato black"/>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i="0" kern="1200" dirty="0">
                <a:solidFill>
                  <a:schemeClr val="tx1"/>
                </a:solidFill>
                <a:effectLst/>
                <a:latin typeface="+mn-lt"/>
                <a:ea typeface="+mn-ea"/>
                <a:cs typeface="+mn-cs"/>
              </a:rPr>
              <a:t>Samarbejdsrum i Aula</a:t>
            </a:r>
            <a:r>
              <a:rPr lang="da-DK" sz="1000" b="0" i="0" kern="1200" dirty="0">
                <a:solidFill>
                  <a:schemeClr val="tx1"/>
                </a:solidFill>
                <a:effectLst/>
                <a:latin typeface="+mn-lt"/>
                <a:ea typeface="+mn-ea"/>
                <a:cs typeface="+mn-cs"/>
              </a:rPr>
              <a:t>: I Aula kan g</a:t>
            </a:r>
            <a:r>
              <a:rPr lang="da-DK" sz="1000" b="0" dirty="0">
                <a:latin typeface="Lato black"/>
              </a:rPr>
              <a:t>rupper </a:t>
            </a:r>
            <a:r>
              <a:rPr lang="da-DK" sz="1000" dirty="0">
                <a:latin typeface="Lato black"/>
              </a:rPr>
              <a:t>have deres egen side. Den bliver dermed vist under ”Grupper” i overblikket. </a:t>
            </a:r>
            <a:r>
              <a:rPr lang="da-DK" sz="1000" b="1" dirty="0">
                <a:latin typeface="Lato black"/>
              </a:rPr>
              <a:t>Her har gruppens medlemmer mulighed for at få et samlet overblik over alt, der er delt med den specifikke gruppe.</a:t>
            </a:r>
            <a:r>
              <a:rPr lang="da-DK" sz="1000" dirty="0">
                <a:latin typeface="Lato black"/>
              </a:rPr>
              <a:t> Det kunne eksempelvis være relevant for en forældregruppe, som planlægger sociale arrangementer på institutionen. Gruppen kan tilføjes moduler som f.eks. Kalender og Galleri alt efter formål og behov.</a:t>
            </a:r>
            <a:r>
              <a:rPr lang="da-DK" sz="1000" b="1"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anvendelsespointe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1" i="1" kern="1200" dirty="0">
              <a:solidFill>
                <a:schemeClr val="tx1"/>
              </a:solidFill>
              <a:effectLst/>
              <a:latin typeface="+mn-lt"/>
              <a:ea typeface="+mn-ea"/>
              <a:cs typeface="+mn-cs"/>
            </a:endParaRPr>
          </a:p>
          <a:p>
            <a:pPr marL="171450" indent="-171450">
              <a:buFont typeface="Arial" panose="020B0604020202020204" pitchFamily="34" charset="0"/>
              <a:buChar char="•"/>
            </a:pPr>
            <a:r>
              <a:rPr lang="en-GB" sz="936" b="1" kern="1200" dirty="0" err="1">
                <a:solidFill>
                  <a:schemeClr val="tx1"/>
                </a:solidFill>
                <a:effectLst/>
                <a:latin typeface="+mn-lt"/>
                <a:ea typeface="+mn-ea"/>
                <a:cs typeface="+mn-cs"/>
              </a:rPr>
              <a:t>Samarbejde</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på</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tværs</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af</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institutioner</a:t>
            </a:r>
            <a:r>
              <a:rPr lang="en-GB" sz="936" b="1" kern="1200" dirty="0">
                <a:solidFill>
                  <a:schemeClr val="tx1"/>
                </a:solidFill>
                <a:effectLst/>
                <a:latin typeface="+mn-lt"/>
                <a:ea typeface="+mn-ea"/>
                <a:cs typeface="+mn-cs"/>
              </a:rPr>
              <a:t>: Den </a:t>
            </a:r>
            <a:r>
              <a:rPr lang="en-GB" sz="936" b="1" kern="1200" dirty="0" err="1">
                <a:solidFill>
                  <a:schemeClr val="tx1"/>
                </a:solidFill>
                <a:effectLst/>
                <a:latin typeface="+mn-lt"/>
                <a:ea typeface="+mn-ea"/>
                <a:cs typeface="+mn-cs"/>
              </a:rPr>
              <a:t>kommunale</a:t>
            </a:r>
            <a:r>
              <a:rPr lang="en-GB" sz="936" b="1" kern="1200" dirty="0">
                <a:solidFill>
                  <a:schemeClr val="tx1"/>
                </a:solidFill>
                <a:effectLst/>
                <a:latin typeface="+mn-lt"/>
                <a:ea typeface="+mn-ea"/>
                <a:cs typeface="+mn-cs"/>
              </a:rPr>
              <a:t> administrator </a:t>
            </a:r>
            <a:r>
              <a:rPr lang="en-GB" sz="936" b="1" kern="1200" dirty="0" err="1">
                <a:solidFill>
                  <a:schemeClr val="tx1"/>
                </a:solidFill>
                <a:effectLst/>
                <a:latin typeface="+mn-lt"/>
                <a:ea typeface="+mn-ea"/>
                <a:cs typeface="+mn-cs"/>
              </a:rPr>
              <a:t>kan</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oprette</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grupper</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på</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tværs</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af</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institutioner</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indenfor</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kommunen</a:t>
            </a:r>
            <a:r>
              <a:rPr lang="en-GB" sz="936" b="1" kern="1200" dirty="0">
                <a:solidFill>
                  <a:schemeClr val="tx1"/>
                </a:solidFill>
                <a:effectLst/>
                <a:latin typeface="+mn-lt"/>
                <a:ea typeface="+mn-ea"/>
                <a:cs typeface="+mn-cs"/>
              </a:rPr>
              <a:t>.</a:t>
            </a:r>
            <a:r>
              <a:rPr lang="en-GB" sz="936" kern="1200" dirty="0">
                <a:solidFill>
                  <a:schemeClr val="tx1"/>
                </a:solidFill>
                <a:effectLst/>
                <a:latin typeface="+mn-lt"/>
                <a:ea typeface="+mn-ea"/>
                <a:cs typeface="+mn-cs"/>
              </a:rPr>
              <a:t> D</a:t>
            </a:r>
            <a:r>
              <a:rPr lang="en-GB" sz="1000" kern="1200" dirty="0">
                <a:solidFill>
                  <a:schemeClr val="tx1"/>
                </a:solidFill>
                <a:effectLst/>
                <a:latin typeface="+mn-lt"/>
                <a:ea typeface="+mn-ea"/>
                <a:cs typeface="+mn-cs"/>
              </a:rPr>
              <a:t>et </a:t>
            </a:r>
            <a:r>
              <a:rPr lang="en-GB" sz="1000" kern="1200" dirty="0" err="1">
                <a:solidFill>
                  <a:schemeClr val="tx1"/>
                </a:solidFill>
                <a:effectLst/>
                <a:latin typeface="+mn-lt"/>
                <a:ea typeface="+mn-ea"/>
                <a:cs typeface="+mn-cs"/>
              </a:rPr>
              <a:t>kunne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eksempelvis</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være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gruppen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fælles</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legedag</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som</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samler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grupper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af</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børn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fra</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forskellige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institutioner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indenfor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kommunen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På</a:t>
            </a:r>
            <a:r>
              <a:rPr lang="en-GB" sz="1000" kern="1200" dirty="0">
                <a:solidFill>
                  <a:schemeClr val="tx1"/>
                </a:solidFill>
                <a:effectLst/>
                <a:latin typeface="+mn-lt"/>
                <a:ea typeface="+mn-ea"/>
                <a:cs typeface="+mn-cs"/>
              </a:rPr>
              <a:t> den </a:t>
            </a:r>
            <a:r>
              <a:rPr lang="en-GB" sz="1000" kern="1200" dirty="0" err="1">
                <a:solidFill>
                  <a:schemeClr val="tx1"/>
                </a:solidFill>
                <a:effectLst/>
                <a:latin typeface="+mn-lt"/>
                <a:ea typeface="+mn-ea"/>
                <a:cs typeface="+mn-cs"/>
              </a:rPr>
              <a:t>måde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kan</a:t>
            </a:r>
            <a:r>
              <a:rPr lang="en-GB" sz="1000" kern="1200" dirty="0">
                <a:solidFill>
                  <a:schemeClr val="tx1"/>
                </a:solidFill>
                <a:effectLst/>
                <a:latin typeface="+mn-lt"/>
                <a:ea typeface="+mn-ea"/>
                <a:cs typeface="+mn-cs"/>
              </a:rPr>
              <a:t> </a:t>
            </a:r>
            <a:r>
              <a:rPr lang="da-DK" sz="936" kern="1200" dirty="0">
                <a:solidFill>
                  <a:schemeClr val="tx1"/>
                </a:solidFill>
                <a:effectLst/>
                <a:latin typeface="+mn-lt"/>
                <a:ea typeface="+mn-ea"/>
                <a:cs typeface="+mn-cs"/>
              </a:rPr>
              <a:t>medarbejdere planlægge og koordinere fælles aktiviteter og mødetidspunkter på tværs af institutionerne. </a:t>
            </a:r>
          </a:p>
          <a:p>
            <a:pPr marL="0" indent="0">
              <a:buFont typeface="Arial" panose="020B0604020202020204" pitchFamily="34" charset="0"/>
              <a:buNone/>
            </a:pPr>
            <a:endParaRPr lang="en-GB"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08F69B-1C1E-4FCD-896B-5E9DC3357C0B}" type="slidenum">
              <a:rPr lang="da-DK" smtClean="0"/>
              <a:t>13</a:t>
            </a:fld>
            <a:endParaRPr lang="da-DK"/>
          </a:p>
        </p:txBody>
      </p:sp>
    </p:spTree>
    <p:extLst>
      <p:ext uri="{BB962C8B-B14F-4D97-AF65-F5344CB8AC3E}">
        <p14:creationId xmlns:p14="http://schemas.microsoft.com/office/powerpoint/2010/main" val="1129243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0" kern="1200" dirty="0">
                <a:solidFill>
                  <a:schemeClr val="tx1"/>
                </a:solidFill>
                <a:effectLst/>
                <a:latin typeface="+mn-lt"/>
                <a:ea typeface="+mn-ea"/>
                <a:cs typeface="+mn-cs"/>
              </a:rPr>
              <a:t>Opsamling på Grupper og Overblik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100" kern="1200" dirty="0">
                <a:solidFill>
                  <a:schemeClr val="tx1"/>
                </a:solidFill>
                <a:effectLst/>
                <a:latin typeface="+mn-lt"/>
                <a:ea typeface="+mn-ea"/>
                <a:cs typeface="+mn-cs"/>
              </a:rPr>
              <a:t>Så hvad har I brug for at vide og hvilke beslutninger bør være afklaret her (eller bør afklares, hvis ikke de allerede er det)? </a:t>
            </a:r>
            <a:r>
              <a:rPr lang="da-DK" sz="1100" b="1" kern="1200" dirty="0">
                <a:solidFill>
                  <a:schemeClr val="tx1"/>
                </a:solidFill>
                <a:effectLst/>
                <a:latin typeface="+mn-lt"/>
                <a:ea typeface="+mn-ea"/>
                <a:cs typeface="+mn-cs"/>
              </a:rPr>
              <a:t>Det er nu, I skal sørge for at notere på jeres huskesedler undervejs, hvis der er områder, som I skal hjem og have afklaret med jeres leder omkring brugen af grupper i Aula.</a:t>
            </a:r>
          </a:p>
          <a:p>
            <a:pPr marL="0" indent="0">
              <a:lnSpc>
                <a:spcPct val="100000"/>
              </a:lnSpc>
              <a:buFont typeface="Arial" panose="020B0604020202020204" pitchFamily="34" charset="0"/>
              <a:buNone/>
            </a:pPr>
            <a:endParaRPr lang="da-DK" sz="1100" b="1" baseline="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100" kern="1200" dirty="0">
                <a:solidFill>
                  <a:schemeClr val="tx1"/>
                </a:solidFill>
                <a:effectLst/>
                <a:latin typeface="+mn-lt"/>
                <a:ea typeface="+mn-ea"/>
                <a:cs typeface="+mn-cs"/>
              </a:rPr>
              <a:t>Helt grundlæggende gælder det:</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1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100" b="1" i="1" kern="1200" dirty="0">
                <a:solidFill>
                  <a:schemeClr val="tx1"/>
                </a:solidFill>
                <a:effectLst/>
                <a:latin typeface="+mn-lt"/>
                <a:ea typeface="+mn-ea"/>
                <a:cs typeface="+mn-cs"/>
              </a:rPr>
              <a:t>(klik afklaringspunkt frem)</a:t>
            </a:r>
            <a:endParaRPr lang="da-DK" sz="11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1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100" b="1" dirty="0"/>
              <a:t>Hvem har rettighed til at oprette grupper på jeres institution? </a:t>
            </a:r>
            <a:r>
              <a:rPr lang="da-DK" sz="1100" b="0" dirty="0"/>
              <a:t>Det er muligt, at udvalgte medarbejdere på institutionen kan oprette grupper i Aula ved at få rettigheden ”Håndter grupper”. Er der behov for, at denne rettighed tildeles udvalgte eller alle medarbejdere?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Hvilke grupper kan I oprette på jeres institution?  - </a:t>
            </a:r>
            <a:r>
              <a:rPr lang="da-DK" sz="1000" kern="1200" dirty="0">
                <a:solidFill>
                  <a:schemeClr val="tx1"/>
                </a:solidFill>
                <a:effectLst/>
                <a:latin typeface="+mn-lt"/>
                <a:ea typeface="+mn-ea"/>
                <a:cs typeface="+mn-cs"/>
              </a:rPr>
              <a:t>Bør der kun oprettes grupper, der relaterer sig til børns læring og trivsel – altså kerneopgaven? Eller skal der også være plads til grupper for sociale aktiviteter blandt medarbejderne på institutionen.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b="1" i="1" kern="1200" dirty="0">
                <a:solidFill>
                  <a:schemeClr val="tx1"/>
                </a:solidFill>
                <a:effectLst/>
                <a:latin typeface="+mn-lt"/>
                <a:ea typeface="+mn-ea"/>
                <a:cs typeface="+mn-cs"/>
              </a:rPr>
              <a:t>(klik næste afklaringspunkt frem)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50" b="1" i="1" kern="1200" dirty="0">
              <a:solidFill>
                <a:schemeClr val="tx1"/>
              </a:solidFill>
              <a:effectLst/>
              <a:latin typeface="+mn-lt"/>
              <a:ea typeface="+mn-ea"/>
              <a:cs typeface="+mn-cs"/>
            </a:endParaRPr>
          </a:p>
          <a:p>
            <a:pPr marL="171450" indent="-171450">
              <a:lnSpc>
                <a:spcPct val="100000"/>
              </a:lnSpc>
              <a:buFont typeface="Arial" panose="020B0604020202020204" pitchFamily="34" charset="0"/>
              <a:buChar char="•"/>
            </a:pPr>
            <a:r>
              <a:rPr lang="da-DK" sz="1050" b="1" dirty="0">
                <a:latin typeface="Lato black"/>
              </a:rPr>
              <a:t>Hvem må kommunikere med hvem i grupper? - </a:t>
            </a:r>
            <a:r>
              <a:rPr lang="da-DK" sz="1050" i="0" kern="1200" dirty="0">
                <a:solidFill>
                  <a:schemeClr val="tx1"/>
                </a:solidFill>
                <a:effectLst/>
                <a:latin typeface="+mn-lt"/>
                <a:ea typeface="+mn-ea"/>
                <a:cs typeface="+mn-cs"/>
              </a:rPr>
              <a:t>En institutionsadministrator kan </a:t>
            </a:r>
            <a:r>
              <a:rPr lang="da-DK" sz="1000" i="0" dirty="0">
                <a:latin typeface="Lato black"/>
              </a:rPr>
              <a:t>styre, om medlemmer af en gruppe skal have rettigheder til at skrive opslag, oprette begivenheder og beskeder samt dele medier. Hvilke retningslinjer er der udarbejdet for dette?</a:t>
            </a:r>
          </a:p>
          <a:p>
            <a:pPr marL="171450" indent="-171450">
              <a:lnSpc>
                <a:spcPct val="100000"/>
              </a:lnSpc>
              <a:buFont typeface="Arial" panose="020B0604020202020204" pitchFamily="34" charset="0"/>
              <a:buChar char="•"/>
            </a:pPr>
            <a:endParaRPr lang="da-DK" sz="1000" i="0" dirty="0">
              <a:latin typeface="Lato black"/>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Hvornår opretter vi grupper som samarbejdsrum? </a:t>
            </a:r>
            <a:r>
              <a:rPr lang="da-DK" sz="1000" b="0" kern="1200" dirty="0">
                <a:solidFill>
                  <a:schemeClr val="tx1"/>
                </a:solidFill>
                <a:effectLst/>
                <a:latin typeface="+mn-lt"/>
                <a:ea typeface="+mn-ea"/>
                <a:cs typeface="+mn-cs"/>
              </a:rPr>
              <a:t>Opretter I grupper med egen side, som samarbejdsrum i Aula, bør der være et specifikt formål med dette, da det ikke altid er nødvendigt. Ligesom eksemplet i brugerrejsen, kan en gruppe med samarbejdsrum bruges til at få et samlet overblik over information delt med gruppen. Det kan fx være en gruppe for de ældste børn og deres forældre, med information forud for skolestart.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aseline="0" dirty="0"/>
              <a:t>Uanset om en gruppe har sin egen side eller ej, vil alle opslag samle sig i overblikket, hvor forældrene let kan skabe sig et overblik over nye opslag målrettet den pågældende gruppe.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kern="1200" dirty="0">
                <a:solidFill>
                  <a:schemeClr val="tx1"/>
                </a:solidFill>
                <a:effectLst/>
                <a:latin typeface="+mn-lt"/>
                <a:ea typeface="+mn-ea"/>
                <a:cs typeface="+mn-cs"/>
              </a:rPr>
              <a:t>Hvornår skal grupper være lukkede, åbne eller med ansøgning?</a:t>
            </a:r>
            <a:r>
              <a:rPr lang="da-DK" sz="1050" baseline="0" dirty="0"/>
              <a:t>  - I kan opsætte grupper som: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aseline="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baseline="0" dirty="0"/>
              <a:t>	Lukkede grupper </a:t>
            </a:r>
            <a:r>
              <a:rPr lang="da-DK" sz="1050" b="0" baseline="0" dirty="0"/>
              <a:t>– er grupper, </a:t>
            </a:r>
            <a:r>
              <a:rPr lang="da-DK" sz="1050" baseline="0" dirty="0"/>
              <a:t>som medlemmerne obligatorisk er tilknyttet og som børn, medarbejdere og forældre dermed ikke kan melde sig ud af. Man kan altså ikke melde sig ud af stuen ”Bjørnen”, fordi man har en dårlig dag og det regner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aseline="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baseline="0" dirty="0"/>
              <a:t>	Åbne grupper </a:t>
            </a:r>
            <a:r>
              <a:rPr lang="da-DK" sz="1050" b="0" baseline="0" dirty="0"/>
              <a:t>– her kan brugerne </a:t>
            </a:r>
            <a:r>
              <a:rPr lang="da-DK" sz="1050" baseline="0" dirty="0"/>
              <a:t>selv vælge, om de vil være medlem af gruppen. De kan altså melde sig ud af gruppen igen, hvis det ikke længere er relevant. Et eksempel kunne være en åben gruppe omkring brugen af Aula, som brugerne frivilligt kan tilmelde sig, hvis de ønsker at vide mere omkring Aula. Det vil på den måde alene være medlemmer af gruppen, der modtager informationen, og andre undgår på den måde at blive overloadet med information, som ikke er relevant for dem.</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baseline="0" dirty="0"/>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baseline="0" dirty="0"/>
              <a:t>	Grupper</a:t>
            </a:r>
            <a:r>
              <a:rPr lang="da-DK" sz="1050" baseline="0" dirty="0"/>
              <a:t> </a:t>
            </a:r>
            <a:r>
              <a:rPr lang="da-DK" sz="1050" b="1" baseline="0" dirty="0"/>
              <a:t>”med ansøgning”</a:t>
            </a:r>
            <a:r>
              <a:rPr lang="da-DK" sz="1050" b="0" baseline="0" dirty="0"/>
              <a:t> - hvor den enkelte bruger ansøger om medlemskab. Det kunne fx være en gruppe, som kun er tiltænkt medarbejdere. </a:t>
            </a:r>
            <a:endParaRPr lang="da-DK" sz="1050" b="1" kern="1200" dirty="0">
              <a:solidFill>
                <a:schemeClr val="tx1"/>
              </a:solidFill>
              <a:effectLst/>
              <a:latin typeface="+mn-lt"/>
              <a:ea typeface="+mn-ea"/>
              <a:cs typeface="+mn-cs"/>
            </a:endParaRPr>
          </a:p>
          <a:p>
            <a:endParaRPr lang="da-DK" sz="800" b="0" kern="1200" dirty="0">
              <a:solidFill>
                <a:schemeClr val="tx1"/>
              </a:solidFill>
              <a:effectLst/>
              <a:latin typeface="+mn-lt"/>
              <a:ea typeface="+mn-ea"/>
              <a:cs typeface="+mn-cs"/>
            </a:endParaRPr>
          </a:p>
          <a:p>
            <a:r>
              <a:rPr lang="da-DK" sz="8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kern="1200" dirty="0">
                <a:solidFill>
                  <a:schemeClr val="tx1"/>
                </a:solidFill>
                <a:effectLst/>
                <a:latin typeface="+mn-lt"/>
                <a:ea typeface="+mn-ea"/>
                <a:cs typeface="+mn-cs"/>
              </a:rPr>
              <a:t>Har I styr på de afklaringer (findes de allerede i kommunen), eller har I tilføjet afklaringspunkter på jeres huskeseddel, som I skal have drøftet og afklaret med jeres leder?</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i="1" kern="1200" dirty="0">
                <a:solidFill>
                  <a:schemeClr val="tx1"/>
                </a:solidFill>
                <a:effectLst/>
                <a:latin typeface="+mn-lt"/>
                <a:ea typeface="+mn-ea"/>
                <a:cs typeface="+mn-cs"/>
              </a:rPr>
              <a:t>Er der føjet spørgsmål til parkeringsplads, så kom ligeledes rundt om dem. </a:t>
            </a:r>
          </a:p>
          <a:p>
            <a:endParaRPr lang="da-DK" sz="800" b="0" kern="1200" dirty="0">
              <a:solidFill>
                <a:schemeClr val="tx1"/>
              </a:solidFill>
              <a:effectLst/>
              <a:latin typeface="+mn-lt"/>
              <a:ea typeface="+mn-ea"/>
              <a:cs typeface="+mn-cs"/>
            </a:endParaRPr>
          </a:p>
          <a:p>
            <a:r>
              <a:rPr lang="da-DK" sz="800" b="1" kern="1200" dirty="0">
                <a:solidFill>
                  <a:schemeClr val="tx1"/>
                </a:solidFill>
                <a:effectLst/>
                <a:latin typeface="+mn-lt"/>
                <a:ea typeface="+mn-ea"/>
                <a:cs typeface="+mn-cs"/>
              </a:rPr>
              <a:t>Noter:</a:t>
            </a:r>
            <a:endParaRPr lang="da-DK" sz="800" kern="1200" dirty="0">
              <a:solidFill>
                <a:schemeClr val="tx1"/>
              </a:solidFill>
              <a:effectLst/>
              <a:latin typeface="+mn-lt"/>
              <a:ea typeface="+mn-ea"/>
              <a:cs typeface="+mn-cs"/>
            </a:endParaRPr>
          </a:p>
          <a:p>
            <a:r>
              <a:rPr lang="da-DK" sz="800" i="1"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800" i="1" kern="1200" dirty="0">
                <a:solidFill>
                  <a:schemeClr val="tx1"/>
                </a:solidFill>
                <a:effectLst/>
                <a:latin typeface="+mn-lt"/>
                <a:ea typeface="+mn-ea"/>
                <a:cs typeface="+mn-cs"/>
              </a:rPr>
              <a:t>•Giv plads til spørgsmål, undren og refleksion.</a:t>
            </a:r>
          </a:p>
          <a:p>
            <a:r>
              <a:rPr lang="da-DK" sz="800" i="1" kern="1200" dirty="0">
                <a:solidFill>
                  <a:schemeClr val="tx1"/>
                </a:solidFill>
                <a:effectLst/>
                <a:latin typeface="+mn-lt"/>
                <a:ea typeface="+mn-ea"/>
                <a:cs typeface="+mn-cs"/>
              </a:rPr>
              <a:t>•Stil gerne spørgsmål til hvilke situationer, de ser de forskellige funktioner anvendt.</a:t>
            </a:r>
          </a:p>
          <a:p>
            <a:r>
              <a:rPr lang="da-DK" sz="800" i="1" kern="1200" dirty="0">
                <a:solidFill>
                  <a:schemeClr val="tx1"/>
                </a:solidFill>
                <a:effectLst/>
                <a:latin typeface="+mn-lt"/>
                <a:ea typeface="+mn-ea"/>
                <a:cs typeface="+mn-cs"/>
              </a:rPr>
              <a:t>•Lad dem også byde ind med, hvilke nye arbejdsgange, de her er blevet præsenteret for</a:t>
            </a: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fld id="{2A08F69B-1C1E-4FCD-896B-5E9DC3357C0B}" type="slidenum">
              <a:rPr lang="da-DK" smtClean="0"/>
              <a:t>14</a:t>
            </a:fld>
            <a:endParaRPr lang="da-DK"/>
          </a:p>
        </p:txBody>
      </p:sp>
    </p:spTree>
    <p:extLst>
      <p:ext uri="{BB962C8B-B14F-4D97-AF65-F5344CB8AC3E}">
        <p14:creationId xmlns:p14="http://schemas.microsoft.com/office/powerpoint/2010/main" val="510599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pPr marL="0" indent="0">
              <a:buFont typeface="Arial" panose="020B0604020202020204" pitchFamily="34" charset="0"/>
              <a:buNone/>
            </a:pPr>
            <a:r>
              <a:rPr lang="da-DK" b="1" dirty="0"/>
              <a:t>Manus</a:t>
            </a:r>
            <a:r>
              <a:rPr lang="da-DK" dirty="0"/>
              <a:t>:</a:t>
            </a:r>
          </a:p>
          <a:p>
            <a:pPr marL="0" indent="0">
              <a:buFont typeface="Arial" panose="020B0604020202020204" pitchFamily="34" charset="0"/>
              <a:buNone/>
            </a:pPr>
            <a:r>
              <a:rPr lang="da-DK" dirty="0"/>
              <a:t>Temaet for det næste modul er ”Sikker kommunikation” i Aula, og derfor stiller vi her skarpt på beskeder og fildeling. </a:t>
            </a:r>
          </a:p>
          <a:p>
            <a:pPr marL="0" indent="0">
              <a:buFont typeface="Arial" panose="020B0604020202020204" pitchFamily="34" charset="0"/>
              <a:buNone/>
            </a:pPr>
            <a:r>
              <a:rPr lang="da-DK" dirty="0"/>
              <a:t>Med den nye persondataforordning er der kommet et skærpet fokus på sikkerhed, og et vigtigt aspekt i Aula er, at det skal være </a:t>
            </a:r>
            <a:r>
              <a:rPr lang="da-DK" b="1" dirty="0"/>
              <a:t>nemt at håndtere data korrekt og opbevare data sikkert. </a:t>
            </a:r>
            <a:r>
              <a:rPr lang="da-DK" sz="936" kern="1200" dirty="0">
                <a:solidFill>
                  <a:schemeClr val="tx1"/>
                </a:solidFill>
                <a:effectLst/>
                <a:latin typeface="+mn-lt"/>
                <a:ea typeface="+mn-ea"/>
                <a:cs typeface="+mn-cs"/>
              </a:rPr>
              <a:t>Følsomme personoplysninger om børn opbevares i dag ofte i papirform. Det kan være en udfordring i henhold til persondatalovgivningen (GDPR) og vanskeligt for medarbejderne at danne sig det fulde billede af barnet. </a:t>
            </a:r>
            <a:r>
              <a:rPr lang="da-DK" sz="936" b="1" kern="1200" dirty="0">
                <a:solidFill>
                  <a:schemeClr val="tx1"/>
                </a:solidFill>
                <a:effectLst/>
                <a:latin typeface="+mn-lt"/>
                <a:ea typeface="+mn-ea"/>
                <a:cs typeface="+mn-cs"/>
              </a:rPr>
              <a:t>Derfor er sikker fildeling et effektivt værktøj til at foretage notater på børn forud for reel sagsbehandling på et barn, hvor kommunens eksisterende systemer til sagsbehandling fortsat skal benyttes.</a:t>
            </a:r>
            <a:r>
              <a:rPr lang="da-DK" sz="936" kern="1200" dirty="0">
                <a:solidFill>
                  <a:schemeClr val="tx1"/>
                </a:solidFill>
                <a:effectLst/>
                <a:latin typeface="+mn-lt"/>
                <a:ea typeface="+mn-ea"/>
                <a:cs typeface="+mn-cs"/>
              </a:rPr>
              <a:t> Dermed erstatter Sikker fildeling i Aula ikke alle jeres nuværende arbejdsgange omkring sikker håndtering af følsomme personoplysninger på børn.</a:t>
            </a:r>
          </a:p>
          <a:p>
            <a:pPr marL="0" indent="0">
              <a:buFont typeface="Arial" panose="020B0604020202020204" pitchFamily="34" charset="0"/>
              <a:buNone/>
            </a:pPr>
            <a:endParaRPr lang="da-DK"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I den næste brugerrejse ”Sikker kommunikation”, viser vi, hvordan Aula understøtter, </a:t>
            </a:r>
            <a:r>
              <a:rPr lang="da-DK" b="1" dirty="0"/>
              <a:t>at I kan kommunikere og samarbejde sikkert, når beskeder og dokumenter indeholder følsomt personindhold</a:t>
            </a:r>
            <a:r>
              <a:rPr lang="da-DK" dirty="0"/>
              <a:t>.</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189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Oplæg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Husk at brugerrejsen er alene en igangsætter til opgavefasen – nyd forestillingen inden </a:t>
            </a:r>
            <a:r>
              <a:rPr lang="da-DK" sz="1200" i="1" kern="1200" dirty="0" err="1">
                <a:solidFill>
                  <a:schemeClr val="tx1"/>
                </a:solidFill>
                <a:effectLst/>
                <a:latin typeface="+mn-lt"/>
                <a:ea typeface="+mn-ea"/>
                <a:cs typeface="+mn-cs"/>
              </a:rPr>
              <a:t>hands</a:t>
            </a:r>
            <a:r>
              <a:rPr lang="da-DK" sz="1200" i="1" kern="1200" dirty="0">
                <a:solidFill>
                  <a:schemeClr val="tx1"/>
                </a:solidFill>
                <a:effectLst/>
                <a:latin typeface="+mn-lt"/>
                <a:ea typeface="+mn-ea"/>
                <a:cs typeface="+mn-cs"/>
              </a:rPr>
              <a:t>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0" kern="1200" dirty="0">
              <a:solidFill>
                <a:schemeClr val="tx1"/>
              </a:solidFill>
              <a:effectLst/>
              <a:latin typeface="+mn-lt"/>
              <a:ea typeface="+mn-ea"/>
              <a:cs typeface="+mn-cs"/>
            </a:endParaRPr>
          </a:p>
          <a:p>
            <a:pPr marL="0" indent="0">
              <a:buFont typeface="Arial" panose="020B0604020202020204" pitchFamily="34" charset="0"/>
              <a:buNone/>
            </a:pPr>
            <a:r>
              <a:rPr lang="da-DK" sz="1200" b="1" i="1" dirty="0"/>
              <a:t>Afspil brugerrejse via link: https://youtu.be/V_LrerbGq8c </a:t>
            </a:r>
            <a:endParaRPr lang="da-DK" dirty="0"/>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594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0" dirty="0"/>
              <a:t>Opgave</a:t>
            </a:r>
          </a:p>
          <a:p>
            <a:r>
              <a:rPr lang="da-DK" b="1" i="0" dirty="0"/>
              <a:t>Manus:</a:t>
            </a:r>
          </a:p>
          <a:p>
            <a:r>
              <a:rPr lang="da-DK" i="0" dirty="0"/>
              <a:t>I får denne gang igen udleveret tre opgavesedler – </a:t>
            </a:r>
            <a:r>
              <a:rPr lang="da-DK" b="1" i="0" dirty="0"/>
              <a:t>”Sikker fildeling”</a:t>
            </a:r>
            <a:r>
              <a:rPr lang="da-DK" b="0" i="0" dirty="0"/>
              <a:t>,</a:t>
            </a:r>
            <a:r>
              <a:rPr lang="da-DK" b="1" i="0" dirty="0"/>
              <a:t> ”Trivsel” og ”Orden i indbakken”</a:t>
            </a:r>
            <a:r>
              <a:rPr lang="da-DK" i="0" dirty="0"/>
              <a:t>, som igen hænger sammen med brugerrejsen og de arbejdsgange, I blev præsenteret for her.</a:t>
            </a:r>
          </a:p>
          <a:p>
            <a:endParaRPr lang="da-DK" i="0" dirty="0"/>
          </a:p>
          <a:p>
            <a:r>
              <a:rPr lang="da-DK" b="1" i="0" dirty="0"/>
              <a:t>Start med opgavesedlen ”Sikker fildeling” </a:t>
            </a:r>
            <a:r>
              <a:rPr lang="da-DK" i="0" dirty="0"/>
              <a:t>og gå herefter til ”Trivsel” og afrund med ”Orden i indbakken”.</a:t>
            </a:r>
          </a:p>
          <a:p>
            <a:endParaRPr lang="da-DK" i="0" dirty="0"/>
          </a:p>
          <a:p>
            <a:r>
              <a:rPr lang="da-DK" i="0" dirty="0"/>
              <a:t>Ligesom før kan I hente støtte i trin-for-trin-guides og træningsvideoer via linket på whiteboard.</a:t>
            </a:r>
          </a:p>
          <a:p>
            <a:endParaRPr lang="da-DK" i="0" dirty="0"/>
          </a:p>
          <a:p>
            <a:r>
              <a:rPr lang="da-DK" i="0" dirty="0"/>
              <a:t>Husk, at opgavesedlerne tager afsæt i én af flere måder at løse opgaven på. Forsøg derfor, at løse opgaven uden minutiøst at følge opgavesedlerne. </a:t>
            </a:r>
          </a:p>
          <a:p>
            <a:endParaRPr lang="da-DK" i="0" dirty="0"/>
          </a:p>
          <a:p>
            <a:r>
              <a:rPr lang="da-DK" sz="936" b="0" i="0" kern="1200" dirty="0">
                <a:solidFill>
                  <a:schemeClr val="tx1"/>
                </a:solidFill>
                <a:effectLst/>
                <a:latin typeface="+mn-lt"/>
                <a:ea typeface="+mn-ea"/>
                <a:cs typeface="+mn-cs"/>
              </a:rPr>
              <a:t>Har I spørgsmål undervejs, noterer jeg dem </a:t>
            </a:r>
            <a:r>
              <a:rPr lang="da-DK" sz="1200" b="0" i="0" kern="1200" dirty="0">
                <a:solidFill>
                  <a:schemeClr val="tx1"/>
                </a:solidFill>
                <a:effectLst/>
                <a:latin typeface="+mn-lt"/>
                <a:ea typeface="+mn-ea"/>
                <a:cs typeface="+mn-cs"/>
              </a:rPr>
              <a:t>på vores ”Parkeringsplads”, så vi kan samle op på dem i fællesskab i opsamlingsfasen.</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I har 20 minutter til de tre opgavesedler – jeg skal nok sige til, når tiden er gået.</a:t>
            </a:r>
          </a:p>
          <a:p>
            <a:r>
              <a:rPr lang="da-DK" sz="1200" b="0" i="0" kern="1200" dirty="0">
                <a:solidFill>
                  <a:schemeClr val="tx1"/>
                </a:solidFill>
                <a:effectLst/>
                <a:latin typeface="+mn-lt"/>
                <a:ea typeface="+mn-ea"/>
                <a:cs typeface="+mn-cs"/>
              </a:rPr>
              <a:t> </a:t>
            </a:r>
            <a:r>
              <a:rPr lang="da-DK" sz="1200" b="0" i="0" kern="1200" dirty="0" err="1">
                <a:solidFill>
                  <a:schemeClr val="tx1"/>
                </a:solidFill>
                <a:effectLst/>
                <a:latin typeface="+mn-lt"/>
                <a:ea typeface="+mn-ea"/>
                <a:cs typeface="+mn-cs"/>
              </a:rPr>
              <a:t>Værs’go</a:t>
            </a:r>
            <a:r>
              <a:rPr lang="da-DK" sz="1200" b="0" i="0" kern="1200" dirty="0">
                <a:solidFill>
                  <a:schemeClr val="tx1"/>
                </a:solidFill>
                <a:effectLst/>
                <a:latin typeface="+mn-lt"/>
                <a:ea typeface="+mn-ea"/>
                <a:cs typeface="+mn-cs"/>
              </a:rPr>
              <a:t> at gå i gang og rigtig god fornøjelse!</a:t>
            </a:r>
          </a:p>
          <a:p>
            <a:endParaRPr lang="da-DK" sz="1200" b="0" i="1" kern="1200" dirty="0">
              <a:solidFill>
                <a:schemeClr val="tx1"/>
              </a:solidFill>
              <a:effectLst/>
              <a:latin typeface="+mn-lt"/>
              <a:ea typeface="+mn-ea"/>
              <a:cs typeface="+mn-cs"/>
            </a:endParaRPr>
          </a:p>
          <a:p>
            <a:r>
              <a:rPr lang="da-DK" b="1" dirty="0"/>
              <a:t>Noter: </a:t>
            </a:r>
          </a:p>
          <a:p>
            <a:pPr marL="0" indent="0">
              <a:buFont typeface="Arial" panose="020B0604020202020204" pitchFamily="34" charset="0"/>
              <a:buNone/>
            </a:pPr>
            <a:r>
              <a:rPr lang="da-DK" sz="900" i="1" dirty="0"/>
              <a:t>Hav opgavesedler klar til udlevering</a:t>
            </a:r>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803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00" b="1" kern="1200" dirty="0">
                <a:solidFill>
                  <a:schemeClr val="tx1"/>
                </a:solidFill>
                <a:effectLst/>
                <a:latin typeface="+mn-lt"/>
                <a:ea typeface="+mn-ea"/>
                <a:cs typeface="+mn-cs"/>
              </a:rPr>
              <a:t>Opsamling Beskeder og fildeling </a:t>
            </a:r>
          </a:p>
          <a:p>
            <a:r>
              <a:rPr lang="da-DK" sz="900" b="1" i="0" dirty="0"/>
              <a:t>Manus:</a:t>
            </a:r>
          </a:p>
          <a:p>
            <a:r>
              <a:rPr lang="da-DK" sz="900" b="0" i="0" kern="1200" dirty="0">
                <a:solidFill>
                  <a:schemeClr val="tx1"/>
                </a:solidFill>
                <a:effectLst/>
                <a:latin typeface="+mn-lt"/>
                <a:ea typeface="+mn-ea"/>
                <a:cs typeface="+mn-cs"/>
              </a:rPr>
              <a:t>Lad os kort kaste et blik på de mest centrale anvendelsespointer ifm. modulet her, Sikker kommunikation.</a:t>
            </a:r>
          </a:p>
          <a:p>
            <a:endParaRPr lang="da-DK" sz="900" b="0" i="0" kern="1200" dirty="0">
              <a:solidFill>
                <a:schemeClr val="tx1"/>
              </a:solidFill>
              <a:effectLst/>
              <a:latin typeface="+mn-lt"/>
              <a:ea typeface="+mn-ea"/>
              <a:cs typeface="+mn-cs"/>
            </a:endParaRPr>
          </a:p>
          <a:p>
            <a:r>
              <a:rPr lang="da-DK" sz="900" b="1" i="1" kern="1200" dirty="0">
                <a:solidFill>
                  <a:schemeClr val="tx1"/>
                </a:solidFill>
                <a:effectLst/>
                <a:latin typeface="+mn-lt"/>
                <a:ea typeface="+mn-ea"/>
                <a:cs typeface="+mn-cs"/>
              </a:rPr>
              <a:t>(Klik første pointe frem)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9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i="0" kern="1200" dirty="0">
                <a:solidFill>
                  <a:schemeClr val="tx1"/>
                </a:solidFill>
                <a:effectLst/>
                <a:latin typeface="+mn-lt"/>
                <a:ea typeface="+mn-ea"/>
                <a:cs typeface="+mn-cs"/>
              </a:rPr>
              <a:t>Sikkerhed:</a:t>
            </a:r>
            <a:r>
              <a:rPr lang="da-DK" sz="900" i="0" kern="1200" dirty="0">
                <a:solidFill>
                  <a:schemeClr val="tx1"/>
                </a:solidFill>
                <a:effectLst/>
                <a:latin typeface="+mn-lt"/>
                <a:ea typeface="+mn-ea"/>
                <a:cs typeface="+mn-cs"/>
              </a:rPr>
              <a:t> I brugerrejsen er sikkerhed en væsentlig pointe.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i="0" kern="1200" dirty="0">
                <a:solidFill>
                  <a:schemeClr val="tx1"/>
                </a:solidFill>
                <a:effectLst/>
                <a:latin typeface="+mn-lt"/>
                <a:ea typeface="+mn-ea"/>
                <a:cs typeface="+mn-cs"/>
              </a:rPr>
              <a:t>I Aula kan vi håndtere følsomt personindhold sikkert og korrekt. </a:t>
            </a:r>
            <a:r>
              <a:rPr lang="da-DK" sz="900" b="1" i="0" kern="1200" dirty="0">
                <a:solidFill>
                  <a:schemeClr val="tx1"/>
                </a:solidFill>
                <a:effectLst/>
                <a:latin typeface="+mn-lt"/>
                <a:ea typeface="+mn-ea"/>
                <a:cs typeface="+mn-cs"/>
              </a:rPr>
              <a:t>I kan markere en besked som følsom, når det vurderes at beskeden indeholder følsomme personoplysninger.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i="0" kern="1200" dirty="0">
                <a:solidFill>
                  <a:schemeClr val="tx1"/>
                </a:solidFill>
                <a:effectLst/>
                <a:latin typeface="+mn-lt"/>
                <a:ea typeface="+mn-ea"/>
                <a:cs typeface="+mn-cs"/>
              </a:rPr>
              <a:t>Indledende observationer, notater til handleplaner og kommunikation omkring et barns trivsel oprettes og deles i Sikker fildeling. </a:t>
            </a:r>
            <a:r>
              <a:rPr lang="da-DK" sz="900" kern="1200" dirty="0">
                <a:solidFill>
                  <a:schemeClr val="tx1"/>
                </a:solidFill>
                <a:effectLst/>
                <a:latin typeface="+mn-lt"/>
                <a:ea typeface="+mn-ea"/>
                <a:cs typeface="+mn-cs"/>
              </a:rPr>
              <a:t>Vi undgår dermed at have personfølsomt indhold liggende på egne enheder (fx computer eller iPad) eller som fysiske papirer. </a:t>
            </a: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pointe frem)</a:t>
            </a: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i="0" kern="1200" dirty="0">
              <a:solidFill>
                <a:schemeClr val="tx1"/>
              </a:solidFill>
              <a:effectLst/>
              <a:latin typeface="+mn-lt"/>
              <a:ea typeface="+mn-ea"/>
              <a:cs typeface="+mn-cs"/>
            </a:endParaRPr>
          </a:p>
          <a:p>
            <a:r>
              <a:rPr lang="da-DK" sz="900" b="1" i="0" kern="1200" dirty="0">
                <a:solidFill>
                  <a:schemeClr val="tx1"/>
                </a:solidFill>
                <a:effectLst/>
                <a:latin typeface="+mn-lt"/>
                <a:ea typeface="+mn-ea"/>
                <a:cs typeface="+mn-cs"/>
              </a:rPr>
              <a:t>Ét samlet opbevaringssted: </a:t>
            </a:r>
            <a:r>
              <a:rPr lang="da-DK" sz="900" b="0" i="0" kern="1200" dirty="0">
                <a:solidFill>
                  <a:schemeClr val="tx1"/>
                </a:solidFill>
                <a:effectLst/>
                <a:latin typeface="+mn-lt"/>
                <a:ea typeface="+mn-ea"/>
                <a:cs typeface="+mn-cs"/>
              </a:rPr>
              <a:t>Dokumenter</a:t>
            </a:r>
            <a:r>
              <a:rPr lang="da-DK" sz="900" b="1" i="0" kern="1200" dirty="0">
                <a:solidFill>
                  <a:schemeClr val="tx1"/>
                </a:solidFill>
                <a:effectLst/>
                <a:latin typeface="+mn-lt"/>
                <a:ea typeface="+mn-ea"/>
                <a:cs typeface="+mn-cs"/>
              </a:rPr>
              <a:t> </a:t>
            </a:r>
            <a:r>
              <a:rPr lang="da-DK" sz="900" i="0" kern="1200" dirty="0">
                <a:solidFill>
                  <a:schemeClr val="tx1"/>
                </a:solidFill>
                <a:effectLst/>
                <a:latin typeface="+mn-lt"/>
                <a:ea typeface="+mn-ea"/>
                <a:cs typeface="+mn-cs"/>
              </a:rPr>
              <a:t>i Aula </a:t>
            </a:r>
            <a:r>
              <a:rPr lang="da-DK" sz="936" kern="1200" dirty="0">
                <a:solidFill>
                  <a:schemeClr val="tx1"/>
                </a:solidFill>
                <a:effectLst/>
                <a:latin typeface="+mn-lt"/>
                <a:ea typeface="+mn-ea"/>
                <a:cs typeface="+mn-cs"/>
              </a:rPr>
              <a:t>er </a:t>
            </a:r>
            <a:r>
              <a:rPr lang="da-DK" sz="936" b="1" kern="1200" dirty="0">
                <a:solidFill>
                  <a:schemeClr val="tx1"/>
                </a:solidFill>
                <a:effectLst/>
                <a:latin typeface="+mn-lt"/>
                <a:ea typeface="+mn-ea"/>
                <a:cs typeface="+mn-cs"/>
              </a:rPr>
              <a:t>den samlede indgang til arbejdet med de aktiviteter og den dokumentation, der understøtter børns trivsel og læring </a:t>
            </a:r>
            <a:r>
              <a:rPr lang="da-DK" sz="936" kern="1200" dirty="0">
                <a:solidFill>
                  <a:schemeClr val="tx1"/>
                </a:solidFill>
                <a:effectLst/>
                <a:latin typeface="+mn-lt"/>
                <a:ea typeface="+mn-ea"/>
                <a:cs typeface="+mn-cs"/>
              </a:rPr>
              <a:t>i dagtilbud. Under ”Dokumenter” kan medarbejdere tilgå tre dokumenttyper: </a:t>
            </a:r>
            <a:r>
              <a:rPr lang="da-DK" sz="936" b="1" kern="1200" dirty="0">
                <a:solidFill>
                  <a:schemeClr val="tx1"/>
                </a:solidFill>
                <a:effectLst/>
                <a:latin typeface="+mn-lt"/>
                <a:ea typeface="+mn-ea"/>
                <a:cs typeface="+mn-cs"/>
              </a:rPr>
              <a:t>Sikker fildeling, Fælles filer og kommunens fildelingsløsning – fx. </a:t>
            </a:r>
            <a:r>
              <a:rPr lang="da-DK" sz="936" b="1" kern="1200" dirty="0" err="1">
                <a:solidFill>
                  <a:schemeClr val="tx1"/>
                </a:solidFill>
                <a:effectLst/>
                <a:latin typeface="+mn-lt"/>
                <a:ea typeface="+mn-ea"/>
                <a:cs typeface="+mn-cs"/>
              </a:rPr>
              <a:t>GoogleDrive</a:t>
            </a:r>
            <a:r>
              <a:rPr lang="da-DK" sz="936" b="1" kern="1200" dirty="0">
                <a:solidFill>
                  <a:schemeClr val="tx1"/>
                </a:solidFill>
                <a:effectLst/>
                <a:latin typeface="+mn-lt"/>
                <a:ea typeface="+mn-ea"/>
                <a:cs typeface="+mn-cs"/>
              </a:rPr>
              <a:t> eller OneDrive.</a:t>
            </a:r>
            <a:r>
              <a:rPr lang="da-DK" sz="936" kern="1200" dirty="0">
                <a:solidFill>
                  <a:schemeClr val="tx1"/>
                </a:solidFill>
                <a:effectLst/>
                <a:latin typeface="+mn-lt"/>
                <a:ea typeface="+mn-ea"/>
                <a:cs typeface="+mn-cs"/>
              </a:rPr>
              <a:t> </a:t>
            </a: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pointe frem)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5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b="1" i="0" kern="1200" dirty="0">
                <a:solidFill>
                  <a:schemeClr val="tx1"/>
                </a:solidFill>
                <a:effectLst/>
                <a:latin typeface="+mn-lt"/>
                <a:ea typeface="+mn-ea"/>
                <a:cs typeface="+mn-cs"/>
              </a:rPr>
              <a:t>Overblik over relevante sikre filer: </a:t>
            </a:r>
            <a:r>
              <a:rPr lang="da-DK" sz="1050" b="0" i="0" kern="1200" dirty="0">
                <a:solidFill>
                  <a:schemeClr val="tx1"/>
                </a:solidFill>
                <a:effectLst/>
                <a:latin typeface="+mn-lt"/>
                <a:ea typeface="+mn-ea"/>
                <a:cs typeface="+mn-cs"/>
              </a:rPr>
              <a:t>Aula sikrer adgang til alle relevante sikre filer. </a:t>
            </a:r>
            <a:r>
              <a:rPr lang="da-DK" sz="1100" i="0" kern="1200" dirty="0">
                <a:solidFill>
                  <a:schemeClr val="tx1"/>
                </a:solidFill>
                <a:effectLst/>
                <a:latin typeface="+mn-lt"/>
                <a:ea typeface="+mn-ea"/>
                <a:cs typeface="+mn-cs"/>
              </a:rPr>
              <a:t>Det er kun </a:t>
            </a:r>
            <a:r>
              <a:rPr lang="da-DK" sz="1100" b="1" i="0" kern="1200" dirty="0">
                <a:solidFill>
                  <a:schemeClr val="tx1"/>
                </a:solidFill>
                <a:effectLst/>
                <a:latin typeface="+mn-lt"/>
                <a:ea typeface="+mn-ea"/>
                <a:cs typeface="+mn-cs"/>
              </a:rPr>
              <a:t>medarbejdere med relationer til et barn </a:t>
            </a:r>
            <a:r>
              <a:rPr lang="da-DK" sz="1100" i="0" kern="1200" dirty="0">
                <a:solidFill>
                  <a:schemeClr val="tx1"/>
                </a:solidFill>
                <a:effectLst/>
                <a:latin typeface="+mn-lt"/>
                <a:ea typeface="+mn-ea"/>
                <a:cs typeface="+mn-cs"/>
              </a:rPr>
              <a:t>eller en gruppe af børn, der har adgang til deres sikre filer.</a:t>
            </a:r>
            <a:r>
              <a:rPr lang="da-DK" sz="1050" b="1" i="0" kern="1200" dirty="0">
                <a:solidFill>
                  <a:schemeClr val="tx1"/>
                </a:solidFill>
                <a:effectLst/>
                <a:latin typeface="+mn-lt"/>
                <a:ea typeface="+mn-ea"/>
                <a:cs typeface="+mn-cs"/>
              </a:rPr>
              <a:t> </a:t>
            </a:r>
            <a:r>
              <a:rPr lang="da-DK" sz="1050" b="1" kern="1200" dirty="0">
                <a:solidFill>
                  <a:schemeClr val="tx1"/>
                </a:solidFill>
                <a:effectLst/>
                <a:latin typeface="+mn-lt"/>
                <a:ea typeface="+mn-ea"/>
                <a:cs typeface="+mn-cs"/>
              </a:rPr>
              <a:t>Hvis en sikker fil er relateret til ”Sommerfuglehaven”, vil medarbejdere tilknyttet gruppen Sommerfuglehaven også automatisk have adgang til dokumentet. </a:t>
            </a:r>
            <a:r>
              <a:rPr lang="da-DK" sz="1000" dirty="0"/>
              <a:t>Det understøtter, at dokumenter om børn ikke går tabt fx ifm. at en eller flere medarbejdere stopper eller fordi en medarbejder har glemt at dele en fil. </a:t>
            </a:r>
            <a:r>
              <a:rPr lang="da-DK" sz="936" kern="1200" dirty="0">
                <a:solidFill>
                  <a:schemeClr val="tx1"/>
                </a:solidFill>
                <a:effectLst/>
                <a:latin typeface="+mn-lt"/>
                <a:ea typeface="+mn-ea"/>
                <a:cs typeface="+mn-cs"/>
              </a:rPr>
              <a:t>Hvis andre medarbejdere har behov for adgang til den sikre fil, skal den aktivt deles med medarbejderen eller en gruppe af medarbejdere.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Når en medarbejder opretter et dokument i Sikker fildeling, er det muligt at angive hvilken dokumentkategori, det skal oprettes i – </a:t>
            </a:r>
            <a:r>
              <a:rPr lang="da-DK" sz="1000" b="1" kern="1200" dirty="0">
                <a:solidFill>
                  <a:schemeClr val="tx1"/>
                </a:solidFill>
                <a:effectLst/>
                <a:latin typeface="+mn-lt"/>
                <a:ea typeface="+mn-ea"/>
                <a:cs typeface="+mn-cs"/>
              </a:rPr>
              <a:t>som eksempelvis handleplan, indstilling eller pædagogisk note. </a:t>
            </a:r>
            <a:endParaRPr lang="da-DK" sz="1100" b="1"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pointe frem)</a:t>
            </a:r>
            <a:endParaRPr lang="da-DK" sz="900" i="0" kern="1200" dirty="0">
              <a:solidFill>
                <a:schemeClr val="tx1"/>
              </a:solidFill>
              <a:effectLst/>
              <a:latin typeface="+mn-lt"/>
              <a:ea typeface="+mn-ea"/>
              <a:cs typeface="+mn-cs"/>
            </a:endParaRP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Adgang til Sikker fildeling: </a:t>
            </a:r>
            <a:r>
              <a:rPr lang="da-DK" sz="1000" kern="1200" dirty="0">
                <a:solidFill>
                  <a:schemeClr val="tx1"/>
                </a:solidFill>
                <a:effectLst/>
                <a:latin typeface="+mn-lt"/>
                <a:ea typeface="+mn-ea"/>
                <a:cs typeface="+mn-cs"/>
              </a:rPr>
              <a:t>Sikker fildeling er </a:t>
            </a:r>
            <a:r>
              <a:rPr lang="da-DK" sz="1000" b="1" kern="1200" dirty="0">
                <a:solidFill>
                  <a:schemeClr val="tx1"/>
                </a:solidFill>
                <a:effectLst/>
                <a:latin typeface="+mn-lt"/>
                <a:ea typeface="+mn-ea"/>
                <a:cs typeface="+mn-cs"/>
              </a:rPr>
              <a:t>forbeholdt medarbejdere</a:t>
            </a:r>
            <a:r>
              <a:rPr lang="da-DK" sz="1000" kern="1200" dirty="0">
                <a:solidFill>
                  <a:schemeClr val="tx1"/>
                </a:solidFill>
                <a:effectLst/>
                <a:latin typeface="+mn-lt"/>
                <a:ea typeface="+mn-ea"/>
                <a:cs typeface="+mn-cs"/>
              </a:rPr>
              <a:t>. Det betyder, at man ikke ved et uheld kan komme til at dele sikre filer med forældre eller børn. Hvis en forælder, ligesom i brugerrejsen omkring Malthe, skal have adgang til en sikker fil, </a:t>
            </a:r>
            <a:r>
              <a:rPr lang="da-DK" sz="1000" b="1" kern="1200" dirty="0">
                <a:solidFill>
                  <a:schemeClr val="tx1"/>
                </a:solidFill>
                <a:effectLst/>
                <a:latin typeface="+mn-lt"/>
                <a:ea typeface="+mn-ea"/>
                <a:cs typeface="+mn-cs"/>
              </a:rPr>
              <a:t>sendes den via beskedmodulet som en PDF. </a:t>
            </a:r>
            <a:r>
              <a:rPr lang="da-DK" sz="1000" b="0" kern="1200" dirty="0">
                <a:solidFill>
                  <a:schemeClr val="tx1"/>
                </a:solidFill>
                <a:effectLst/>
                <a:latin typeface="+mn-lt"/>
                <a:ea typeface="+mn-ea"/>
                <a:cs typeface="+mn-cs"/>
              </a:rPr>
              <a:t>Det er også muligt at tilføje en besked til en sikker fil. </a:t>
            </a:r>
            <a:endParaRPr lang="da-DK" sz="10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0" dirty="0"/>
              <a:t>Sikre filer kan deles med alle medarbejdere indenfor kommunen fx </a:t>
            </a:r>
            <a:r>
              <a:rPr lang="da-DK" sz="1000" kern="1200" dirty="0">
                <a:solidFill>
                  <a:schemeClr val="tx1"/>
                </a:solidFill>
                <a:effectLst/>
                <a:latin typeface="+mn-lt"/>
                <a:ea typeface="+mn-ea"/>
                <a:cs typeface="+mn-cs"/>
              </a:rPr>
              <a:t>med ressourcer fra PPR eller med medarbejdere på en anden institution i kommunen, hvis der samarbejdes omkring en gruppe eller et specifikt barn.</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kern="1200" dirty="0">
                <a:solidFill>
                  <a:schemeClr val="tx1"/>
                </a:solidFill>
                <a:effectLst/>
                <a:latin typeface="+mn-lt"/>
                <a:ea typeface="+mn-ea"/>
                <a:cs typeface="+mn-cs"/>
              </a:rPr>
              <a:t>Der findes to rettigheder</a:t>
            </a:r>
            <a:r>
              <a:rPr lang="da-DK" sz="1000" kern="1200" dirty="0">
                <a:solidFill>
                  <a:schemeClr val="tx1"/>
                </a:solidFill>
                <a:effectLst/>
                <a:latin typeface="+mn-lt"/>
                <a:ea typeface="+mn-ea"/>
                <a:cs typeface="+mn-cs"/>
              </a:rPr>
              <a:t> som kan gives ifm. håndtering af sikre filer. Rettigheden </a:t>
            </a:r>
            <a:r>
              <a:rPr lang="da-DK" sz="1000" b="1" kern="1200" dirty="0">
                <a:solidFill>
                  <a:schemeClr val="tx1"/>
                </a:solidFill>
                <a:effectLst/>
                <a:latin typeface="+mn-lt"/>
                <a:ea typeface="+mn-ea"/>
                <a:cs typeface="+mn-cs"/>
              </a:rPr>
              <a:t>”Sikker fildeling, fuld institutionel adgang” </a:t>
            </a:r>
            <a:r>
              <a:rPr lang="da-DK" sz="1000" kern="1200" dirty="0">
                <a:solidFill>
                  <a:schemeClr val="tx1"/>
                </a:solidFill>
                <a:effectLst/>
                <a:latin typeface="+mn-lt"/>
                <a:ea typeface="+mn-ea"/>
                <a:cs typeface="+mn-cs"/>
              </a:rPr>
              <a:t>giver adgang til at se og redigere alle sikre filer på institutionen. Denne rettighed vil i de fleste tilfældes gives til eksempelvis en leder. </a:t>
            </a:r>
            <a:br>
              <a:rPr lang="da-DK" sz="1000" kern="1200" dirty="0">
                <a:solidFill>
                  <a:schemeClr val="tx1"/>
                </a:solidFill>
                <a:effectLst/>
                <a:latin typeface="+mn-lt"/>
                <a:ea typeface="+mn-ea"/>
                <a:cs typeface="+mn-cs"/>
              </a:rPr>
            </a:br>
            <a:r>
              <a:rPr lang="da-DK" sz="1000" kern="1200" dirty="0">
                <a:solidFill>
                  <a:schemeClr val="tx1"/>
                </a:solidFill>
                <a:effectLst/>
                <a:latin typeface="+mn-lt"/>
                <a:ea typeface="+mn-ea"/>
                <a:cs typeface="+mn-cs"/>
              </a:rPr>
              <a:t>Rettigheden </a:t>
            </a:r>
            <a:r>
              <a:rPr lang="da-DK" sz="1000" b="1" kern="1200" dirty="0">
                <a:solidFill>
                  <a:schemeClr val="tx1"/>
                </a:solidFill>
                <a:effectLst/>
                <a:latin typeface="+mn-lt"/>
                <a:ea typeface="+mn-ea"/>
                <a:cs typeface="+mn-cs"/>
              </a:rPr>
              <a:t>”Relater sikre filer til alle grupper” </a:t>
            </a:r>
            <a:r>
              <a:rPr lang="da-DK" sz="1000" kern="1200" dirty="0">
                <a:solidFill>
                  <a:schemeClr val="tx1"/>
                </a:solidFill>
                <a:effectLst/>
                <a:latin typeface="+mn-lt"/>
                <a:ea typeface="+mn-ea"/>
                <a:cs typeface="+mn-cs"/>
              </a:rPr>
              <a:t>gør det muligt at relatere sikre filer til alle grupper på institutionen, også selvom medarbejderen ikke selv er medlem af gruppen. </a:t>
            </a:r>
            <a:endParaRPr lang="da-DK" sz="1100" b="1"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pointe frem)</a:t>
            </a:r>
            <a:endParaRPr lang="da-DK" sz="1000" i="0" kern="1200" dirty="0">
              <a:solidFill>
                <a:schemeClr val="tx1"/>
              </a:solidFill>
              <a:effectLst/>
              <a:latin typeface="+mn-lt"/>
              <a:ea typeface="+mn-ea"/>
              <a:cs typeface="+mn-cs"/>
            </a:endParaRPr>
          </a:p>
          <a:p>
            <a:endParaRPr lang="da-DK" sz="936" kern="1200" dirty="0">
              <a:solidFill>
                <a:schemeClr val="tx1"/>
              </a:solidFill>
              <a:effectLst/>
              <a:latin typeface="+mn-lt"/>
              <a:ea typeface="+mn-ea"/>
              <a:cs typeface="+mn-cs"/>
            </a:endParaRPr>
          </a:p>
          <a:p>
            <a:r>
              <a:rPr lang="da-DK" sz="900" b="1" i="0" kern="1200" dirty="0">
                <a:solidFill>
                  <a:schemeClr val="tx1"/>
                </a:solidFill>
                <a:effectLst/>
                <a:latin typeface="+mn-lt"/>
                <a:ea typeface="+mn-ea"/>
                <a:cs typeface="+mn-cs"/>
              </a:rPr>
              <a:t>Beskederne</a:t>
            </a:r>
            <a:r>
              <a:rPr lang="da-DK" sz="900" i="0" kern="1200" dirty="0">
                <a:solidFill>
                  <a:schemeClr val="tx1"/>
                </a:solidFill>
                <a:effectLst/>
                <a:latin typeface="+mn-lt"/>
                <a:ea typeface="+mn-ea"/>
                <a:cs typeface="+mn-cs"/>
              </a:rPr>
              <a:t> i Aula oprettes som </a:t>
            </a:r>
            <a:r>
              <a:rPr lang="da-DK" sz="900" b="1" i="0" kern="1200" dirty="0">
                <a:solidFill>
                  <a:schemeClr val="tx1"/>
                </a:solidFill>
                <a:effectLst/>
                <a:latin typeface="+mn-lt"/>
                <a:ea typeface="+mn-ea"/>
                <a:cs typeface="+mn-cs"/>
              </a:rPr>
              <a:t>beskedtråde</a:t>
            </a:r>
            <a:r>
              <a:rPr lang="da-DK" sz="900" i="0" kern="1200" dirty="0">
                <a:solidFill>
                  <a:schemeClr val="tx1"/>
                </a:solidFill>
                <a:effectLst/>
                <a:latin typeface="+mn-lt"/>
                <a:ea typeface="+mn-ea"/>
                <a:cs typeface="+mn-cs"/>
              </a:rPr>
              <a:t>, som de fleste af jer kender fra Facebook Messenger og </a:t>
            </a:r>
            <a:r>
              <a:rPr lang="da-DK" sz="900" i="0" kern="1200" dirty="0" err="1">
                <a:solidFill>
                  <a:schemeClr val="tx1"/>
                </a:solidFill>
                <a:effectLst/>
                <a:latin typeface="+mn-lt"/>
                <a:ea typeface="+mn-ea"/>
                <a:cs typeface="+mn-cs"/>
              </a:rPr>
              <a:t>Whats</a:t>
            </a:r>
            <a:r>
              <a:rPr lang="da-DK" sz="900" i="0" kern="1200" dirty="0">
                <a:solidFill>
                  <a:schemeClr val="tx1"/>
                </a:solidFill>
                <a:effectLst/>
                <a:latin typeface="+mn-lt"/>
                <a:ea typeface="+mn-ea"/>
                <a:cs typeface="+mn-cs"/>
              </a:rPr>
              <a:t> App, hvor man kan have kommunikation mellem en eller flere personer på én gang. Som medarbejder kan man skrive direkte til alle forældre og børn (hvis de har Aula) på institutionen, samt alle medarbejdere i kommunen. Som i opgavesedlen ”Orden i indbakken” er det også muligt at skabe overblik i sin indbakke ved at gøre brug af mappe-funktionen.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0" dirty="0"/>
              <a:t>Og hvad er så vigtigt for jer at få afklaret her…</a:t>
            </a:r>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051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00" b="1" kern="1200" dirty="0">
                <a:solidFill>
                  <a:schemeClr val="tx1"/>
                </a:solidFill>
                <a:effectLst/>
                <a:latin typeface="+mn-lt"/>
                <a:ea typeface="+mn-ea"/>
                <a:cs typeface="+mn-cs"/>
              </a:rPr>
              <a:t>Opsamling Beskeder og fildeling </a:t>
            </a:r>
          </a:p>
          <a:p>
            <a:r>
              <a:rPr lang="da-DK" sz="900" b="1" i="0"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kern="1200" dirty="0">
                <a:solidFill>
                  <a:schemeClr val="tx1"/>
                </a:solidFill>
                <a:effectLst/>
                <a:latin typeface="+mn-lt"/>
                <a:ea typeface="+mn-ea"/>
                <a:cs typeface="+mn-cs"/>
              </a:rPr>
              <a:t>Aula giver flere måder at kommunikere på</a:t>
            </a:r>
            <a:r>
              <a:rPr lang="da-DK" sz="900" kern="1200" dirty="0">
                <a:solidFill>
                  <a:schemeClr val="tx1"/>
                </a:solidFill>
                <a:effectLst/>
                <a:latin typeface="+mn-lt"/>
                <a:ea typeface="+mn-ea"/>
                <a:cs typeface="+mn-cs"/>
              </a:rPr>
              <a:t>. Derfor er der nogle ting I har brug for at vide og nogle afklaringer, som er vigtige at have styr på, hvis der ikke allerede er det.</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kern="1200" dirty="0">
                <a:solidFill>
                  <a:schemeClr val="tx1"/>
                </a:solidFill>
                <a:effectLst/>
                <a:latin typeface="+mn-lt"/>
                <a:ea typeface="+mn-ea"/>
                <a:cs typeface="+mn-cs"/>
              </a:rPr>
              <a:t>Hvordan skal Aula understøtte den daglige kommunikation? </a:t>
            </a:r>
            <a:r>
              <a:rPr lang="da-DK" sz="900" b="0" kern="1200" dirty="0">
                <a:solidFill>
                  <a:schemeClr val="tx1"/>
                </a:solidFill>
                <a:effectLst/>
                <a:latin typeface="+mn-lt"/>
                <a:ea typeface="+mn-ea"/>
                <a:cs typeface="+mn-cs"/>
              </a:rPr>
              <a:t>Da det meste kommunikation med forældrene på nuværende tidspunkt foregår mundtligt, skal det være overvejet, hvilken form for kommunikation som skal foregå gennem Aula. </a:t>
            </a:r>
            <a:r>
              <a:rPr lang="da-DK" sz="900" b="1" kern="1200" dirty="0">
                <a:solidFill>
                  <a:schemeClr val="tx1"/>
                </a:solidFill>
                <a:effectLst/>
                <a:latin typeface="+mn-lt"/>
                <a:ea typeface="+mn-ea"/>
                <a:cs typeface="+mn-cs"/>
              </a:rPr>
              <a:t>Aula giver nemlig mulighed for individuel kommunikation mellem medarbejdere og forældre</a:t>
            </a:r>
            <a:r>
              <a:rPr lang="da-DK" sz="900" b="0" kern="1200" dirty="0">
                <a:solidFill>
                  <a:schemeClr val="tx1"/>
                </a:solidFill>
                <a:effectLst/>
                <a:latin typeface="+mn-lt"/>
                <a:ea typeface="+mn-ea"/>
                <a:cs typeface="+mn-cs"/>
              </a:rPr>
              <a:t>, og overvejelser ift. medarbejdernes anvendelse af Aula til individuel kommunikation med forældre på dagtilbuddet, bør være afklaret forud for brugen af Aula af ledelsen/fagkonsulenter – fx projektledere.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00" b="0" kern="1200" dirty="0">
                <a:solidFill>
                  <a:schemeClr val="tx1"/>
                </a:solidFill>
                <a:effectLst/>
                <a:latin typeface="+mn-lt"/>
                <a:ea typeface="+mn-ea"/>
                <a:cs typeface="+mn-cs"/>
              </a:rPr>
              <a:t>Hvornår og hvor ofte skal medarbejdere kommunikere i Aula?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afklaringspunkt frem):</a:t>
            </a:r>
            <a:endParaRPr lang="da-DK" sz="9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kern="1200" dirty="0">
                <a:solidFill>
                  <a:schemeClr val="tx1"/>
                </a:solidFill>
                <a:effectLst/>
                <a:latin typeface="+mn-lt"/>
                <a:ea typeface="+mn-ea"/>
                <a:cs typeface="+mn-cs"/>
              </a:rPr>
              <a:t>Men hvor kommunikerer vi om hvad? </a:t>
            </a:r>
            <a:r>
              <a:rPr lang="da-DK" sz="900" b="0" kern="1200" dirty="0">
                <a:solidFill>
                  <a:schemeClr val="tx1"/>
                </a:solidFill>
                <a:effectLst/>
                <a:latin typeface="+mn-lt"/>
                <a:ea typeface="+mn-ea"/>
                <a:cs typeface="+mn-cs"/>
              </a:rPr>
              <a:t>Det kan være en god idé at lave nogle fælles retningslinjer for, hvordan kommunikationen i Aula skal foregå. </a:t>
            </a:r>
            <a:r>
              <a:rPr lang="da-DK" sz="900" kern="1200" dirty="0">
                <a:solidFill>
                  <a:schemeClr val="tx1"/>
                </a:solidFill>
                <a:effectLst/>
                <a:latin typeface="+mn-lt"/>
                <a:ea typeface="+mn-ea"/>
                <a:cs typeface="+mn-cs"/>
              </a:rPr>
              <a:t>I eksemplet fra brugerrejsen ”Sikker kommunikation” foregår al kommunikation omkring Malthe i beskedmodulet. I brugerrejsen ”Målrettet kommunikation” i forrige modul kommunikerede gruppen af dagplejer omkring planlægning af en legedag via et opslag.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0" kern="1200" dirty="0">
                <a:solidFill>
                  <a:schemeClr val="tx1"/>
                </a:solidFill>
                <a:effectLst/>
                <a:latin typeface="+mn-lt"/>
                <a:ea typeface="+mn-ea"/>
                <a:cs typeface="+mn-cs"/>
              </a:rPr>
              <a:t>Hvilke retningslinjer har I for, hvor I kommunikerer igennem beskeder, og hvornår I kommunikerer igennem opslag?</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Fælles forståelse </a:t>
            </a:r>
            <a:r>
              <a:rPr lang="da-DK" sz="900" b="0" i="0" kern="1200" dirty="0">
                <a:solidFill>
                  <a:schemeClr val="tx1"/>
                </a:solidFill>
                <a:effectLst/>
                <a:latin typeface="+mn-lt"/>
                <a:ea typeface="+mn-ea"/>
                <a:cs typeface="+mn-cs"/>
              </a:rPr>
              <a:t>af hvordan opslag skal bruges. Opslag er som udgangspunkt tænkt som en måde at dele information med mange. Hvor beskeder er tiltænkt færre. </a:t>
            </a:r>
            <a:endParaRPr lang="da-DK" sz="9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600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Præsenter formål</a:t>
            </a:r>
          </a:p>
          <a:p>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0" dirty="0"/>
              <a:t>Som det allerførste lægger vi ud med formålet for forløbet i dag.</a:t>
            </a:r>
          </a:p>
          <a:p>
            <a:r>
              <a:rPr lang="da-DK" b="0" dirty="0"/>
              <a:t>Formålet med i dag er selvfølgelig helt overordnet at sikre, at I her lærer jeres nye kommunikationsplatform at kende og kommer rigtigt godt i gang med Aula – og helt konkret sigter vi mod, at I efter forløbet i dag:</a:t>
            </a:r>
          </a:p>
          <a:p>
            <a:endParaRPr lang="da-DK" b="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for at fremhæve første formål):</a:t>
            </a:r>
            <a:endParaRPr lang="da-DK" sz="900" dirty="0">
              <a:solidFill>
                <a:schemeClr val="bg1"/>
              </a:solidFill>
              <a:latin typeface="Lato black"/>
              <a:ea typeface="Times New Roman" panose="02020603050405020304" pitchFamily="18" charset="0"/>
              <a:cs typeface="Times New Roman" panose="02020603050405020304" pitchFamily="18" charset="0"/>
            </a:endParaRPr>
          </a:p>
          <a:p>
            <a:endParaRPr lang="da-DK" b="0" dirty="0"/>
          </a:p>
          <a:p>
            <a:pPr marL="342900" marR="0" lvl="0" indent="-342900">
              <a:spcBef>
                <a:spcPts val="0"/>
              </a:spcBef>
              <a:spcAft>
                <a:spcPts val="800"/>
              </a:spcAft>
              <a:buFont typeface="Symbol" panose="05050102010706020507" pitchFamily="18" charset="2"/>
              <a:buChar char=""/>
            </a:pPr>
            <a:r>
              <a:rPr lang="da-DK" sz="1000" dirty="0">
                <a:solidFill>
                  <a:schemeClr val="bg1"/>
                </a:solidFill>
                <a:latin typeface="Lato black"/>
                <a:ea typeface="Times New Roman" panose="02020603050405020304" pitchFamily="18" charset="0"/>
                <a:cs typeface="Times New Roman" panose="02020603050405020304" pitchFamily="18" charset="0"/>
              </a:rPr>
              <a:t>Kan anvende og forstå Aula som kommunikations- og samarbejdsplatform</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for at fremhæve næste formål):</a:t>
            </a:r>
            <a:endParaRPr lang="da-DK" sz="1000" dirty="0">
              <a:solidFill>
                <a:schemeClr val="bg1"/>
              </a:solidFill>
              <a:latin typeface="Lato black"/>
              <a:ea typeface="Times New Roman" panose="02020603050405020304" pitchFamily="18" charset="0"/>
              <a:cs typeface="Times New Roman" panose="02020603050405020304" pitchFamily="18" charset="0"/>
            </a:endParaRPr>
          </a:p>
          <a:p>
            <a:endParaRPr lang="da-DK" b="0" dirty="0"/>
          </a:p>
          <a:p>
            <a:pPr marL="342900" indent="-342900">
              <a:spcAft>
                <a:spcPts val="800"/>
              </a:spcAft>
              <a:buFont typeface="Symbol" panose="05050102010706020507" pitchFamily="18" charset="2"/>
              <a:buChar char=""/>
            </a:pPr>
            <a:r>
              <a:rPr lang="da-DK" sz="1000" dirty="0">
                <a:solidFill>
                  <a:schemeClr val="bg1"/>
                </a:solidFill>
                <a:latin typeface="Lato black"/>
                <a:ea typeface="Times New Roman" panose="02020603050405020304" pitchFamily="18" charset="0"/>
                <a:cs typeface="Times New Roman" panose="02020603050405020304" pitchFamily="18" charset="0"/>
              </a:rPr>
              <a:t>Har en god forståelse for nye arbejdsgange i Aula</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for at fremhæve næste formål):</a:t>
            </a: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342900" marR="0" lvl="0" indent="-342900">
              <a:spcBef>
                <a:spcPts val="0"/>
              </a:spcBef>
              <a:spcAft>
                <a:spcPts val="800"/>
              </a:spcAft>
              <a:buFont typeface="Symbol" panose="05050102010706020507" pitchFamily="18" charset="2"/>
              <a:buChar char=""/>
            </a:pPr>
            <a:r>
              <a:rPr lang="da-DK" sz="1000" dirty="0">
                <a:solidFill>
                  <a:schemeClr val="bg1"/>
                </a:solidFill>
                <a:latin typeface="Lato black"/>
                <a:ea typeface="Times New Roman" panose="02020603050405020304" pitchFamily="18" charset="0"/>
                <a:cs typeface="Times New Roman" panose="02020603050405020304" pitchFamily="18" charset="0"/>
              </a:rPr>
              <a:t>Har en god forståelse for, hvordan og hvorfor vi anvender Aula, som vi gør på vores institution</a:t>
            </a:r>
          </a:p>
          <a:p>
            <a:pPr marL="0" indent="0">
              <a:buFont typeface="Arial" panose="020B0604020202020204" pitchFamily="34" charset="0"/>
              <a:buNone/>
            </a:pPr>
            <a:endParaRPr lang="da-DK" sz="1000" b="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b="0" i="0" dirty="0"/>
          </a:p>
          <a:p>
            <a:r>
              <a:rPr lang="da-DK" b="0" dirty="0"/>
              <a:t>For at indfri det formål, bliver I </a:t>
            </a:r>
            <a:r>
              <a:rPr lang="da-DK" b="0" dirty="0" err="1"/>
              <a:t>i</a:t>
            </a:r>
            <a:r>
              <a:rPr lang="da-DK" b="0" dirty="0"/>
              <a:t> dag præsenteret for et forløb, der er bygget op omkring 6 moduler…</a:t>
            </a:r>
          </a:p>
          <a:p>
            <a:endParaRPr lang="da-DK" b="0" dirty="0"/>
          </a:p>
        </p:txBody>
      </p:sp>
      <p:sp>
        <p:nvSpPr>
          <p:cNvPr id="4" name="Pladsholder til slidenummer 3"/>
          <p:cNvSpPr>
            <a:spLocks noGrp="1"/>
          </p:cNvSpPr>
          <p:nvPr>
            <p:ph type="sldNum" sz="quarter" idx="10"/>
          </p:nvPr>
        </p:nvSpPr>
        <p:spPr/>
        <p:txBody>
          <a:bodyPr/>
          <a:lstStyle/>
          <a:p>
            <a:fld id="{0DA0114A-87C3-AE42-9FE6-947C2632DDED}" type="slidenum">
              <a:rPr lang="da-DK" smtClean="0"/>
              <a:t>2</a:t>
            </a:fld>
            <a:endParaRPr lang="da-DK" dirty="0"/>
          </a:p>
        </p:txBody>
      </p:sp>
    </p:spTree>
    <p:extLst>
      <p:ext uri="{BB962C8B-B14F-4D97-AF65-F5344CB8AC3E}">
        <p14:creationId xmlns:p14="http://schemas.microsoft.com/office/powerpoint/2010/main" val="2513335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00" b="1" kern="1200" dirty="0">
                <a:solidFill>
                  <a:schemeClr val="tx1"/>
                </a:solidFill>
                <a:effectLst/>
                <a:latin typeface="+mn-lt"/>
                <a:ea typeface="+mn-ea"/>
                <a:cs typeface="+mn-cs"/>
              </a:rPr>
              <a:t>Opsamling Beskeder og fildeling </a:t>
            </a:r>
          </a:p>
          <a:p>
            <a:r>
              <a:rPr lang="da-DK" sz="1000" b="1" i="0" dirty="0"/>
              <a:t>Manus:</a:t>
            </a:r>
          </a:p>
          <a:p>
            <a:endParaRPr lang="da-DK" sz="1000" b="1"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Hvornår skal en besked opmærkes som følsom? </a:t>
            </a:r>
            <a:r>
              <a:rPr lang="da-DK" sz="1000" b="0" kern="1200" dirty="0">
                <a:solidFill>
                  <a:schemeClr val="tx1"/>
                </a:solidFill>
                <a:effectLst/>
                <a:latin typeface="+mn-lt"/>
                <a:ea typeface="+mn-ea"/>
                <a:cs typeface="+mn-cs"/>
              </a:rPr>
              <a:t>Hvis en besked opmærkes som følsom, vil forældre skulle steppe op i sikkerhed for at læse beskeden. Det kan man eksempelvis gøre ved at bruge sit NemID eller den løsning, som er valgt i kommunen. Hvornår skal I markere beskeder som følsomme?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0" kern="1200" dirty="0">
              <a:solidFill>
                <a:schemeClr val="tx1"/>
              </a:solidFill>
              <a:effectLst/>
              <a:latin typeface="+mn-lt"/>
              <a:ea typeface="+mn-ea"/>
              <a:cs typeface="+mn-cs"/>
            </a:endParaRPr>
          </a:p>
          <a:p>
            <a:pPr marL="528052" marR="0" lvl="1"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App: </a:t>
            </a:r>
            <a:r>
              <a:rPr lang="da-DK" sz="1000" b="0" kern="1200" dirty="0">
                <a:solidFill>
                  <a:schemeClr val="tx1"/>
                </a:solidFill>
                <a:effectLst/>
                <a:latin typeface="+mn-lt"/>
                <a:ea typeface="+mn-ea"/>
                <a:cs typeface="+mn-cs"/>
              </a:rPr>
              <a:t>Hvis man på </a:t>
            </a:r>
            <a:r>
              <a:rPr lang="da-DK" sz="1000" b="0" kern="1200" dirty="0" err="1">
                <a:solidFill>
                  <a:schemeClr val="tx1"/>
                </a:solidFill>
                <a:effectLst/>
                <a:latin typeface="+mn-lt"/>
                <a:ea typeface="+mn-ea"/>
                <a:cs typeface="+mn-cs"/>
              </a:rPr>
              <a:t>App’en</a:t>
            </a:r>
            <a:r>
              <a:rPr lang="da-DK" sz="1000" b="0" kern="1200" dirty="0">
                <a:solidFill>
                  <a:schemeClr val="tx1"/>
                </a:solidFill>
                <a:effectLst/>
                <a:latin typeface="+mn-lt"/>
                <a:ea typeface="+mn-ea"/>
                <a:cs typeface="+mn-cs"/>
              </a:rPr>
              <a:t> har valgt at logge ind med f.eks. biometri (fingeraftryk, ansigtsgenkendelse) eller pinkode, så vil forælderen automatisk være på Assurance Level 3 ved login gennem App. Forælderen vil dermed have adgang til følsomt personindhold såsom beskeder der er opmærkede som følsomme. Det anbefales derfor, at brugere af </a:t>
            </a:r>
            <a:r>
              <a:rPr lang="da-DK" sz="1000" b="0" kern="1200" dirty="0" err="1">
                <a:solidFill>
                  <a:schemeClr val="tx1"/>
                </a:solidFill>
                <a:effectLst/>
                <a:latin typeface="+mn-lt"/>
                <a:ea typeface="+mn-ea"/>
                <a:cs typeface="+mn-cs"/>
              </a:rPr>
              <a:t>App’en</a:t>
            </a:r>
            <a:r>
              <a:rPr lang="da-DK" sz="1000" b="0" kern="1200" dirty="0">
                <a:solidFill>
                  <a:schemeClr val="tx1"/>
                </a:solidFill>
                <a:effectLst/>
                <a:latin typeface="+mn-lt"/>
                <a:ea typeface="+mn-ea"/>
                <a:cs typeface="+mn-cs"/>
              </a:rPr>
              <a:t> sætter denne op til pinkode eller biometri. </a:t>
            </a:r>
            <a:endParaRPr lang="da-DK" sz="10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Skal I gøres brug af en fildelingsløsning (O365 eller Google Drev)? </a:t>
            </a:r>
            <a:r>
              <a:rPr lang="da-DK" sz="1000" b="0" kern="1200" dirty="0">
                <a:solidFill>
                  <a:schemeClr val="tx1"/>
                </a:solidFill>
                <a:effectLst/>
                <a:latin typeface="+mn-lt"/>
                <a:ea typeface="+mn-ea"/>
                <a:cs typeface="+mn-cs"/>
              </a:rPr>
              <a:t>Skal I gøre brug af kommunens fildelingsløsning til fx personalemøder eller lign. Er der samtidig opstillet retningslinjer for, hvornår dokumenter skal oprettes i Sikker fildeling?</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endParaRPr lang="da-DK" sz="1000" b="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Hvilke nuværende arbejdsgange skal ligge i Sikker fildeling? </a:t>
            </a:r>
            <a:r>
              <a:rPr lang="da-DK" sz="1000" b="0" kern="1200" dirty="0">
                <a:solidFill>
                  <a:schemeClr val="tx1"/>
                </a:solidFill>
                <a:effectLst/>
                <a:latin typeface="+mn-lt"/>
                <a:ea typeface="+mn-ea"/>
                <a:cs typeface="+mn-cs"/>
              </a:rPr>
              <a:t>Aula gør det muligt at opbevare følsomme personoplysninger om børn et sikkert sted. Overvej hvilken betydning Sikker fildeling har for de nuværende arbejdsgange ifm. det indledende arbejde før en sag oprettes i et af kommunens nuværende systemer til håndtering af sager på børn. Skal en del af de nuværende arbejdsgange omkring følsomme personoplysninger på børn ske i Sikker fildeling? Er der retningslinjer for navngivning af sikre filer, for at skabe et hurtigt overblik over indhold i Sikker fildeling på enkelte børn?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kern="1200" dirty="0">
              <a:solidFill>
                <a:schemeClr val="tx1"/>
              </a:solidFill>
              <a:effectLst/>
              <a:latin typeface="+mn-lt"/>
              <a:ea typeface="+mn-ea"/>
              <a:cs typeface="+mn-cs"/>
            </a:endParaRPr>
          </a:p>
          <a:p>
            <a:pPr marL="171450" indent="-171450" defTabSz="641883">
              <a:buFont typeface="Arial" panose="020B0604020202020204" pitchFamily="34" charset="0"/>
              <a:buChar char="•"/>
              <a:defRPr/>
            </a:pPr>
            <a:r>
              <a:rPr lang="da-DK" sz="1000" b="1" dirty="0">
                <a:solidFill>
                  <a:srgbClr val="222350"/>
                </a:solidFill>
                <a:latin typeface="Lato" panose="020F0502020204030203" pitchFamily="34" charset="0"/>
                <a:ea typeface="Lato" panose="020F0502020204030203" pitchFamily="34" charset="0"/>
                <a:cs typeface="Lato" panose="020F0502020204030203" pitchFamily="34" charset="0"/>
              </a:rPr>
              <a:t>Hvem skal have rettighederne ”Sikker fildeling, fuld institutionel adgang” og ”Relater sikre filer til alle grupper”? </a:t>
            </a:r>
            <a:r>
              <a:rPr lang="da-DK" sz="1000" b="0" dirty="0">
                <a:solidFill>
                  <a:srgbClr val="222350"/>
                </a:solidFill>
                <a:latin typeface="Lato" panose="020F0502020204030203" pitchFamily="34" charset="0"/>
                <a:ea typeface="Lato" panose="020F0502020204030203" pitchFamily="34" charset="0"/>
                <a:cs typeface="Lato" panose="020F0502020204030203" pitchFamily="34" charset="0"/>
              </a:rPr>
              <a:t>Det er muligt at tildele udvalgte medarbejdere eller grupper rettighederne ”Sikker fildeling, fuld institutionel adgang” og ”Relater sikre filer til alle grupper”, der, som nævnt, giver yderligere rettigheder til Sikker fildeling i Aula. Er der taget beslutning omkring, om udvalgte medarbejdere har behov for at få tildelt én af disse rettigheder?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kern="1200" dirty="0">
              <a:solidFill>
                <a:schemeClr val="tx1"/>
              </a:solidFill>
              <a:effectLst/>
              <a:latin typeface="+mn-lt"/>
              <a:ea typeface="+mn-ea"/>
              <a:cs typeface="+mn-cs"/>
            </a:endParaRPr>
          </a:p>
          <a:p>
            <a:r>
              <a:rPr lang="da-DK" sz="105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kern="1200" dirty="0">
                <a:solidFill>
                  <a:schemeClr val="tx1"/>
                </a:solidFill>
                <a:effectLst/>
                <a:latin typeface="+mn-lt"/>
                <a:ea typeface="+mn-ea"/>
                <a:cs typeface="+mn-cs"/>
              </a:rPr>
              <a:t>Har I styr på de afklaringer, vi har gennemgået, (findes de allerede i kommunen), eller har I tilføjet afklaringspunkter på jeres huskeseddel, som I skal have drøftet og afklaret med jeres leder?</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i="1" kern="1200" dirty="0">
                <a:solidFill>
                  <a:schemeClr val="tx1"/>
                </a:solidFill>
                <a:effectLst/>
                <a:latin typeface="+mn-lt"/>
                <a:ea typeface="+mn-ea"/>
                <a:cs typeface="+mn-cs"/>
              </a:rPr>
              <a:t>Er der føjet spørgsmål til parkeringsplads, så kom ligeledes rundt om dem. </a:t>
            </a:r>
          </a:p>
          <a:p>
            <a:endParaRPr lang="da-DK" sz="1050" b="0"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Noter:</a:t>
            </a:r>
            <a:endParaRPr lang="da-DK" sz="1000" kern="1200" dirty="0">
              <a:solidFill>
                <a:schemeClr val="tx1"/>
              </a:solidFill>
              <a:effectLst/>
              <a:latin typeface="+mn-lt"/>
              <a:ea typeface="+mn-ea"/>
              <a:cs typeface="+mn-cs"/>
            </a:endParaRPr>
          </a:p>
          <a:p>
            <a:r>
              <a:rPr lang="da-DK" sz="1000" i="1"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1000" i="1" kern="1200" dirty="0">
                <a:solidFill>
                  <a:schemeClr val="tx1"/>
                </a:solidFill>
                <a:effectLst/>
                <a:latin typeface="+mn-lt"/>
                <a:ea typeface="+mn-ea"/>
                <a:cs typeface="+mn-cs"/>
              </a:rPr>
              <a:t>•Giv plads til spørgsmål, undren og refleksion.</a:t>
            </a:r>
          </a:p>
          <a:p>
            <a:r>
              <a:rPr lang="da-DK" sz="1000" i="1" kern="1200" dirty="0">
                <a:solidFill>
                  <a:schemeClr val="tx1"/>
                </a:solidFill>
                <a:effectLst/>
                <a:latin typeface="+mn-lt"/>
                <a:ea typeface="+mn-ea"/>
                <a:cs typeface="+mn-cs"/>
              </a:rPr>
              <a:t>•Stil gerne spørgsmål til hvilke situationer, de ser de forskellige funktioner anvendt.</a:t>
            </a:r>
          </a:p>
          <a:p>
            <a:r>
              <a:rPr lang="da-DK" sz="1000" i="1" kern="1200" dirty="0">
                <a:solidFill>
                  <a:schemeClr val="tx1"/>
                </a:solidFill>
                <a:effectLst/>
                <a:latin typeface="+mn-lt"/>
                <a:ea typeface="+mn-ea"/>
                <a:cs typeface="+mn-cs"/>
              </a:rPr>
              <a:t>•Lad dem også byde ind med, hvilke nye arbejdsgange, de her er blevet præsenteret for</a:t>
            </a:r>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138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r>
              <a:rPr lang="da-DK" b="1" dirty="0"/>
              <a:t>Manus:</a:t>
            </a: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Temaet for modul 4 er ”Samarbejde om billeder og planlægning”.  I vil derfor blive præsenteret for </a:t>
            </a:r>
            <a:r>
              <a:rPr lang="da-DK" sz="900" b="1" kern="1200" dirty="0">
                <a:solidFill>
                  <a:schemeClr val="tx1"/>
                </a:solidFill>
                <a:effectLst/>
                <a:latin typeface="+mn-lt"/>
                <a:ea typeface="+mn-ea"/>
                <a:cs typeface="+mn-cs"/>
              </a:rPr>
              <a:t>Kalenderen og Galleriet ifm. brugerrejsen.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kern="1200" dirty="0">
                <a:solidFill>
                  <a:schemeClr val="tx1"/>
                </a:solidFill>
                <a:effectLst/>
                <a:latin typeface="+mn-lt"/>
                <a:ea typeface="+mn-ea"/>
                <a:cs typeface="+mn-cs"/>
              </a:rPr>
              <a:t>I Aulas kalender er det muligt at planlægge og koordinere aftaler med flere brugere på samme tid. </a:t>
            </a:r>
            <a:r>
              <a:rPr lang="da-DK" sz="900" dirty="0"/>
              <a:t>Det vil sige, at det både er muligt at planlægge interne personalemøder, booke ressourcer og invitere forældre til f.eks. 3 måneders samtaler eller forældresamtaler. Aulas kalender skaber overblik over ferier, fødselsdage og begivenheder indenfor institutionen.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kern="1200" dirty="0">
                <a:solidFill>
                  <a:schemeClr val="tx1"/>
                </a:solidFill>
                <a:effectLst/>
                <a:latin typeface="+mn-lt"/>
                <a:ea typeface="+mn-ea"/>
                <a:cs typeface="+mn-cs"/>
              </a:rPr>
              <a:t>Modul 4 </a:t>
            </a:r>
            <a:r>
              <a:rPr lang="da-DK" sz="900" b="0" kern="1200" dirty="0">
                <a:solidFill>
                  <a:schemeClr val="tx1"/>
                </a:solidFill>
                <a:effectLst/>
                <a:latin typeface="+mn-lt"/>
                <a:ea typeface="+mn-ea"/>
                <a:cs typeface="+mn-cs"/>
              </a:rPr>
              <a:t>vil også fokusere på brugen af Galleriet i Aula, </a:t>
            </a:r>
            <a:r>
              <a:rPr lang="da-DK" sz="900" b="1" kern="1200" dirty="0">
                <a:solidFill>
                  <a:schemeClr val="tx1"/>
                </a:solidFill>
                <a:effectLst/>
                <a:latin typeface="+mn-lt"/>
                <a:ea typeface="+mn-ea"/>
                <a:cs typeface="+mn-cs"/>
              </a:rPr>
              <a:t>der giver mulighed for at understøtte behovet for at visualisere barnets hverdag, og dermed dele billeder fra arrangementer på institutionen.</a:t>
            </a:r>
            <a:r>
              <a:rPr lang="da-DK" sz="900" b="0" kern="1200" dirty="0">
                <a:solidFill>
                  <a:schemeClr val="tx1"/>
                </a:solidFill>
                <a:effectLst/>
                <a:latin typeface="+mn-lt"/>
                <a:ea typeface="+mn-ea"/>
                <a:cs typeface="+mn-cs"/>
              </a:rPr>
              <a:t> Aula sikrer at samtykker til deling af billeder håndteres korrekt, så medarbejdere med ro i maven kan tage billeder gennem Aula App.  </a:t>
            </a: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Alt dette foldes ud i dette modul…</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987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1" dirty="0"/>
              <a:t>Oplæg</a:t>
            </a:r>
          </a:p>
          <a:p>
            <a:r>
              <a:rPr lang="da-DK" sz="1200" b="1" dirty="0"/>
              <a:t>Manus:</a:t>
            </a:r>
          </a:p>
          <a:p>
            <a:r>
              <a:rPr lang="da-DK" sz="1200" i="0" kern="1200" dirty="0">
                <a:solidFill>
                  <a:schemeClr val="tx1"/>
                </a:solidFill>
                <a:effectLst/>
                <a:latin typeface="+mn-lt"/>
                <a:ea typeface="+mn-ea"/>
                <a:cs typeface="+mn-cs"/>
              </a:rPr>
              <a:t>Brugerrejsen ”Samarbejde om billeder og planlægning”</a:t>
            </a:r>
            <a:r>
              <a:rPr lang="da-DK" sz="1200" i="0" u="none" kern="1200" dirty="0">
                <a:solidFill>
                  <a:schemeClr val="tx1"/>
                </a:solidFill>
                <a:effectLst/>
                <a:latin typeface="+mn-lt"/>
                <a:ea typeface="+mn-ea"/>
                <a:cs typeface="+mn-cs"/>
              </a:rPr>
              <a:t> som I nu præsenteres for</a:t>
            </a:r>
            <a:r>
              <a:rPr lang="da-DK" sz="1200" i="0" kern="1200" dirty="0">
                <a:solidFill>
                  <a:schemeClr val="tx1"/>
                </a:solidFill>
                <a:effectLst/>
                <a:latin typeface="+mn-lt"/>
                <a:ea typeface="+mn-ea"/>
                <a:cs typeface="+mn-cs"/>
              </a:rPr>
              <a:t> illustrerer, hvordan Kalenderen kan bruges til planlægning, og hvordan Galleriet i Aula kan bruges til at visualisere børns hverdag i institutionen. </a:t>
            </a:r>
          </a:p>
          <a:p>
            <a:endParaRPr lang="da-DK" sz="1200" i="0" u="none" kern="1200" dirty="0">
              <a:solidFill>
                <a:schemeClr val="tx1"/>
              </a:solidFill>
              <a:effectLst/>
              <a:latin typeface="+mn-lt"/>
              <a:ea typeface="+mn-ea"/>
              <a:cs typeface="+mn-cs"/>
            </a:endParaRPr>
          </a:p>
          <a:p>
            <a:r>
              <a:rPr lang="da-DK" sz="1100" i="0" u="none" kern="1200" dirty="0">
                <a:solidFill>
                  <a:schemeClr val="tx1"/>
                </a:solidFill>
                <a:effectLst/>
                <a:latin typeface="+mn-lt"/>
                <a:ea typeface="+mn-ea"/>
                <a:cs typeface="+mn-cs"/>
              </a:rPr>
              <a:t>Brugerrejsen handler om d</a:t>
            </a:r>
            <a:r>
              <a:rPr lang="da-DK" sz="1200" u="none" kern="1200" dirty="0">
                <a:solidFill>
                  <a:schemeClr val="tx1"/>
                </a:solidFill>
                <a:effectLst/>
                <a:latin typeface="+mn-lt"/>
                <a:ea typeface="+mn-ea"/>
                <a:cs typeface="+mn-cs"/>
              </a:rPr>
              <a:t>en årlige ”Fastelavns fest”, som skal afholdes på tværs af alle stuer på institutionen.  </a:t>
            </a:r>
            <a:endParaRPr lang="da-DK" sz="14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u="none" kern="1200" dirty="0">
                <a:solidFill>
                  <a:schemeClr val="tx1"/>
                </a:solidFill>
                <a:effectLst/>
                <a:latin typeface="+mn-lt"/>
                <a:ea typeface="+mn-ea"/>
                <a:cs typeface="+mn-cs"/>
              </a:rPr>
              <a:t>Husk – brugerrejsen er kun et eksempel på, hvordan I kan bruge Aula…</a:t>
            </a:r>
            <a:endParaRPr lang="da-DK" sz="1400" b="1"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1" dirty="0"/>
              <a:t>Afspil brugerrejse via link: https://youtu.be/xPFfbUwFjNE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dirty="0"/>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984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00" b="1" i="0" dirty="0"/>
              <a:t>Opgave</a:t>
            </a:r>
          </a:p>
          <a:p>
            <a:r>
              <a:rPr lang="da-DK" sz="900" b="1" i="0" dirty="0"/>
              <a:t>Manus:</a:t>
            </a:r>
          </a:p>
          <a:p>
            <a:r>
              <a:rPr lang="da-DK" sz="900" i="0" dirty="0"/>
              <a:t>Opgavefasen tager denne gang afsæt i tre opgavesedler – </a:t>
            </a:r>
            <a:r>
              <a:rPr lang="da-DK" sz="900" b="1" i="0" dirty="0"/>
              <a:t>”Samlet overblik”, ”Nem planlægning” og ”Dataetik” </a:t>
            </a:r>
            <a:r>
              <a:rPr lang="da-DK" sz="900" i="0" dirty="0"/>
              <a:t>som begge hænger sammen med brugerrejsen og de arbejdsgange, I blev præsenteret for her.</a:t>
            </a:r>
          </a:p>
          <a:p>
            <a:endParaRPr lang="da-DK" sz="900" i="0" dirty="0"/>
          </a:p>
          <a:p>
            <a:r>
              <a:rPr lang="da-DK" sz="900" i="0" dirty="0"/>
              <a:t>I må selv vælge, hvilken opgaveseddel I vil prøve kræfter med først. </a:t>
            </a:r>
          </a:p>
          <a:p>
            <a:endParaRPr lang="da-DK" sz="900" i="0" dirty="0"/>
          </a:p>
          <a:p>
            <a:r>
              <a:rPr lang="da-DK" sz="900" i="0" dirty="0"/>
              <a:t>Igen - brug kun trin-for-trin-guides og træningsvideoer, hvis I har behov for støtte. </a:t>
            </a:r>
            <a:r>
              <a:rPr lang="da-DK" sz="900" b="1" i="0" dirty="0"/>
              <a:t>Link (</a:t>
            </a:r>
            <a:r>
              <a:rPr lang="da-DK" sz="900" b="1" u="sng" kern="1200" dirty="0">
                <a:solidFill>
                  <a:schemeClr val="tx1"/>
                </a:solidFill>
                <a:effectLst/>
                <a:latin typeface="+mn-lt"/>
                <a:ea typeface="+mn-ea"/>
                <a:cs typeface="+mn-cs"/>
                <a:hlinkClick r:id="rId3"/>
              </a:rPr>
              <a:t>www.aulainfo.dk</a:t>
            </a:r>
            <a:r>
              <a:rPr lang="da-DK" sz="900" b="1" i="0" dirty="0"/>
              <a:t>) er noteret på whiteboard.</a:t>
            </a:r>
          </a:p>
          <a:p>
            <a:endParaRPr lang="da-DK" sz="900" i="0" dirty="0"/>
          </a:p>
          <a:p>
            <a:r>
              <a:rPr lang="da-DK" sz="900" i="0" dirty="0"/>
              <a:t>Husk, at opgavesedlerne tager afsæt i én af flere måder at løse opgaven på. Forsøg derfor at løse opgaven uden minutiøst at følge opgavesedlerne. </a:t>
            </a:r>
          </a:p>
          <a:p>
            <a:endParaRPr lang="da-DK" sz="900" i="0" dirty="0"/>
          </a:p>
          <a:p>
            <a:r>
              <a:rPr lang="da-DK" sz="900" b="0" i="0" kern="1200" dirty="0">
                <a:solidFill>
                  <a:schemeClr val="tx1"/>
                </a:solidFill>
                <a:effectLst/>
                <a:latin typeface="+mn-lt"/>
                <a:ea typeface="+mn-ea"/>
                <a:cs typeface="+mn-cs"/>
              </a:rPr>
              <a:t>Har I spørgsmål undervejs, noterer jeg dem </a:t>
            </a:r>
            <a:r>
              <a:rPr lang="da-DK" sz="1100" b="0" i="0" kern="1200" dirty="0">
                <a:solidFill>
                  <a:schemeClr val="tx1"/>
                </a:solidFill>
                <a:effectLst/>
                <a:latin typeface="+mn-lt"/>
                <a:ea typeface="+mn-ea"/>
                <a:cs typeface="+mn-cs"/>
              </a:rPr>
              <a:t>på vores ”Parkeringsplads”, så vi kan samle op på dem i fællesskab i opsamlingsfasen.</a:t>
            </a:r>
          </a:p>
          <a:p>
            <a:endParaRPr lang="da-DK" sz="1100" b="0" i="0" kern="1200" dirty="0">
              <a:solidFill>
                <a:schemeClr val="tx1"/>
              </a:solidFill>
              <a:effectLst/>
              <a:latin typeface="+mn-lt"/>
              <a:ea typeface="+mn-ea"/>
              <a:cs typeface="+mn-cs"/>
            </a:endParaRPr>
          </a:p>
          <a:p>
            <a:r>
              <a:rPr lang="da-DK" sz="1100" b="0" i="0" kern="1200" dirty="0">
                <a:solidFill>
                  <a:schemeClr val="tx1"/>
                </a:solidFill>
                <a:effectLst/>
                <a:latin typeface="+mn-lt"/>
                <a:ea typeface="+mn-ea"/>
                <a:cs typeface="+mn-cs"/>
              </a:rPr>
              <a:t>I har 20 minutter til de tre opgavesedler – </a:t>
            </a:r>
            <a:r>
              <a:rPr lang="da-DK" sz="1100" b="0" i="0" kern="1200" dirty="0" err="1">
                <a:solidFill>
                  <a:schemeClr val="tx1"/>
                </a:solidFill>
                <a:effectLst/>
                <a:latin typeface="+mn-lt"/>
                <a:ea typeface="+mn-ea"/>
                <a:cs typeface="+mn-cs"/>
              </a:rPr>
              <a:t>Værs’go</a:t>
            </a:r>
            <a:r>
              <a:rPr lang="da-DK" sz="1100" b="0" i="0" kern="1200" dirty="0">
                <a:solidFill>
                  <a:schemeClr val="tx1"/>
                </a:solidFill>
                <a:effectLst/>
                <a:latin typeface="+mn-lt"/>
                <a:ea typeface="+mn-ea"/>
                <a:cs typeface="+mn-cs"/>
              </a:rPr>
              <a:t> at gå i gang og rigtig god fornøjelse!</a:t>
            </a:r>
          </a:p>
          <a:p>
            <a:endParaRPr lang="da-DK" sz="1100" b="0" i="0" kern="1200" dirty="0">
              <a:solidFill>
                <a:schemeClr val="tx1"/>
              </a:solidFill>
              <a:effectLst/>
              <a:latin typeface="+mn-lt"/>
              <a:ea typeface="+mn-ea"/>
              <a:cs typeface="+mn-cs"/>
            </a:endParaRPr>
          </a:p>
          <a:p>
            <a:endParaRPr lang="da-DK" sz="1100" b="0" i="1" kern="1200" dirty="0">
              <a:solidFill>
                <a:schemeClr val="tx1"/>
              </a:solidFill>
              <a:effectLst/>
              <a:latin typeface="+mn-lt"/>
              <a:ea typeface="+mn-ea"/>
              <a:cs typeface="+mn-cs"/>
            </a:endParaRPr>
          </a:p>
          <a:p>
            <a:r>
              <a:rPr lang="da-DK" sz="900" b="1" dirty="0"/>
              <a:t>Noter: </a:t>
            </a:r>
          </a:p>
          <a:p>
            <a:pPr marL="0" indent="0">
              <a:buFont typeface="Arial" panose="020B0604020202020204" pitchFamily="34" charset="0"/>
              <a:buNone/>
            </a:pPr>
            <a:r>
              <a:rPr lang="da-DK" sz="900" i="1" dirty="0"/>
              <a:t>Hav opgavesedler klar til udlevering</a:t>
            </a:r>
          </a:p>
          <a:p>
            <a:endParaRPr lang="da-DK" sz="9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900" i="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728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50" b="1" kern="1200" dirty="0">
                <a:solidFill>
                  <a:schemeClr val="tx1"/>
                </a:solidFill>
                <a:effectLst/>
                <a:latin typeface="+mn-lt"/>
                <a:ea typeface="+mn-ea"/>
                <a:cs typeface="+mn-cs"/>
              </a:rPr>
              <a:t>Opsamling Kalender og overblik</a:t>
            </a:r>
          </a:p>
          <a:p>
            <a:r>
              <a:rPr lang="da-DK" sz="1000" b="1" i="0"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dirty="0"/>
              <a:t>Vi opsummerer igen de centrale pointer omkring </a:t>
            </a:r>
            <a:r>
              <a:rPr lang="da-DK" sz="1000" b="1" dirty="0"/>
              <a:t>samarbejde om billeder og planlægning</a:t>
            </a:r>
            <a:r>
              <a:rPr lang="da-DK" sz="1000" b="0" dirty="0"/>
              <a:t>. I første omgang fokuserer vi på samarbejde om billeder.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første pointe frem)</a:t>
            </a:r>
            <a:endParaRPr lang="da-DK" sz="1000" b="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kern="1200" dirty="0">
                <a:solidFill>
                  <a:schemeClr val="tx1"/>
                </a:solidFill>
                <a:effectLst/>
                <a:latin typeface="+mn-lt"/>
                <a:ea typeface="+mn-ea"/>
                <a:cs typeface="+mn-cs"/>
              </a:rPr>
              <a:t>Samtykker understøtter sikker håndtering af billeder: </a:t>
            </a:r>
            <a:r>
              <a:rPr lang="da-DK" sz="1000" kern="1200" dirty="0">
                <a:solidFill>
                  <a:schemeClr val="tx1"/>
                </a:solidFill>
                <a:effectLst/>
                <a:latin typeface="+mn-lt"/>
                <a:ea typeface="+mn-ea"/>
                <a:cs typeface="+mn-cs"/>
              </a:rPr>
              <a:t>I Aula skal der afgives en række obligatoriske samtykker omkring kontaktoplysninger og deling af portrætbilleder. </a:t>
            </a:r>
            <a:r>
              <a:rPr lang="da-DK" sz="1000" kern="1200" dirty="0" err="1">
                <a:solidFill>
                  <a:schemeClr val="tx1"/>
                </a:solidFill>
                <a:effectLst/>
                <a:latin typeface="+mn-lt"/>
                <a:ea typeface="+mn-ea"/>
                <a:cs typeface="+mn-cs"/>
              </a:rPr>
              <a:t>Samtykkerne</a:t>
            </a:r>
            <a:r>
              <a:rPr lang="da-DK" sz="1000" kern="1200">
                <a:solidFill>
                  <a:schemeClr val="tx1"/>
                </a:solidFill>
                <a:effectLst/>
                <a:latin typeface="+mn-lt"/>
                <a:ea typeface="+mn-ea"/>
                <a:cs typeface="+mn-cs"/>
              </a:rPr>
              <a:t> dækker ligeledes profilbilleder i Aula.</a:t>
            </a:r>
            <a:br>
              <a:rPr lang="da-DK" sz="1000" kern="1200" dirty="0">
                <a:solidFill>
                  <a:schemeClr val="tx1"/>
                </a:solidFill>
                <a:effectLst/>
                <a:latin typeface="+mn-lt"/>
                <a:ea typeface="+mn-ea"/>
                <a:cs typeface="+mn-cs"/>
              </a:rPr>
            </a:br>
            <a:r>
              <a:rPr lang="da-DK" sz="1000" kern="1200" dirty="0">
                <a:solidFill>
                  <a:schemeClr val="tx1"/>
                </a:solidFill>
                <a:effectLst/>
                <a:latin typeface="+mn-lt"/>
                <a:ea typeface="+mn-ea"/>
                <a:cs typeface="+mn-cs"/>
              </a:rPr>
              <a:t>Første gang forældre logger på Aula, skal de afgive samtykke på vegne af deres barns ift. opbevaring, deling og brug af billeder samt kontaktoplysninger. </a:t>
            </a:r>
            <a:r>
              <a:rPr lang="da-DK" sz="1000" b="1" kern="1200" dirty="0">
                <a:solidFill>
                  <a:schemeClr val="tx1"/>
                </a:solidFill>
                <a:effectLst/>
                <a:latin typeface="+mn-lt"/>
                <a:ea typeface="+mn-ea"/>
                <a:cs typeface="+mn-cs"/>
              </a:rPr>
              <a:t>Samtykker gives her på tre niveauer; for en klasse/stue, for en årgang eller for hele institutionen. </a:t>
            </a:r>
            <a:br>
              <a:rPr lang="da-DK" sz="1000" b="1" kern="1200" dirty="0">
                <a:solidFill>
                  <a:schemeClr val="tx1"/>
                </a:solidFill>
                <a:effectLst/>
                <a:latin typeface="+mn-lt"/>
                <a:ea typeface="+mn-ea"/>
                <a:cs typeface="+mn-cs"/>
              </a:rPr>
            </a:br>
            <a:br>
              <a:rPr lang="da-DK" sz="1000" b="1" kern="1200" dirty="0">
                <a:solidFill>
                  <a:schemeClr val="tx1"/>
                </a:solidFill>
                <a:effectLst/>
                <a:latin typeface="+mn-lt"/>
                <a:ea typeface="+mn-ea"/>
                <a:cs typeface="+mn-cs"/>
              </a:rPr>
            </a:br>
            <a:r>
              <a:rPr lang="da-DK" sz="1000" b="1" kern="1200" dirty="0">
                <a:solidFill>
                  <a:schemeClr val="tx1"/>
                </a:solidFill>
                <a:effectLst/>
                <a:latin typeface="+mn-lt"/>
                <a:ea typeface="+mn-ea"/>
                <a:cs typeface="+mn-cs"/>
              </a:rPr>
              <a:t>Billeder af et barn kun bliver oprettet i Aula, hvis der er givet samtykke til det</a:t>
            </a:r>
            <a:r>
              <a:rPr lang="da-DK" sz="1000" kern="1200" dirty="0">
                <a:solidFill>
                  <a:schemeClr val="tx1"/>
                </a:solidFill>
                <a:effectLst/>
                <a:latin typeface="+mn-lt"/>
                <a:ea typeface="+mn-ea"/>
                <a:cs typeface="+mn-cs"/>
              </a:rPr>
              <a:t>. Hvis et samtykke på et senere tidspunkt trækkes tilbage, vil Aula automatisk håndtere dette </a:t>
            </a:r>
            <a:r>
              <a:rPr lang="da-DK" sz="1000" b="1" kern="1200" dirty="0">
                <a:solidFill>
                  <a:schemeClr val="tx1"/>
                </a:solidFill>
                <a:effectLst/>
                <a:latin typeface="+mn-lt"/>
                <a:ea typeface="+mn-ea"/>
                <a:cs typeface="+mn-cs"/>
              </a:rPr>
              <a:t>fremadrettet</a:t>
            </a:r>
            <a:r>
              <a:rPr lang="da-DK" sz="1000" kern="1200" dirty="0">
                <a:solidFill>
                  <a:schemeClr val="tx1"/>
                </a:solidFill>
                <a:effectLst/>
                <a:latin typeface="+mn-lt"/>
                <a:ea typeface="+mn-ea"/>
                <a:cs typeface="+mn-cs"/>
              </a:rPr>
              <a:t>. De billeder der allerede er delt, vil derfor fortsat være delt. Ønsker man ikke det, kan man anvende ”Retten til indsigt og retten til at blive glemt”. Her kan den kommunale administrator af Aula, slette alle billeder af et barn i Aula.</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kern="1200" dirty="0">
                <a:solidFill>
                  <a:schemeClr val="tx1"/>
                </a:solidFill>
                <a:effectLst/>
                <a:latin typeface="+mn-lt"/>
                <a:ea typeface="+mn-ea"/>
                <a:cs typeface="+mn-cs"/>
              </a:rPr>
              <a:t>Vi er opmærksomme på, at der netop er kommet </a:t>
            </a:r>
            <a:r>
              <a:rPr lang="da-DK" sz="1000" b="1" kern="1200" dirty="0">
                <a:solidFill>
                  <a:schemeClr val="tx1"/>
                </a:solidFill>
                <a:effectLst/>
                <a:latin typeface="+mn-lt"/>
                <a:ea typeface="+mn-ea"/>
                <a:cs typeface="+mn-cs"/>
              </a:rPr>
              <a:t>nye retningslinjer fra Datatilsynet</a:t>
            </a:r>
            <a:r>
              <a:rPr lang="da-DK" sz="1000" kern="1200" dirty="0">
                <a:solidFill>
                  <a:schemeClr val="tx1"/>
                </a:solidFill>
                <a:effectLst/>
                <a:latin typeface="+mn-lt"/>
                <a:ea typeface="+mn-ea"/>
                <a:cs typeface="+mn-cs"/>
              </a:rPr>
              <a:t>. Derfor er KOMBIT, KL og Datatilsynet i fælles dialog om, hvilken betydning det har for Aula. </a:t>
            </a:r>
            <a:br>
              <a:rPr lang="da-DK" sz="1000" kern="1200" dirty="0">
                <a:solidFill>
                  <a:schemeClr val="tx1"/>
                </a:solidFill>
                <a:effectLst/>
                <a:latin typeface="+mn-lt"/>
                <a:ea typeface="+mn-ea"/>
                <a:cs typeface="+mn-cs"/>
              </a:rPr>
            </a:br>
            <a:r>
              <a:rPr lang="da-DK" sz="1000" kern="1200" dirty="0">
                <a:solidFill>
                  <a:schemeClr val="tx1"/>
                </a:solidFill>
                <a:effectLst/>
                <a:latin typeface="+mn-lt"/>
                <a:ea typeface="+mn-ea"/>
                <a:cs typeface="+mn-cs"/>
              </a:rPr>
              <a:t> </a:t>
            </a:r>
            <a:br>
              <a:rPr lang="da-DK" sz="1000" b="0" kern="1200" dirty="0">
                <a:solidFill>
                  <a:schemeClr val="tx1"/>
                </a:solidFill>
                <a:effectLst/>
                <a:latin typeface="+mn-lt"/>
                <a:ea typeface="+mn-ea"/>
                <a:cs typeface="+mn-cs"/>
              </a:rPr>
            </a:br>
            <a:r>
              <a:rPr lang="da-DK" sz="1000" b="0" kern="1200" dirty="0">
                <a:solidFill>
                  <a:schemeClr val="tx1"/>
                </a:solidFill>
                <a:effectLst/>
                <a:latin typeface="+mn-lt"/>
                <a:ea typeface="+mn-ea"/>
                <a:cs typeface="+mn-cs"/>
              </a:rPr>
              <a:t>For at Aula kan håndtere og administrere samtykker, er det derfor </a:t>
            </a:r>
            <a:r>
              <a:rPr lang="da-DK" sz="1000" b="1" kern="1200" dirty="0">
                <a:solidFill>
                  <a:schemeClr val="tx1"/>
                </a:solidFill>
                <a:effectLst/>
                <a:latin typeface="+mn-lt"/>
                <a:ea typeface="+mn-ea"/>
                <a:cs typeface="+mn-cs"/>
              </a:rPr>
              <a:t>et vigtigt opmærksomhedspunkt, at billeder er tagget korrekt</a:t>
            </a:r>
            <a:r>
              <a:rPr lang="da-DK" sz="1000" b="0" kern="1200" dirty="0">
                <a:solidFill>
                  <a:schemeClr val="tx1"/>
                </a:solidFill>
                <a:effectLst/>
                <a:latin typeface="+mn-lt"/>
                <a:ea typeface="+mn-ea"/>
                <a:cs typeface="+mn-cs"/>
              </a:rPr>
              <a:t>. </a:t>
            </a:r>
            <a:r>
              <a:rPr lang="da-DK" sz="1000" kern="1200" dirty="0">
                <a:solidFill>
                  <a:schemeClr val="tx1"/>
                </a:solidFill>
                <a:effectLst/>
                <a:latin typeface="+mn-lt"/>
                <a:ea typeface="+mn-ea"/>
                <a:cs typeface="+mn-cs"/>
              </a:rPr>
              <a:t>Sker det ikke, kan Aula selvsagt ikke håndtere de afgivne samtykker.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anden pointe frem)</a:t>
            </a: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kern="1200" dirty="0">
                <a:solidFill>
                  <a:schemeClr val="tx1"/>
                </a:solidFill>
                <a:effectLst/>
                <a:latin typeface="+mn-lt"/>
                <a:ea typeface="+mn-ea"/>
                <a:cs typeface="+mn-cs"/>
              </a:rPr>
              <a:t>Del billeder med grupper: </a:t>
            </a:r>
            <a:r>
              <a:rPr lang="da-DK" sz="1000" b="0" kern="1200" dirty="0">
                <a:solidFill>
                  <a:schemeClr val="tx1"/>
                </a:solidFill>
                <a:effectLst/>
                <a:latin typeface="+mn-lt"/>
                <a:ea typeface="+mn-ea"/>
                <a:cs typeface="+mn-cs"/>
              </a:rPr>
              <a:t>Aula gør det muligt at visualisere hverdagen i institutionen ved at dele billeder på tværs af grupper/stuer. Det kan være relevant ifm. en fastelavnsfest eller en tur i skoven. </a:t>
            </a:r>
            <a:r>
              <a:rPr lang="da-DK" sz="1000" b="1" kern="1200" dirty="0">
                <a:solidFill>
                  <a:schemeClr val="tx1"/>
                </a:solidFill>
                <a:effectLst/>
                <a:latin typeface="+mn-lt"/>
                <a:ea typeface="+mn-ea"/>
                <a:cs typeface="+mn-cs"/>
              </a:rPr>
              <a:t>I Galleriet kan alle brugere som udgangspunkt se og dele billeder og videoer med grupper, de er medlem af.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tredje pointe frem)</a:t>
            </a:r>
            <a:r>
              <a:rPr lang="da-DK" sz="1000"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kern="1200" dirty="0">
                <a:solidFill>
                  <a:schemeClr val="tx1"/>
                </a:solidFill>
                <a:effectLst/>
                <a:latin typeface="+mn-lt"/>
                <a:ea typeface="+mn-ea"/>
                <a:cs typeface="+mn-cs"/>
              </a:rPr>
              <a:t>Tag billeder direkte i Aula App</a:t>
            </a:r>
            <a:r>
              <a:rPr lang="da-DK" sz="1000" kern="1200" dirty="0">
                <a:solidFill>
                  <a:schemeClr val="tx1"/>
                </a:solidFill>
                <a:effectLst/>
                <a:latin typeface="+mn-lt"/>
                <a:ea typeface="+mn-ea"/>
                <a:cs typeface="+mn-cs"/>
              </a:rPr>
              <a:t>: Galleriet i Aula er tilgængeligt på alle computere, Chromebooks, tablets og mobilenheder. Det betyder også, at det er muligt at tage billeder direkte gennem Aulas App, når I f.eks. er på tur og vil dele billeder med børnenes forældre. </a:t>
            </a:r>
            <a:r>
              <a:rPr lang="da-DK" sz="1000" b="1" kern="1200" dirty="0">
                <a:solidFill>
                  <a:schemeClr val="tx1"/>
                </a:solidFill>
                <a:effectLst/>
                <a:latin typeface="+mn-lt"/>
                <a:ea typeface="+mn-ea"/>
                <a:cs typeface="+mn-cs"/>
              </a:rPr>
              <a:t>Det sikrer også at billeder ikke gemmes på din egen enhed først, men i stedet oprettes direkte i Aula.</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Hvordan opretter jeg billeder i </a:t>
            </a:r>
            <a:r>
              <a:rPr kumimoji="0" lang="da-DK" sz="10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app’en</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På samme måde som browseren.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1. Opret</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album</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og udfyld detaljer</a:t>
            </a:r>
            <a:endPar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2. Tryk på ”+ Tilføj medier” og vælg  ”Tag</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billede”</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dirty="0">
                <a:solidFill>
                  <a:srgbClr val="222350"/>
                </a:solidFill>
                <a:latin typeface="Lato" panose="020F0502020204030203" pitchFamily="34" charset="0"/>
                <a:ea typeface="Lato" panose="020F0502020204030203" pitchFamily="34" charset="0"/>
                <a:cs typeface="Lato" panose="020F0502020204030203" pitchFamily="34" charset="0"/>
              </a:rPr>
              <a:t>3</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Tag billede og </a:t>
            </a:r>
            <a:r>
              <a:rPr kumimoji="0" lang="da-DK" sz="10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væl</a:t>
            </a:r>
            <a:r>
              <a:rPr lang="da-DK" sz="1000" dirty="0">
                <a:solidFill>
                  <a:srgbClr val="222350"/>
                </a:solidFill>
                <a:latin typeface="Lato" panose="020F0502020204030203" pitchFamily="34" charset="0"/>
                <a:ea typeface="Lato" panose="020F0502020204030203" pitchFamily="34" charset="0"/>
                <a:cs typeface="Lato" panose="020F0502020204030203" pitchFamily="34" charset="0"/>
              </a:rPr>
              <a:t>g ”Brug foto” </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noProof="0" dirty="0">
                <a:solidFill>
                  <a:srgbClr val="222350"/>
                </a:solidFill>
                <a:latin typeface="Lato" panose="020F0502020204030203" pitchFamily="34" charset="0"/>
                <a:ea typeface="Lato" panose="020F0502020204030203" pitchFamily="34" charset="0"/>
                <a:cs typeface="Lato" panose="020F0502020204030203" pitchFamily="34" charset="0"/>
              </a:rPr>
              <a:t>4</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Du kan nu tagge billede</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og tilføje detaljer</a:t>
            </a:r>
            <a:endPar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dirty="0">
                <a:solidFill>
                  <a:srgbClr val="222350"/>
                </a:solidFill>
                <a:latin typeface="Lato" panose="020F0502020204030203" pitchFamily="34" charset="0"/>
                <a:ea typeface="Lato" panose="020F0502020204030203" pitchFamily="34" charset="0"/>
                <a:cs typeface="Lato" panose="020F0502020204030203" pitchFamily="34" charset="0"/>
              </a:rPr>
              <a:t>5</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Færdig</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br>
              <a:rPr lang="da-DK" sz="1000" kern="1200" dirty="0">
                <a:solidFill>
                  <a:schemeClr val="tx1"/>
                </a:solidFill>
                <a:effectLst/>
                <a:latin typeface="+mn-lt"/>
                <a:ea typeface="+mn-ea"/>
                <a:cs typeface="+mn-cs"/>
              </a:rPr>
            </a:br>
            <a:br>
              <a:rPr lang="da-DK" sz="1000" kern="1200" dirty="0">
                <a:solidFill>
                  <a:schemeClr val="tx1"/>
                </a:solidFill>
                <a:effectLst/>
                <a:latin typeface="+mn-lt"/>
                <a:ea typeface="+mn-ea"/>
                <a:cs typeface="+mn-cs"/>
              </a:rPr>
            </a:br>
            <a:r>
              <a:rPr lang="da-DK" sz="1000" b="1" kern="1200" dirty="0">
                <a:solidFill>
                  <a:schemeClr val="tx1"/>
                </a:solidFill>
                <a:effectLst/>
                <a:latin typeface="+mn-lt"/>
                <a:ea typeface="+mn-ea"/>
                <a:cs typeface="+mn-cs"/>
              </a:rPr>
              <a:t>En af de væsentligste pointer ift. persondataforordning/GDPR er, at der kommunikeres klart til brugerne omkring, hvad vi bruger deres data til. </a:t>
            </a:r>
            <a:r>
              <a:rPr lang="da-DK" sz="1000" kern="1200" dirty="0">
                <a:solidFill>
                  <a:schemeClr val="tx1"/>
                </a:solidFill>
                <a:effectLst/>
                <a:latin typeface="+mn-lt"/>
                <a:ea typeface="+mn-ea"/>
                <a:cs typeface="+mn-cs"/>
              </a:rPr>
              <a:t>Denne pointe understøttes til fulde i Aula, og gør det samtidig nemt at håndtere samtykkeerklæringer. Derfor kan man ikke dele billeder af eksempelvis børn, hvis ikke der er givet tilladelse til dette, såfremt at billederne er korrekt tagget.</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108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50" b="1" kern="1200" dirty="0">
                <a:solidFill>
                  <a:schemeClr val="tx1"/>
                </a:solidFill>
                <a:effectLst/>
                <a:latin typeface="+mn-lt"/>
                <a:ea typeface="+mn-ea"/>
                <a:cs typeface="+mn-cs"/>
              </a:rPr>
              <a:t>Opsamling Kalender og overblik</a:t>
            </a:r>
          </a:p>
          <a:p>
            <a:r>
              <a:rPr lang="da-DK" sz="1000" b="1" i="0"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dirty="0"/>
              <a:t>Vi opsummerer igen de centrale pointer ifm. samarbejde om planlægning.</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første pointe frem)</a:t>
            </a: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u="none" kern="1200" dirty="0">
                <a:solidFill>
                  <a:schemeClr val="tx1"/>
                </a:solidFill>
                <a:effectLst/>
                <a:latin typeface="+mn-lt"/>
                <a:ea typeface="+mn-ea"/>
                <a:cs typeface="+mn-cs"/>
              </a:rPr>
              <a:t>Aktiviteter og begivenheder samlet ét sted: Kalenderen samler a</a:t>
            </a:r>
            <a:r>
              <a:rPr lang="da-DK" sz="1050" b="1" u="none" kern="1200" dirty="0">
                <a:solidFill>
                  <a:schemeClr val="tx1"/>
                </a:solidFill>
                <a:effectLst/>
                <a:latin typeface="+mn-lt"/>
                <a:ea typeface="+mn-ea"/>
                <a:cs typeface="+mn-cs"/>
              </a:rPr>
              <a:t>lle aftaler, møder og begivenheder ét sted</a:t>
            </a:r>
            <a:r>
              <a:rPr lang="da-DK" sz="1050" b="0" u="none" kern="1200" dirty="0">
                <a:solidFill>
                  <a:schemeClr val="tx1"/>
                </a:solidFill>
                <a:effectLst/>
                <a:latin typeface="+mn-lt"/>
                <a:ea typeface="+mn-ea"/>
                <a:cs typeface="+mn-cs"/>
              </a:rPr>
              <a:t>. Kalenderen giver hurtigt overblik og understøtter planlægning, hvis der fx skal afholdes et internt personalemøde eller skal inviteres til et større arrangement i institutionen. Hvis arrangementerne omhandler hele institutionen, kan det tilføjes til ”institutionens kalender”, så alle kan se det. Fx Fastelavnsfest eller introduktion til Aula.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50" b="0"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anden pointe frem)</a:t>
            </a: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0" kern="1200" dirty="0">
                <a:solidFill>
                  <a:schemeClr val="tx1"/>
                </a:solidFill>
                <a:effectLst/>
                <a:latin typeface="+mn-lt"/>
                <a:ea typeface="+mn-ea"/>
                <a:cs typeface="+mn-cs"/>
              </a:rPr>
              <a:t>Opret begivenheder og samtaler med relevante modtagere: </a:t>
            </a:r>
            <a:r>
              <a:rPr lang="da-DK" sz="1000" u="none" kern="1200" dirty="0">
                <a:solidFill>
                  <a:schemeClr val="tx1"/>
                </a:solidFill>
                <a:effectLst/>
                <a:latin typeface="+mn-lt"/>
                <a:ea typeface="+mn-ea"/>
                <a:cs typeface="+mn-cs"/>
              </a:rPr>
              <a:t>Som vist i brugerrejsen, planlægger Lone fastelavnsfesten ved at gøre brug af Aulas kalender. Aulas kalender gør det muligt at tilrettelægge og koordinere møder, forældre-samtaler og begivenheder med mange deltagere – i institutionen og på tværs af institutioner i kommunen.</a:t>
            </a:r>
            <a:r>
              <a:rPr lang="da-DK" sz="1000" u="sng" kern="1200" dirty="0">
                <a:solidFill>
                  <a:schemeClr val="tx1"/>
                </a:solidFill>
                <a:effectLst/>
                <a:latin typeface="+mn-lt"/>
                <a:ea typeface="+mn-ea"/>
                <a:cs typeface="+mn-cs"/>
              </a:rPr>
              <a:t> </a:t>
            </a:r>
          </a:p>
          <a:p>
            <a:pPr marL="0" indent="0">
              <a:buFont typeface="Arial" panose="020B0604020202020204" pitchFamily="34" charset="0"/>
              <a:buNone/>
            </a:pPr>
            <a:endParaRPr lang="da-DK" sz="1000" b="1" i="0" dirty="0"/>
          </a:p>
          <a:p>
            <a:pPr marL="0" indent="0">
              <a:buFont typeface="Arial" panose="020B0604020202020204" pitchFamily="34" charset="0"/>
              <a:buNone/>
            </a:pPr>
            <a:r>
              <a:rPr lang="da-DK" sz="1000" b="1" i="0" dirty="0"/>
              <a:t>Aulas </a:t>
            </a:r>
            <a:r>
              <a:rPr lang="en-US" sz="1000" b="1" i="0" dirty="0" err="1"/>
              <a:t>p</a:t>
            </a:r>
            <a:r>
              <a:rPr lang="en-US" sz="1000" b="1" dirty="0" err="1"/>
              <a:t>lanlægningsassistent</a:t>
            </a:r>
            <a:r>
              <a:rPr lang="en-US" sz="1000" b="1" dirty="0"/>
              <a:t> </a:t>
            </a:r>
            <a:r>
              <a:rPr lang="en-US" sz="1000" b="1" dirty="0" err="1"/>
              <a:t>kan</a:t>
            </a:r>
            <a:r>
              <a:rPr lang="en-US" sz="1000" b="1" dirty="0"/>
              <a:t> </a:t>
            </a:r>
            <a:r>
              <a:rPr lang="en-US" sz="1000" b="1" dirty="0" err="1"/>
              <a:t>bruges</a:t>
            </a:r>
            <a:r>
              <a:rPr lang="en-US" sz="1000" b="1" dirty="0"/>
              <a:t>, </a:t>
            </a:r>
            <a:r>
              <a:rPr lang="en-US" sz="1000" b="1" dirty="0" err="1"/>
              <a:t>når</a:t>
            </a:r>
            <a:r>
              <a:rPr lang="en-US" sz="1000" b="1" dirty="0"/>
              <a:t> I </a:t>
            </a:r>
            <a:r>
              <a:rPr lang="en-US" sz="1000" b="1" dirty="0" err="1"/>
              <a:t>skal</a:t>
            </a:r>
            <a:r>
              <a:rPr lang="en-US" sz="1000" b="1" dirty="0"/>
              <a:t> have </a:t>
            </a:r>
            <a:r>
              <a:rPr lang="en-US" sz="1000" b="1" dirty="0" err="1"/>
              <a:t>overblik</a:t>
            </a:r>
            <a:r>
              <a:rPr lang="en-US" sz="1000" b="1" dirty="0"/>
              <a:t> over </a:t>
            </a:r>
            <a:r>
              <a:rPr lang="en-US" sz="1000" b="1" dirty="0" err="1"/>
              <a:t>hvilke</a:t>
            </a:r>
            <a:r>
              <a:rPr lang="en-US" sz="1000" b="1" dirty="0"/>
              <a:t> </a:t>
            </a:r>
            <a:r>
              <a:rPr lang="en-US" sz="1000" b="1" dirty="0" err="1"/>
              <a:t>resourcer</a:t>
            </a:r>
            <a:r>
              <a:rPr lang="en-US" sz="1000" b="1" dirty="0"/>
              <a:t>, </a:t>
            </a:r>
            <a:r>
              <a:rPr lang="en-US" sz="1000" b="1" dirty="0" err="1"/>
              <a:t>lokaler</a:t>
            </a:r>
            <a:r>
              <a:rPr lang="en-US" sz="1000" b="1" dirty="0"/>
              <a:t> og </a:t>
            </a:r>
            <a:r>
              <a:rPr lang="en-US" sz="1000" b="1" dirty="0" err="1"/>
              <a:t>brugere</a:t>
            </a:r>
            <a:r>
              <a:rPr lang="en-US" sz="1000" b="1" dirty="0"/>
              <a:t> der </a:t>
            </a:r>
            <a:r>
              <a:rPr lang="en-US" sz="1000" b="1" dirty="0" err="1"/>
              <a:t>er</a:t>
            </a:r>
            <a:r>
              <a:rPr lang="en-US" sz="1000" b="1" dirty="0"/>
              <a:t> </a:t>
            </a:r>
            <a:r>
              <a:rPr lang="en-US" sz="1000" b="1" dirty="0" err="1"/>
              <a:t>ledige</a:t>
            </a:r>
            <a:r>
              <a:rPr lang="en-US" sz="1000" b="1" dirty="0"/>
              <a:t> i et </a:t>
            </a:r>
            <a:r>
              <a:rPr lang="en-US" sz="1000" b="1" dirty="0" err="1"/>
              <a:t>givent</a:t>
            </a:r>
            <a:r>
              <a:rPr lang="en-US" sz="1000" b="1" dirty="0"/>
              <a:t> </a:t>
            </a:r>
            <a:r>
              <a:rPr lang="en-US" sz="1000" b="1" dirty="0" err="1"/>
              <a:t>tidsrum</a:t>
            </a:r>
            <a:r>
              <a:rPr lang="en-US" sz="1000" b="1" dirty="0"/>
              <a:t>: </a:t>
            </a:r>
            <a:r>
              <a:rPr lang="da-DK" sz="1000" b="0" i="0" dirty="0"/>
              <a:t>På den måde sikrer I, at relevante modtagere kan deltage i begivenhederne. </a:t>
            </a:r>
            <a:br>
              <a:rPr lang="da-DK" sz="1000" b="0" i="0" dirty="0"/>
            </a:br>
            <a:r>
              <a:rPr lang="da-DK" sz="1000" b="0" i="0" dirty="0"/>
              <a:t>Husk at planlægningsassistenten er tilgængelig ved oprettelse af ‘almindelige’ begivenheder, men ikke ved gentagne begivenheder eller samtaler (f.eks. Forældremøder).</a:t>
            </a:r>
          </a:p>
          <a:p>
            <a:pPr marL="0" indent="0">
              <a:buFont typeface="Arial" panose="020B0604020202020204" pitchFamily="34" charset="0"/>
              <a:buNone/>
            </a:pPr>
            <a:r>
              <a:rPr lang="da-DK" sz="1000" b="1" i="0" dirty="0"/>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tredje pointe frem)</a:t>
            </a:r>
            <a:endParaRPr lang="da-DK" sz="1000" kern="1200" dirty="0">
              <a:solidFill>
                <a:schemeClr val="tx1"/>
              </a:solidFill>
              <a:effectLst/>
              <a:latin typeface="+mn-lt"/>
              <a:ea typeface="+mn-ea"/>
              <a:cs typeface="+mn-cs"/>
            </a:endParaRPr>
          </a:p>
          <a:p>
            <a:endParaRPr lang="da-DK" sz="1000" kern="1200" dirty="0">
              <a:solidFill>
                <a:schemeClr val="tx1"/>
              </a:solidFill>
              <a:effectLst/>
              <a:latin typeface="+mn-lt"/>
              <a:ea typeface="+mn-ea"/>
              <a:cs typeface="+mn-cs"/>
            </a:endParaRPr>
          </a:p>
          <a:p>
            <a:pPr marL="0" indent="0">
              <a:buFont typeface="Arial" panose="020B0604020202020204" pitchFamily="34" charset="0"/>
              <a:buNone/>
            </a:pPr>
            <a:r>
              <a:rPr lang="da-DK" sz="1000" b="1" u="none" kern="1200" dirty="0">
                <a:solidFill>
                  <a:schemeClr val="tx1"/>
                </a:solidFill>
                <a:effectLst/>
                <a:latin typeface="+mn-lt"/>
                <a:ea typeface="+mn-ea"/>
                <a:cs typeface="+mn-cs"/>
              </a:rPr>
              <a:t>Fremsøg kollegaers kalendere: </a:t>
            </a:r>
            <a:r>
              <a:rPr lang="da-DK" sz="1000" b="0" u="none" kern="1200" dirty="0">
                <a:solidFill>
                  <a:schemeClr val="tx1"/>
                </a:solidFill>
                <a:effectLst/>
                <a:latin typeface="+mn-lt"/>
                <a:ea typeface="+mn-ea"/>
                <a:cs typeface="+mn-cs"/>
              </a:rPr>
              <a:t>Hvis I har brug for at få overblik over kollegers kalendere, fx for at se om de skal på tur, kan I gøre brug af funktionen ”åben kalender”.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kern="1200" dirty="0">
                <a:solidFill>
                  <a:schemeClr val="tx1"/>
                </a:solidFill>
                <a:effectLst/>
                <a:latin typeface="+mn-lt"/>
                <a:ea typeface="+mn-ea"/>
                <a:cs typeface="+mn-cs"/>
              </a:rPr>
              <a:t>Som medarbejdere kan man også </a:t>
            </a:r>
            <a:r>
              <a:rPr lang="da-DK" sz="1000" b="1" kern="1200" dirty="0">
                <a:solidFill>
                  <a:schemeClr val="tx1"/>
                </a:solidFill>
                <a:effectLst/>
                <a:latin typeface="+mn-lt"/>
                <a:ea typeface="+mn-ea"/>
                <a:cs typeface="+mn-cs"/>
              </a:rPr>
              <a:t>dele eller få adgang til andre kollegers kalendere, </a:t>
            </a:r>
            <a:r>
              <a:rPr lang="da-DK" sz="1000" kern="1200" dirty="0">
                <a:solidFill>
                  <a:schemeClr val="tx1"/>
                </a:solidFill>
                <a:effectLst/>
                <a:latin typeface="+mn-lt"/>
                <a:ea typeface="+mn-ea"/>
                <a:cs typeface="+mn-cs"/>
              </a:rPr>
              <a:t>så man kan agere på vegne af dem. Det betyder, at I fx vil kunne oprette begivenheder på vegne af andre. På den måde behøver vedkommende ikke selv være inviteret til alle begivenheder.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kern="1200" dirty="0">
                <a:solidFill>
                  <a:schemeClr val="tx1"/>
                </a:solidFill>
                <a:effectLst/>
                <a:latin typeface="+mn-lt"/>
                <a:ea typeface="+mn-ea"/>
                <a:cs typeface="+mn-cs"/>
              </a:rPr>
              <a:t>Og hvad er så vigtigt for jer at vide…</a:t>
            </a: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251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50" b="1" kern="1200" dirty="0">
                <a:solidFill>
                  <a:schemeClr val="tx1"/>
                </a:solidFill>
                <a:effectLst/>
                <a:latin typeface="+mn-lt"/>
                <a:ea typeface="+mn-ea"/>
                <a:cs typeface="+mn-cs"/>
              </a:rPr>
              <a:t>Opsamling Kalender og overblik</a:t>
            </a:r>
          </a:p>
          <a:p>
            <a:r>
              <a:rPr lang="da-DK" sz="1000" b="1" i="0" dirty="0"/>
              <a:t>Manus:</a:t>
            </a:r>
          </a:p>
          <a:p>
            <a:r>
              <a:rPr lang="da-DK" sz="1000" kern="1200" dirty="0">
                <a:solidFill>
                  <a:schemeClr val="tx1"/>
                </a:solidFill>
                <a:effectLst/>
                <a:latin typeface="+mn-lt"/>
                <a:ea typeface="+mn-ea"/>
                <a:cs typeface="+mn-cs"/>
              </a:rPr>
              <a:t>Hvilke afklaringer er vigtige for jer at vide?</a:t>
            </a:r>
          </a:p>
          <a:p>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afklaringspunkt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i="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Hvad vil I bruge kalenderen til? </a:t>
            </a:r>
            <a:r>
              <a:rPr lang="da-DK" sz="1000" b="0" kern="1200" dirty="0">
                <a:solidFill>
                  <a:schemeClr val="tx1"/>
                </a:solidFill>
                <a:effectLst/>
                <a:latin typeface="+mn-lt"/>
                <a:ea typeface="+mn-ea"/>
                <a:cs typeface="+mn-cs"/>
              </a:rPr>
              <a:t>Aulas kalender gør det muligt at planlægge og koordinere begivenheder med mange deltagere, men hvordan skal kalenderen bruges på jeres institution. Er der retningslinjer for, hvad kalenderen bruges det?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i="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u="none" kern="1200" dirty="0">
                <a:solidFill>
                  <a:schemeClr val="tx1"/>
                </a:solidFill>
                <a:effectLst/>
                <a:latin typeface="+mn-lt"/>
                <a:ea typeface="+mn-ea"/>
                <a:cs typeface="+mn-cs"/>
              </a:rPr>
              <a:t>Hvem kan booke hvem i kalenderen? </a:t>
            </a:r>
            <a:r>
              <a:rPr lang="da-DK" sz="1000" kern="1200" dirty="0">
                <a:solidFill>
                  <a:schemeClr val="tx1"/>
                </a:solidFill>
                <a:effectLst/>
                <a:latin typeface="+mn-lt"/>
                <a:ea typeface="+mn-ea"/>
                <a:cs typeface="+mn-cs"/>
              </a:rPr>
              <a:t>I Aulas kalender kan både medarbejdere og forældre oprette begivenheder. </a:t>
            </a:r>
            <a:r>
              <a:rPr lang="da-DK" sz="1000" b="0" u="none" kern="1200" dirty="0">
                <a:solidFill>
                  <a:schemeClr val="tx1"/>
                </a:solidFill>
                <a:effectLst/>
                <a:latin typeface="+mn-lt"/>
                <a:ea typeface="+mn-ea"/>
                <a:cs typeface="+mn-cs"/>
              </a:rPr>
              <a:t>Er der retningslinjer for, hvornår eksempelvis forældre kan booke medarbejdere til møder eller lignende?</a:t>
            </a:r>
            <a:endParaRPr lang="da-DK" sz="10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i="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000" b="1" kern="1200" dirty="0">
                <a:solidFill>
                  <a:schemeClr val="tx1"/>
                </a:solidFill>
                <a:effectLst/>
                <a:latin typeface="+mn-lt"/>
                <a:ea typeface="+mn-ea"/>
                <a:cs typeface="+mn-cs"/>
              </a:rPr>
              <a:t>Hvordan sikres det at billeder i Aula tagges korrekt? </a:t>
            </a:r>
            <a:r>
              <a:rPr lang="da-DK" sz="1000" b="0" kern="1200" dirty="0">
                <a:solidFill>
                  <a:schemeClr val="tx1"/>
                </a:solidFill>
                <a:effectLst/>
                <a:latin typeface="+mn-lt"/>
                <a:ea typeface="+mn-ea"/>
                <a:cs typeface="+mn-cs"/>
              </a:rPr>
              <a:t>For at Aula skal kunne håndtere krav om samtykke, er det vigtigt at billeder tagges korrekt. Hvordan sikres det, at medarbejdere tagger billeder korrekt? </a:t>
            </a:r>
          </a:p>
          <a:p>
            <a:pPr marL="171450" indent="-171450">
              <a:buFont typeface="Arial" panose="020B0604020202020204" pitchFamily="34" charset="0"/>
              <a:buChar cha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afklaringspunkt frem):</a:t>
            </a:r>
          </a:p>
          <a:p>
            <a:pPr marL="0" indent="0">
              <a:buFont typeface="Arial" panose="020B0604020202020204" pitchFamily="34" charset="0"/>
              <a:buNone/>
            </a:pPr>
            <a:endParaRPr lang="da-DK" sz="1000" b="1" kern="1200" dirty="0">
              <a:solidFill>
                <a:schemeClr val="tx1"/>
              </a:solidFill>
              <a:effectLst/>
              <a:latin typeface="+mn-lt"/>
              <a:ea typeface="+mn-ea"/>
              <a:cs typeface="+mn-cs"/>
            </a:endParaRPr>
          </a:p>
          <a:p>
            <a:pPr marL="171450" indent="-171450">
              <a:buFont typeface="Arial" panose="020B0604020202020204" pitchFamily="34" charset="0"/>
              <a:buChar char="•"/>
            </a:pPr>
            <a:r>
              <a:rPr lang="da-DK" sz="1000" b="1" kern="1200" dirty="0">
                <a:solidFill>
                  <a:schemeClr val="tx1"/>
                </a:solidFill>
                <a:effectLst/>
                <a:latin typeface="+mn-lt"/>
                <a:ea typeface="+mn-ea"/>
                <a:cs typeface="+mn-cs"/>
              </a:rPr>
              <a:t>Hvem må dele billeder? </a:t>
            </a:r>
            <a:r>
              <a:rPr lang="da-DK" sz="1000" b="0" kern="1200" dirty="0">
                <a:solidFill>
                  <a:schemeClr val="tx1"/>
                </a:solidFill>
                <a:effectLst/>
                <a:latin typeface="+mn-lt"/>
                <a:ea typeface="+mn-ea"/>
                <a:cs typeface="+mn-cs"/>
              </a:rPr>
              <a:t>Som udgangspunkt kan alle brugere dele billeder med grupper, de er medlem af, medmindre der er valgt noget andet ifm. oprettelsen af gruppen. Men hvad er retningslinjerne for, hvem der må dele billeder i Aulas Galleri? </a:t>
            </a:r>
          </a:p>
          <a:p>
            <a:pPr marL="0" indent="0">
              <a:buFont typeface="Arial" panose="020B0604020202020204" pitchFamily="34" charset="0"/>
              <a:buNone/>
            </a:pPr>
            <a:r>
              <a:rPr lang="da-DK" sz="1000" b="0" kern="1200" dirty="0">
                <a:solidFill>
                  <a:schemeClr val="tx1"/>
                </a:solidFill>
                <a:effectLst/>
                <a:latin typeface="+mn-lt"/>
                <a:ea typeface="+mn-ea"/>
                <a:cs typeface="+mn-cs"/>
              </a:rPr>
              <a:t> </a:t>
            </a:r>
            <a:endParaRPr lang="da-DK" sz="1000" b="1"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Har I styr på de afklaringer, vi har gennemgået, (findes de allerede i kommunen), eller har I tilføjet afklaringspunkter på jeres huskeseddel, som I skal have drøftet og afklaret med jeres leder?</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i="1" kern="1200" dirty="0">
                <a:solidFill>
                  <a:schemeClr val="tx1"/>
                </a:solidFill>
                <a:effectLst/>
                <a:latin typeface="+mn-lt"/>
                <a:ea typeface="+mn-ea"/>
                <a:cs typeface="+mn-cs"/>
              </a:rPr>
              <a:t>Er der føjet spørgsmål til parkeringsplads, så kom ligeledes rundt om dem. </a:t>
            </a:r>
          </a:p>
          <a:p>
            <a:endParaRPr lang="da-DK" sz="1000" b="0"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Noter:</a:t>
            </a:r>
            <a:endParaRPr lang="da-DK" sz="1000" kern="1200" dirty="0">
              <a:solidFill>
                <a:schemeClr val="tx1"/>
              </a:solidFill>
              <a:effectLst/>
              <a:latin typeface="+mn-lt"/>
              <a:ea typeface="+mn-ea"/>
              <a:cs typeface="+mn-cs"/>
            </a:endParaRPr>
          </a:p>
          <a:p>
            <a:r>
              <a:rPr lang="da-DK" sz="1000" i="1"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1000" i="1" kern="1200" dirty="0">
                <a:solidFill>
                  <a:schemeClr val="tx1"/>
                </a:solidFill>
                <a:effectLst/>
                <a:latin typeface="+mn-lt"/>
                <a:ea typeface="+mn-ea"/>
                <a:cs typeface="+mn-cs"/>
              </a:rPr>
              <a:t>•Giv plads til spørgsmål, undren og refleksion.</a:t>
            </a:r>
          </a:p>
          <a:p>
            <a:r>
              <a:rPr lang="da-DK" sz="1000" i="1" kern="1200" dirty="0">
                <a:solidFill>
                  <a:schemeClr val="tx1"/>
                </a:solidFill>
                <a:effectLst/>
                <a:latin typeface="+mn-lt"/>
                <a:ea typeface="+mn-ea"/>
                <a:cs typeface="+mn-cs"/>
              </a:rPr>
              <a:t>•Stil gerne spørgsmål til hvilke situationer, de ser de forskellige funktioner anvendt.</a:t>
            </a:r>
          </a:p>
          <a:p>
            <a:r>
              <a:rPr lang="da-DK" sz="1000" i="1" kern="1200" dirty="0">
                <a:solidFill>
                  <a:schemeClr val="tx1"/>
                </a:solidFill>
                <a:effectLst/>
                <a:latin typeface="+mn-lt"/>
                <a:ea typeface="+mn-ea"/>
                <a:cs typeface="+mn-cs"/>
              </a:rPr>
              <a:t>•Lad dem også byde ind med, hvilke nye arbejdsgange, de her er blevet præsenteret for</a:t>
            </a:r>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25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0" kern="1200" dirty="0">
                <a:solidFill>
                  <a:schemeClr val="tx1"/>
                </a:solidFill>
                <a:effectLst/>
                <a:latin typeface="+mn-lt"/>
                <a:ea typeface="+mn-ea"/>
                <a:cs typeface="+mn-cs"/>
              </a:rPr>
              <a:t>Så er vi forhåbentlig genopladet til det næste modul – som omhandler ”Hente/bringe-samarbejde”. I vil derfor i den kommende brugerrejse blive præsenteret for, hvordan </a:t>
            </a:r>
            <a:r>
              <a:rPr lang="da-DK" sz="900" b="1" kern="1200" dirty="0">
                <a:solidFill>
                  <a:schemeClr val="tx1"/>
                </a:solidFill>
                <a:effectLst/>
                <a:latin typeface="+mn-lt"/>
                <a:ea typeface="+mn-ea"/>
                <a:cs typeface="+mn-cs"/>
              </a:rPr>
              <a:t>Komme/Gå i Aula kan bruges i hverdagen i institutionen</a:t>
            </a:r>
            <a:r>
              <a:rPr lang="da-DK" sz="900" b="0" kern="1200" dirty="0">
                <a:solidFill>
                  <a:schemeClr val="tx1"/>
                </a:solidFill>
                <a:effectLst/>
                <a:latin typeface="+mn-lt"/>
                <a:ea typeface="+mn-ea"/>
                <a:cs typeface="+mn-cs"/>
              </a:rPr>
              <a:t>. Komme/Gå giver medarbejdere </a:t>
            </a:r>
            <a:r>
              <a:rPr lang="da-DK" sz="900" b="1" kern="1200" dirty="0">
                <a:solidFill>
                  <a:schemeClr val="tx1"/>
                </a:solidFill>
                <a:effectLst/>
                <a:latin typeface="+mn-lt"/>
                <a:ea typeface="+mn-ea"/>
                <a:cs typeface="+mn-cs"/>
              </a:rPr>
              <a:t>mulighed for at danne sig et overblik over børns daglige aktiviteter </a:t>
            </a:r>
            <a:r>
              <a:rPr lang="da-DK" sz="900" b="0" kern="1200" dirty="0">
                <a:solidFill>
                  <a:schemeClr val="tx1"/>
                </a:solidFill>
                <a:effectLst/>
                <a:latin typeface="+mn-lt"/>
                <a:ea typeface="+mn-ea"/>
                <a:cs typeface="+mn-cs"/>
              </a:rPr>
              <a:t>i institutionen. Det vil sige, at hvis en medarbejder fx har behov for at se, hvem der henter barnet, hvornår barnet bliver afleveret eller hvornår barnet skal gå til en fritidsaktivitet, kan de se det via Komme/Gå.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0" kern="1200" dirty="0">
                <a:solidFill>
                  <a:schemeClr val="tx1"/>
                </a:solidFill>
                <a:effectLst/>
                <a:latin typeface="+mn-lt"/>
                <a:ea typeface="+mn-ea"/>
                <a:cs typeface="+mn-cs"/>
              </a:rPr>
              <a:t>Som medarbejder kan man også nemt </a:t>
            </a:r>
            <a:r>
              <a:rPr lang="da-DK" sz="900" b="1" kern="1200" dirty="0">
                <a:solidFill>
                  <a:schemeClr val="tx1"/>
                </a:solidFill>
                <a:effectLst/>
                <a:latin typeface="+mn-lt"/>
                <a:ea typeface="+mn-ea"/>
                <a:cs typeface="+mn-cs"/>
              </a:rPr>
              <a:t>få overblik over, hvor mange børn der fx er tilstede, syge eller på ferie </a:t>
            </a:r>
            <a:r>
              <a:rPr lang="da-DK" sz="900" b="0" kern="1200" dirty="0">
                <a:solidFill>
                  <a:schemeClr val="tx1"/>
                </a:solidFill>
                <a:effectLst/>
                <a:latin typeface="+mn-lt"/>
                <a:ea typeface="+mn-ea"/>
                <a:cs typeface="+mn-cs"/>
              </a:rPr>
              <a:t>ved at bruge filtreringsmulighederne i det personlige overblik, som en medarbejder har.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kern="1200" dirty="0">
                <a:solidFill>
                  <a:schemeClr val="tx1"/>
                </a:solidFill>
                <a:effectLst/>
                <a:latin typeface="+mn-lt"/>
                <a:ea typeface="+mn-ea"/>
                <a:cs typeface="+mn-cs"/>
              </a:rPr>
              <a:t>Forældre har også deres personlige indgang til Komme/Gå fra deres profil</a:t>
            </a:r>
            <a:r>
              <a:rPr lang="da-DK" sz="900" b="0" kern="1200" dirty="0">
                <a:solidFill>
                  <a:schemeClr val="tx1"/>
                </a:solidFill>
                <a:effectLst/>
                <a:latin typeface="+mn-lt"/>
                <a:ea typeface="+mn-ea"/>
                <a:cs typeface="+mn-cs"/>
              </a:rPr>
              <a:t>, hvor de kan skrive små daglige bemærkninger til institutionen, ligesom de let kan opdatere aktiviteter for dagen og oprette henteansvarlige.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0" kern="1200" dirty="0">
                <a:solidFill>
                  <a:schemeClr val="tx1"/>
                </a:solidFill>
                <a:effectLst/>
                <a:latin typeface="+mn-lt"/>
                <a:ea typeface="+mn-ea"/>
                <a:cs typeface="+mn-cs"/>
              </a:rPr>
              <a:t>Alt dette og meget mere foldes ud i dette modul.. </a:t>
            </a: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979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200" b="1" dirty="0"/>
              <a:t>Manus: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Gennem de forrige brugerrejser har vi bl.a. været omkring håndteringen af følsomme beskeder, dokumenter i sikker fildeling og sikker håndtering af billeder.</a:t>
            </a:r>
            <a:r>
              <a:rPr lang="da-DK" sz="1200" b="1" kern="1200" dirty="0">
                <a:solidFill>
                  <a:schemeClr val="tx1"/>
                </a:solidFill>
                <a:effectLst/>
                <a:latin typeface="+mn-lt"/>
                <a:ea typeface="+mn-ea"/>
                <a:cs typeface="+mn-cs"/>
              </a:rPr>
              <a:t> </a:t>
            </a:r>
            <a:endParaRPr lang="da-DK"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0" kern="1200" dirty="0">
                <a:solidFill>
                  <a:schemeClr val="tx1"/>
                </a:solidFill>
                <a:effectLst/>
                <a:latin typeface="+mn-lt"/>
                <a:ea typeface="+mn-ea"/>
                <a:cs typeface="+mn-cs"/>
              </a:rPr>
              <a:t>I den 4. og sidste brugerrejse er </a:t>
            </a:r>
            <a:r>
              <a:rPr lang="da-DK" sz="1200" b="1" i="0" kern="1200" dirty="0">
                <a:solidFill>
                  <a:schemeClr val="tx1"/>
                </a:solidFill>
                <a:effectLst/>
                <a:latin typeface="+mn-lt"/>
                <a:ea typeface="+mn-ea"/>
                <a:cs typeface="+mn-cs"/>
              </a:rPr>
              <a:t>det centrale fokus på, hvordan Komme/Gå i Aula understøtter det daglige hente/bringe samarbejde med forældre.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Husk at brugerrejsen alene er en igangsætter til opgavefasen – så nyd forestillingen inden </a:t>
            </a:r>
            <a:r>
              <a:rPr lang="da-DK" sz="1200" i="1" kern="1200" dirty="0" err="1">
                <a:solidFill>
                  <a:schemeClr val="tx1"/>
                </a:solidFill>
                <a:effectLst/>
                <a:latin typeface="+mn-lt"/>
                <a:ea typeface="+mn-ea"/>
                <a:cs typeface="+mn-cs"/>
              </a:rPr>
              <a:t>hands</a:t>
            </a:r>
            <a:r>
              <a:rPr lang="da-DK" sz="1200" i="1" kern="1200" dirty="0">
                <a:solidFill>
                  <a:schemeClr val="tx1"/>
                </a:solidFill>
                <a:effectLst/>
                <a:latin typeface="+mn-lt"/>
                <a:ea typeface="+mn-ea"/>
                <a:cs typeface="+mn-cs"/>
              </a:rPr>
              <a:t> on..</a:t>
            </a:r>
            <a:endParaRPr lang="da-DK"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1" dirty="0"/>
              <a:t>Afspil brugerrejse via link: https://youtu.be/ikuuhFntn8M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kern="1200" dirty="0">
              <a:solidFill>
                <a:schemeClr val="tx1"/>
              </a:solidFill>
              <a:effectLst/>
              <a:latin typeface="+mn-lt"/>
              <a:ea typeface="+mn-ea"/>
              <a:cs typeface="+mn-cs"/>
            </a:endParaRPr>
          </a:p>
          <a:p>
            <a:pPr marL="0" indent="0">
              <a:buFont typeface="Arial" panose="020B0604020202020204" pitchFamily="34" charset="0"/>
              <a:buNone/>
            </a:pPr>
            <a:r>
              <a:rPr lang="da-DK" sz="1400" b="0" kern="1200" dirty="0">
                <a:solidFill>
                  <a:schemeClr val="tx1"/>
                </a:solidFill>
                <a:effectLst/>
                <a:latin typeface="+mn-lt"/>
                <a:ea typeface="+mn-ea"/>
                <a:cs typeface="+mn-cs"/>
              </a:rPr>
              <a:t>I skal nu afprøve nogle af de viste arbejdsgange i opgavefasen…</a:t>
            </a:r>
          </a:p>
          <a:p>
            <a:pPr marL="0" indent="0">
              <a:buFont typeface="Arial" panose="020B0604020202020204" pitchFamily="34" charset="0"/>
              <a:buNone/>
            </a:pPr>
            <a:endParaRPr lang="da-DK" sz="1200" b="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4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400" b="0" kern="1200" dirty="0">
              <a:solidFill>
                <a:schemeClr val="tx1"/>
              </a:solidFill>
              <a:effectLst/>
              <a:latin typeface="+mn-lt"/>
              <a:ea typeface="+mn-ea"/>
              <a:cs typeface="+mn-cs"/>
            </a:endParaRPr>
          </a:p>
          <a:p>
            <a:endParaRPr lang="da-DK" sz="1200" dirty="0"/>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737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b="1" i="0" dirty="0"/>
              <a:t>Opgave</a:t>
            </a:r>
          </a:p>
          <a:p>
            <a:r>
              <a:rPr lang="da-DK" sz="1000" b="1" i="0" dirty="0"/>
              <a:t>Manus:</a:t>
            </a:r>
          </a:p>
          <a:p>
            <a:r>
              <a:rPr lang="da-DK" sz="1000" i="0" dirty="0"/>
              <a:t>I får nu uddelt en opgaveseddel – </a:t>
            </a:r>
            <a:r>
              <a:rPr lang="da-DK" sz="1000" b="1" i="0" dirty="0"/>
              <a:t>”Hente/bringe-samarbejde”</a:t>
            </a:r>
          </a:p>
          <a:p>
            <a:endParaRPr lang="da-DK" sz="1000" i="0" dirty="0"/>
          </a:p>
          <a:p>
            <a:r>
              <a:rPr lang="da-DK" sz="1000" i="0" dirty="0"/>
              <a:t>I bestemmer selv, hvilken opgaveseddel I vil prøve kræfter med først. </a:t>
            </a:r>
          </a:p>
          <a:p>
            <a:endParaRPr lang="da-DK" sz="1000" i="0" dirty="0"/>
          </a:p>
          <a:p>
            <a:r>
              <a:rPr lang="da-DK" sz="1000" i="0" dirty="0"/>
              <a:t>Igen - brug kun trin-for-trin-guides og træningsvideoer, hvis I har behov for støtte. </a:t>
            </a:r>
            <a:r>
              <a:rPr lang="da-DK" sz="1000" b="1" i="0" dirty="0"/>
              <a:t>Link (</a:t>
            </a:r>
            <a:r>
              <a:rPr lang="da-DK" sz="1000" b="1" u="sng" kern="1200" dirty="0">
                <a:solidFill>
                  <a:schemeClr val="tx1"/>
                </a:solidFill>
                <a:effectLst/>
                <a:latin typeface="+mn-lt"/>
                <a:ea typeface="+mn-ea"/>
                <a:cs typeface="+mn-cs"/>
                <a:hlinkClick r:id="rId3"/>
              </a:rPr>
              <a:t>www.aulainfo.dk</a:t>
            </a:r>
            <a:r>
              <a:rPr lang="da-DK" sz="1000" b="1" i="0" dirty="0"/>
              <a:t>) er noteret på whiteboard</a:t>
            </a:r>
            <a:endParaRPr lang="da-DK" sz="1000" i="0" dirty="0"/>
          </a:p>
          <a:p>
            <a:endParaRPr lang="da-DK" sz="1000" i="0" dirty="0"/>
          </a:p>
          <a:p>
            <a:r>
              <a:rPr lang="da-DK" sz="1000" i="0" dirty="0"/>
              <a:t>Husk, at opgavesedlerne tager afsæt i én af flere måder at løse opgaven på. Prøv jer frem uden minutiøst at følge opgavesedlerne. </a:t>
            </a:r>
          </a:p>
          <a:p>
            <a:endParaRPr lang="da-DK" sz="1000" b="0" i="0" kern="1200" dirty="0">
              <a:solidFill>
                <a:schemeClr val="tx1"/>
              </a:solidFill>
              <a:effectLst/>
              <a:latin typeface="+mn-lt"/>
              <a:ea typeface="+mn-ea"/>
              <a:cs typeface="+mn-cs"/>
            </a:endParaRPr>
          </a:p>
          <a:p>
            <a:r>
              <a:rPr lang="da-DK" sz="1000" b="0" i="0" kern="1200" dirty="0">
                <a:solidFill>
                  <a:schemeClr val="tx1"/>
                </a:solidFill>
                <a:effectLst/>
                <a:latin typeface="+mn-lt"/>
                <a:ea typeface="+mn-ea"/>
                <a:cs typeface="+mn-cs"/>
              </a:rPr>
              <a:t>Har I spørgsmål undervejs, noterer jeg dem </a:t>
            </a:r>
            <a:r>
              <a:rPr lang="da-DK" sz="1200" b="0" i="0" kern="1200" dirty="0">
                <a:solidFill>
                  <a:schemeClr val="tx1"/>
                </a:solidFill>
                <a:effectLst/>
                <a:latin typeface="+mn-lt"/>
                <a:ea typeface="+mn-ea"/>
                <a:cs typeface="+mn-cs"/>
              </a:rPr>
              <a:t>på vores ”Parkeringsplads”, så vi kan samle op på dem i fællesskab i opsamlingsfasen.</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I har 20 minutter til at løse opgavesedlen – </a:t>
            </a:r>
            <a:r>
              <a:rPr lang="da-DK" sz="1200" b="0" i="0" kern="1200" dirty="0" err="1">
                <a:solidFill>
                  <a:schemeClr val="tx1"/>
                </a:solidFill>
                <a:effectLst/>
                <a:latin typeface="+mn-lt"/>
                <a:ea typeface="+mn-ea"/>
                <a:cs typeface="+mn-cs"/>
              </a:rPr>
              <a:t>Værs’go</a:t>
            </a:r>
            <a:r>
              <a:rPr lang="da-DK" sz="1200" b="0" i="0" kern="1200" dirty="0">
                <a:solidFill>
                  <a:schemeClr val="tx1"/>
                </a:solidFill>
                <a:effectLst/>
                <a:latin typeface="+mn-lt"/>
                <a:ea typeface="+mn-ea"/>
                <a:cs typeface="+mn-cs"/>
              </a:rPr>
              <a:t> at gå i gang og rigtig god fornøjelse!</a:t>
            </a:r>
          </a:p>
          <a:p>
            <a:endParaRPr lang="da-DK" sz="1200" b="0" i="1" kern="1200" dirty="0">
              <a:solidFill>
                <a:schemeClr val="tx1"/>
              </a:solidFill>
              <a:effectLst/>
              <a:latin typeface="+mn-lt"/>
              <a:ea typeface="+mn-ea"/>
              <a:cs typeface="+mn-cs"/>
            </a:endParaRPr>
          </a:p>
          <a:p>
            <a:r>
              <a:rPr lang="da-DK" sz="1000" b="1" dirty="0"/>
              <a:t>Noter: </a:t>
            </a:r>
          </a:p>
          <a:p>
            <a:pPr marL="0" indent="0">
              <a:buFont typeface="Arial" panose="020B0604020202020204" pitchFamily="34" charset="0"/>
              <a:buNone/>
            </a:pPr>
            <a:r>
              <a:rPr lang="da-DK" sz="1000" i="1" dirty="0"/>
              <a:t>Hav opgavesedler klar til udlevering</a:t>
            </a:r>
          </a:p>
          <a:p>
            <a:pPr marL="0" indent="0">
              <a:buFont typeface="Arial" panose="020B0604020202020204" pitchFamily="34" charset="0"/>
              <a:buNone/>
            </a:pPr>
            <a:endParaRPr lang="da-DK" sz="1000" i="1" dirty="0"/>
          </a:p>
          <a:p>
            <a:endParaRPr lang="da-DK" sz="10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i="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959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Gennemgå program for dagen</a:t>
            </a:r>
          </a:p>
          <a:p>
            <a:r>
              <a:rPr lang="da-DK" b="1" dirty="0"/>
              <a:t>Manus:</a:t>
            </a:r>
          </a:p>
          <a:p>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Vi skyder forløbet i gang med en kort introduktion til Aula i modul 1.</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De efterfølgende moduler præsenterer funktionalitet i Aula. Modulerne her er kategoriseret i temaer, som afspejler den funktionalitet og de arbejdsgange, der er fokus på i de enkelte moduler.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indent="0">
              <a:buFont typeface="Arial" panose="020B0604020202020204" pitchFamily="34" charset="0"/>
              <a:buNone/>
            </a:pPr>
            <a:r>
              <a:rPr lang="da-DK" i="0" dirty="0"/>
              <a:t>Aula vil for de fleste brugere være nem og intuitiv at tage i brug. Det forløb, vi skal i gennem i dag, er derfor ikke tilrettelagt som et klik-kursus, der gennemgår funktionalitet i Aula en for en, men er tilrettelagt ud fra såkaldte brugerrejser. </a:t>
            </a:r>
          </a:p>
          <a:p>
            <a:endParaRPr lang="da-DK" i="0" dirty="0"/>
          </a:p>
          <a:p>
            <a:r>
              <a:rPr lang="da-DK" i="0" dirty="0"/>
              <a:t>Brugerrejserne er korte, animerede film, der ud fra overordnede temaer, såsom ”Samarbejde om billeder og planlægning” og ”Hente/bringe-samarbejdet” kobler funktionalitet, og på den måde viser, hvordan der kan kommunikeres og samarbejdes i Aula.</a:t>
            </a:r>
          </a:p>
          <a:p>
            <a:endParaRPr lang="da-DK" i="0" dirty="0"/>
          </a:p>
          <a:p>
            <a:r>
              <a:rPr lang="da-DK" i="0" dirty="0"/>
              <a:t>Det gennemgående fokus er altså på, hvordan specifik funktionalitet i Aula kan bruges, og hvad det betyder for jeres arbejdsgange i praksis. </a:t>
            </a:r>
          </a:p>
          <a:p>
            <a:r>
              <a:rPr lang="da-DK" i="0" dirty="0"/>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0" i="0" dirty="0"/>
              <a:t>Til de spørgsmål, der sikkert vil komme undervejs, har vi en ”Parkeringsplads”. Her parkerer vi spørgsmål, som vi samler op på og drøfter i fællesskab som afslutning på hvert modul. </a:t>
            </a:r>
            <a:r>
              <a:rPr lang="da-DK" b="0" dirty="0"/>
              <a:t>På bordene er der derfor uddelt, det vi kalder </a:t>
            </a:r>
            <a:r>
              <a:rPr lang="da-DK" b="1" dirty="0"/>
              <a:t>”huskeseddel”.</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0" i="0" dirty="0"/>
              <a:t>Formålet med </a:t>
            </a:r>
            <a:r>
              <a:rPr lang="da-DK" b="0" dirty="0"/>
              <a:t>huskesedlen</a:t>
            </a:r>
            <a:r>
              <a:rPr lang="da-DK" b="0" i="0" dirty="0"/>
              <a:t> er, at I her kan notere spørgsmål undervejs, som I har brug for at få afklaret før udrulningen af Aula ift. principper og retningslinjer for anvendelse og opsætning i jeres kommune. Vi vil løbende samle op på jeres huskesedler gennem hele forløbet.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0" i="0" dirty="0"/>
          </a:p>
          <a:p>
            <a:endParaRPr lang="da-DK" b="0" dirty="0"/>
          </a:p>
          <a:p>
            <a:pPr marL="0" indent="0">
              <a:buFont typeface="Arial" panose="020B0604020202020204" pitchFamily="34" charset="0"/>
              <a:buNone/>
            </a:pPr>
            <a:r>
              <a:rPr lang="da-DK" b="0" i="0" dirty="0"/>
              <a:t> </a:t>
            </a:r>
            <a:r>
              <a:rPr lang="da-DK" dirty="0"/>
              <a:t>Vi afrunder dagen med modul 6 og sikrer her, at alle de parkerede spørgsmål på vores parkeringsplads er behandlet.</a:t>
            </a:r>
          </a:p>
          <a:p>
            <a:endParaRPr lang="da-DK" dirty="0"/>
          </a:p>
          <a:p>
            <a:r>
              <a:rPr lang="da-DK" dirty="0"/>
              <a:t>Så er dagen skudt i gang …</a:t>
            </a:r>
            <a:br>
              <a:rPr lang="da-DK" dirty="0"/>
            </a:br>
            <a:br>
              <a:rPr lang="da-DK" dirty="0"/>
            </a:br>
            <a:r>
              <a:rPr lang="da-DK" b="1" dirty="0"/>
              <a:t>Noter: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i="1" dirty="0"/>
              <a:t>Sørg for at nævne at deltagerne kan finde slides med manus på aulainfo.dk</a:t>
            </a:r>
          </a:p>
          <a:p>
            <a:pPr marL="0" indent="0">
              <a:buFont typeface="Arial" panose="020B0604020202020204" pitchFamily="34" charset="0"/>
              <a:buNone/>
            </a:pPr>
            <a:r>
              <a:rPr lang="da-DK" b="0" i="1" dirty="0"/>
              <a:t>Sørg for at ”Parkeringsplads” er hængt op.</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0" i="1" dirty="0"/>
              <a:t>Sørg for </a:t>
            </a:r>
            <a:r>
              <a:rPr lang="da-DK" b="0" i="1"/>
              <a:t>at ” huskeseddel</a:t>
            </a:r>
            <a:r>
              <a:rPr lang="da-DK" b="0" i="1" dirty="0"/>
              <a:t>” ligger klar til deltagerne, inden undervisningen starter.  </a:t>
            </a:r>
            <a:endParaRPr lang="da-DK" b="0" i="0" dirty="0"/>
          </a:p>
          <a:p>
            <a:endParaRPr lang="da-DK" dirty="0"/>
          </a:p>
          <a:p>
            <a:endParaRPr lang="da-DK" b="0" i="0" dirty="0"/>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640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Opsamling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0" kern="1200" dirty="0">
                <a:solidFill>
                  <a:schemeClr val="tx1"/>
                </a:solidFill>
                <a:effectLst/>
                <a:latin typeface="+mn-lt"/>
                <a:ea typeface="+mn-ea"/>
                <a:cs typeface="+mn-cs"/>
              </a:rPr>
              <a:t>Vi samler igen op på de centrale pointer, I er blevet præsenteret for her i modulet </a:t>
            </a:r>
            <a:r>
              <a:rPr lang="da-DK" sz="936" b="1" kern="1200" dirty="0">
                <a:solidFill>
                  <a:schemeClr val="tx1"/>
                </a:solidFill>
                <a:effectLst/>
                <a:latin typeface="+mn-lt"/>
                <a:ea typeface="+mn-ea"/>
                <a:cs typeface="+mn-cs"/>
              </a:rPr>
              <a:t>Hente/bringe-samarbejde</a:t>
            </a:r>
            <a:r>
              <a:rPr lang="da-DK" sz="936" b="0"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Baseret på de valg som jeres institutionsadministrator, har truffet som en del af opsætningen af komme/gå bliver de tre indgange til komme/gå påvirket </a:t>
            </a:r>
            <a:r>
              <a:rPr lang="da-DK" sz="936" b="0" kern="1200" dirty="0">
                <a:solidFill>
                  <a:schemeClr val="tx1"/>
                </a:solidFill>
                <a:effectLst/>
                <a:latin typeface="+mn-lt"/>
                <a:ea typeface="+mn-ea"/>
                <a:cs typeface="+mn-cs"/>
              </a:rPr>
              <a:t>- medarbejdernes indgang fra deres Aula-profil, </a:t>
            </a:r>
            <a:r>
              <a:rPr lang="da-DK" sz="936" b="0" kern="1200" dirty="0" err="1">
                <a:solidFill>
                  <a:schemeClr val="tx1"/>
                </a:solidFill>
                <a:effectLst/>
                <a:latin typeface="+mn-lt"/>
                <a:ea typeface="+mn-ea"/>
                <a:cs typeface="+mn-cs"/>
              </a:rPr>
              <a:t>Check-ind</a:t>
            </a:r>
            <a:r>
              <a:rPr lang="da-DK" sz="936" b="0" kern="1200" dirty="0">
                <a:solidFill>
                  <a:schemeClr val="tx1"/>
                </a:solidFill>
                <a:effectLst/>
                <a:latin typeface="+mn-lt"/>
                <a:ea typeface="+mn-ea"/>
                <a:cs typeface="+mn-cs"/>
              </a:rPr>
              <a:t> skærmen på institutionen og forældrenes indgang fra deres Aula-profil.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første pointe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Medarbejdernes personlige overblik: </a:t>
            </a:r>
            <a:r>
              <a:rPr lang="da-DK" sz="936" b="0" kern="1200" dirty="0">
                <a:solidFill>
                  <a:schemeClr val="tx1"/>
                </a:solidFill>
                <a:effectLst/>
                <a:latin typeface="+mn-lt"/>
                <a:ea typeface="+mn-ea"/>
                <a:cs typeface="+mn-cs"/>
              </a:rPr>
              <a:t>Medarbejdere kan </a:t>
            </a:r>
            <a:r>
              <a:rPr lang="da-DK" sz="936" b="1" kern="1200" dirty="0">
                <a:solidFill>
                  <a:schemeClr val="tx1"/>
                </a:solidFill>
                <a:effectLst/>
                <a:latin typeface="+mn-lt"/>
                <a:ea typeface="+mn-ea"/>
                <a:cs typeface="+mn-cs"/>
              </a:rPr>
              <a:t>fra deres personlige profil få overblik over børnene på institutionen</a:t>
            </a:r>
            <a:r>
              <a:rPr lang="da-DK" sz="936" b="0" kern="1200" dirty="0">
                <a:solidFill>
                  <a:schemeClr val="tx1"/>
                </a:solidFill>
                <a:effectLst/>
                <a:latin typeface="+mn-lt"/>
                <a:ea typeface="+mn-ea"/>
                <a:cs typeface="+mn-cs"/>
              </a:rPr>
              <a:t>, herunder </a:t>
            </a:r>
            <a:r>
              <a:rPr lang="da-DK" sz="936" b="1" kern="1200" dirty="0">
                <a:solidFill>
                  <a:schemeClr val="tx1"/>
                </a:solidFill>
                <a:effectLst/>
                <a:latin typeface="+mn-lt"/>
                <a:ea typeface="+mn-ea"/>
                <a:cs typeface="+mn-cs"/>
              </a:rPr>
              <a:t>hvilke børn der er tilstede, sover, er syge osv. </a:t>
            </a:r>
            <a:r>
              <a:rPr lang="da-DK" sz="936" b="0" kern="1200" dirty="0">
                <a:solidFill>
                  <a:schemeClr val="tx1"/>
                </a:solidFill>
                <a:effectLst/>
                <a:latin typeface="+mn-lt"/>
                <a:ea typeface="+mn-ea"/>
                <a:cs typeface="+mn-cs"/>
              </a:rPr>
              <a:t>Medarbejdere får på den måde hurtigt overblik over, hvor mange børn der eksempelvis skal skæres frugt til om eftermiddagen.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0" kern="1200" dirty="0">
                <a:solidFill>
                  <a:schemeClr val="tx1"/>
                </a:solidFill>
                <a:effectLst/>
                <a:latin typeface="+mn-lt"/>
                <a:ea typeface="+mn-ea"/>
                <a:cs typeface="+mn-cs"/>
              </a:rPr>
              <a:t>I Aulas Komme/Gå kan medarbejdere også </a:t>
            </a:r>
            <a:r>
              <a:rPr lang="da-DK" sz="936" b="1" kern="1200" dirty="0">
                <a:solidFill>
                  <a:schemeClr val="tx1"/>
                </a:solidFill>
                <a:effectLst/>
                <a:latin typeface="+mn-lt"/>
                <a:ea typeface="+mn-ea"/>
                <a:cs typeface="+mn-cs"/>
              </a:rPr>
              <a:t>se hvilke aktiviteter, der er registreret på børn for den pågældende dag</a:t>
            </a:r>
            <a:r>
              <a:rPr lang="da-DK" sz="936" b="0" kern="1200" dirty="0">
                <a:solidFill>
                  <a:schemeClr val="tx1"/>
                </a:solidFill>
                <a:effectLst/>
                <a:latin typeface="+mn-lt"/>
                <a:ea typeface="+mn-ea"/>
                <a:cs typeface="+mn-cs"/>
              </a:rPr>
              <a:t>. En aktivitet kan eksempelvis være ”hentes af”, der angiver, hvem som er ansvarlig for at hente barnet den pågældende dag. </a:t>
            </a:r>
            <a:br>
              <a:rPr lang="da-DK" sz="936" b="0" kern="1200" dirty="0">
                <a:solidFill>
                  <a:schemeClr val="tx1"/>
                </a:solidFill>
                <a:effectLst/>
                <a:latin typeface="+mn-lt"/>
                <a:ea typeface="+mn-ea"/>
                <a:cs typeface="+mn-cs"/>
              </a:rPr>
            </a:br>
            <a:r>
              <a:rPr lang="da-DK" sz="936" b="1" kern="1200" dirty="0">
                <a:solidFill>
                  <a:schemeClr val="tx1"/>
                </a:solidFill>
                <a:effectLst/>
                <a:latin typeface="+mn-lt"/>
                <a:ea typeface="+mn-ea"/>
                <a:cs typeface="+mn-cs"/>
              </a:rPr>
              <a:t>Hvilke aktiviteter der kan registreres afhænger af, hvilke der valgt i forbindelse med opsætningen af Komme/Gå. </a:t>
            </a:r>
            <a:r>
              <a:rPr lang="da-DK" sz="936" b="0" kern="1200" dirty="0">
                <a:solidFill>
                  <a:schemeClr val="tx1"/>
                </a:solidFill>
                <a:effectLst/>
                <a:latin typeface="+mn-lt"/>
                <a:ea typeface="+mn-ea"/>
                <a:cs typeface="+mn-cs"/>
              </a:rPr>
              <a:t>Jeres</a:t>
            </a:r>
            <a:r>
              <a:rPr lang="da-DK" sz="936" b="1" kern="1200" dirty="0">
                <a:solidFill>
                  <a:schemeClr val="tx1"/>
                </a:solidFill>
                <a:effectLst/>
                <a:latin typeface="+mn-lt"/>
                <a:ea typeface="+mn-ea"/>
                <a:cs typeface="+mn-cs"/>
              </a:rPr>
              <a:t> </a:t>
            </a:r>
            <a:r>
              <a:rPr lang="da-DK" sz="936" b="0" kern="1200" dirty="0">
                <a:solidFill>
                  <a:schemeClr val="tx1"/>
                </a:solidFill>
                <a:effectLst/>
                <a:latin typeface="+mn-lt"/>
                <a:ea typeface="+mn-ea"/>
                <a:cs typeface="+mn-cs"/>
              </a:rPr>
              <a:t>institutionsadministrator er ansvarlig for at opsætte komme/gå på jeres institution.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Medarbejderne kan fra deres </a:t>
            </a:r>
            <a:r>
              <a:rPr lang="da-DK" sz="936" b="1" kern="1200" dirty="0" err="1">
                <a:solidFill>
                  <a:schemeClr val="tx1"/>
                </a:solidFill>
                <a:effectLst/>
                <a:latin typeface="+mn-lt"/>
                <a:ea typeface="+mn-ea"/>
                <a:cs typeface="+mn-cs"/>
              </a:rPr>
              <a:t>dashboard</a:t>
            </a:r>
            <a:r>
              <a:rPr lang="da-DK" sz="936" b="1" kern="1200" dirty="0">
                <a:solidFill>
                  <a:schemeClr val="tx1"/>
                </a:solidFill>
                <a:effectLst/>
                <a:latin typeface="+mn-lt"/>
                <a:ea typeface="+mn-ea"/>
                <a:cs typeface="+mn-cs"/>
              </a:rPr>
              <a:t> </a:t>
            </a:r>
            <a:r>
              <a:rPr lang="en-US" b="1" dirty="0" err="1"/>
              <a:t>markere</a:t>
            </a:r>
            <a:r>
              <a:rPr lang="en-US" b="1" dirty="0"/>
              <a:t> et </a:t>
            </a:r>
            <a:r>
              <a:rPr lang="en-US" b="1" dirty="0" err="1"/>
              <a:t>eller</a:t>
            </a:r>
            <a:r>
              <a:rPr lang="en-US" b="1" dirty="0"/>
              <a:t> </a:t>
            </a:r>
            <a:r>
              <a:rPr lang="en-US" b="1" dirty="0" err="1"/>
              <a:t>flere</a:t>
            </a:r>
            <a:r>
              <a:rPr lang="en-US" b="1" dirty="0"/>
              <a:t> </a:t>
            </a:r>
            <a:r>
              <a:rPr lang="en-US" b="1" dirty="0" err="1"/>
              <a:t>børn</a:t>
            </a:r>
            <a:r>
              <a:rPr lang="en-US" b="1" dirty="0"/>
              <a:t> og </a:t>
            </a:r>
            <a:r>
              <a:rPr lang="en-US" b="1" dirty="0" err="1"/>
              <a:t>skifte</a:t>
            </a:r>
            <a:r>
              <a:rPr lang="en-US" b="1" dirty="0"/>
              <a:t> </a:t>
            </a:r>
            <a:r>
              <a:rPr lang="en-US" b="1" dirty="0" err="1"/>
              <a:t>deres</a:t>
            </a:r>
            <a:r>
              <a:rPr lang="en-US" b="1" dirty="0"/>
              <a:t> status (</a:t>
            </a:r>
            <a:r>
              <a:rPr lang="en-US" b="1" dirty="0" err="1"/>
              <a:t>f.eks</a:t>
            </a:r>
            <a:r>
              <a:rPr lang="en-US" b="1" dirty="0"/>
              <a:t>. </a:t>
            </a:r>
            <a:r>
              <a:rPr lang="en-US" b="1" dirty="0" err="1"/>
              <a:t>til</a:t>
            </a:r>
            <a:r>
              <a:rPr lang="en-US" b="1" dirty="0"/>
              <a:t> ”</a:t>
            </a:r>
            <a:r>
              <a:rPr lang="en-US" b="1" dirty="0" err="1"/>
              <a:t>På</a:t>
            </a:r>
            <a:r>
              <a:rPr lang="en-US" b="1" dirty="0"/>
              <a:t> tur”).</a:t>
            </a:r>
            <a:r>
              <a:rPr lang="da-DK" sz="936" b="1" kern="1200" dirty="0">
                <a:solidFill>
                  <a:schemeClr val="tx1"/>
                </a:solidFill>
                <a:effectLst/>
                <a:latin typeface="+mn-lt"/>
                <a:ea typeface="+mn-ea"/>
                <a:cs typeface="+mn-cs"/>
              </a:rPr>
              <a:t> </a:t>
            </a:r>
            <a:r>
              <a:rPr lang="da-DK" sz="936" b="0" kern="1200" dirty="0">
                <a:solidFill>
                  <a:schemeClr val="tx1"/>
                </a:solidFill>
                <a:effectLst/>
                <a:latin typeface="+mn-lt"/>
                <a:ea typeface="+mn-ea"/>
                <a:cs typeface="+mn-cs"/>
              </a:rPr>
              <a:t>På den måde kan medarbejderne hurtigt registrere, at alle børn eksempelvis tager på tur. </a:t>
            </a: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For at medarbejderne opdager, når et barn har en aktivitet, bliver barnet markeret med en rød bjælke</a:t>
            </a:r>
            <a:r>
              <a:rPr lang="da-DK" sz="936" b="0" kern="1200" dirty="0">
                <a:solidFill>
                  <a:schemeClr val="tx1"/>
                </a:solidFill>
                <a:effectLst/>
                <a:latin typeface="+mn-lt"/>
                <a:ea typeface="+mn-ea"/>
                <a:cs typeface="+mn-cs"/>
              </a:rPr>
              <a:t>. Den røde bjælke bliver synlig 15 minutter før, et barn skal til en fritidsaktivitet eller når andre aktiviteters sluttidspunkt er overskredet og barnet stadigvæk er til stede på institutionen. </a:t>
            </a:r>
            <a:r>
              <a:rPr lang="da-DK" sz="936" b="1" kern="1200" dirty="0" err="1">
                <a:solidFill>
                  <a:schemeClr val="tx1"/>
                </a:solidFill>
                <a:effectLst/>
                <a:latin typeface="+mn-lt"/>
                <a:ea typeface="+mn-ea"/>
                <a:cs typeface="+mn-cs"/>
              </a:rPr>
              <a:t>Medarbejderdashboardet</a:t>
            </a:r>
            <a:r>
              <a:rPr lang="da-DK" sz="936" b="1" kern="1200" dirty="0">
                <a:solidFill>
                  <a:schemeClr val="tx1"/>
                </a:solidFill>
                <a:effectLst/>
                <a:latin typeface="+mn-lt"/>
                <a:ea typeface="+mn-ea"/>
                <a:cs typeface="+mn-cs"/>
              </a:rPr>
              <a:t> bliver opdateret automatisk hvert 10’ende minut.  </a:t>
            </a:r>
            <a:endParaRPr lang="da-DK" sz="936" b="1"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anden pointe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0" kern="1200" dirty="0">
                <a:solidFill>
                  <a:schemeClr val="tx1"/>
                </a:solidFill>
                <a:effectLst/>
                <a:latin typeface="+mn-lt"/>
                <a:ea typeface="+mn-ea"/>
                <a:cs typeface="+mn-cs"/>
              </a:rPr>
              <a:t>Få overblik over børn gennem </a:t>
            </a:r>
            <a:r>
              <a:rPr lang="da-DK" sz="900" b="1" i="0" kern="1200" dirty="0" err="1">
                <a:solidFill>
                  <a:schemeClr val="tx1"/>
                </a:solidFill>
                <a:effectLst/>
                <a:latin typeface="+mn-lt"/>
                <a:ea typeface="+mn-ea"/>
                <a:cs typeface="+mn-cs"/>
              </a:rPr>
              <a:t>Check-ind</a:t>
            </a:r>
            <a:r>
              <a:rPr lang="da-DK" sz="900" b="1" i="0" kern="1200" dirty="0">
                <a:solidFill>
                  <a:schemeClr val="tx1"/>
                </a:solidFill>
                <a:effectLst/>
                <a:latin typeface="+mn-lt"/>
                <a:ea typeface="+mn-ea"/>
                <a:cs typeface="+mn-cs"/>
              </a:rPr>
              <a:t> skærmen:</a:t>
            </a:r>
            <a:r>
              <a:rPr lang="da-DK" sz="900" b="0" i="0" kern="1200" dirty="0">
                <a:solidFill>
                  <a:schemeClr val="tx1"/>
                </a:solidFill>
                <a:effectLst/>
                <a:latin typeface="+mn-lt"/>
                <a:ea typeface="+mn-ea"/>
                <a:cs typeface="+mn-cs"/>
              </a:rPr>
              <a:t> </a:t>
            </a:r>
            <a:r>
              <a:rPr lang="da-DK" sz="900" b="1" i="0" kern="1200" dirty="0" err="1">
                <a:solidFill>
                  <a:schemeClr val="tx1"/>
                </a:solidFill>
                <a:effectLst/>
                <a:latin typeface="+mn-lt"/>
                <a:ea typeface="+mn-ea"/>
                <a:cs typeface="+mn-cs"/>
              </a:rPr>
              <a:t>Check-ind</a:t>
            </a:r>
            <a:r>
              <a:rPr lang="da-DK" sz="900" b="1" i="0" kern="1200" dirty="0">
                <a:solidFill>
                  <a:schemeClr val="tx1"/>
                </a:solidFill>
                <a:effectLst/>
                <a:latin typeface="+mn-lt"/>
                <a:ea typeface="+mn-ea"/>
                <a:cs typeface="+mn-cs"/>
              </a:rPr>
              <a:t> skærmen er den fælles indgang til Komme/Gå for alle på institutionen – både medarbejdere og forældre</a:t>
            </a:r>
            <a:r>
              <a:rPr lang="da-DK" sz="900" b="0" i="0" kern="1200" dirty="0">
                <a:solidFill>
                  <a:schemeClr val="tx1"/>
                </a:solidFill>
                <a:effectLst/>
                <a:latin typeface="+mn-lt"/>
                <a:ea typeface="+mn-ea"/>
                <a:cs typeface="+mn-cs"/>
              </a:rPr>
              <a:t>. </a:t>
            </a:r>
            <a:r>
              <a:rPr lang="da-DK" sz="900" b="0" i="0" kern="1200" dirty="0" err="1">
                <a:solidFill>
                  <a:schemeClr val="tx1"/>
                </a:solidFill>
                <a:effectLst/>
                <a:latin typeface="+mn-lt"/>
                <a:ea typeface="+mn-ea"/>
                <a:cs typeface="+mn-cs"/>
              </a:rPr>
              <a:t>Check-ind</a:t>
            </a:r>
            <a:r>
              <a:rPr lang="da-DK" sz="900" b="0" i="0" kern="1200" dirty="0">
                <a:solidFill>
                  <a:schemeClr val="tx1"/>
                </a:solidFill>
                <a:effectLst/>
                <a:latin typeface="+mn-lt"/>
                <a:ea typeface="+mn-ea"/>
                <a:cs typeface="+mn-cs"/>
              </a:rPr>
              <a:t> skærmen benyttes primært til at tjekke børn ind og ud af institutionen. Den giver derudover et </a:t>
            </a:r>
            <a:r>
              <a:rPr lang="da-DK" sz="900" b="1" i="0" kern="1200" dirty="0">
                <a:solidFill>
                  <a:schemeClr val="tx1"/>
                </a:solidFill>
                <a:effectLst/>
                <a:latin typeface="+mn-lt"/>
                <a:ea typeface="+mn-ea"/>
                <a:cs typeface="+mn-cs"/>
              </a:rPr>
              <a:t>visuelt overblik over børns tilstedeværelse, </a:t>
            </a:r>
            <a:r>
              <a:rPr lang="da-DK" sz="900" b="0" i="0" kern="1200" dirty="0">
                <a:solidFill>
                  <a:schemeClr val="tx1"/>
                </a:solidFill>
                <a:effectLst/>
                <a:latin typeface="+mn-lt"/>
                <a:ea typeface="+mn-ea"/>
                <a:cs typeface="+mn-cs"/>
              </a:rPr>
              <a:t>ved at de er tydeligt markeret med et flueben, når de er tilstede på institutionen. Medarbejdere i institutionen kan også benytte </a:t>
            </a:r>
            <a:r>
              <a:rPr lang="da-DK" sz="900" b="0" i="0" kern="1200" dirty="0" err="1">
                <a:solidFill>
                  <a:schemeClr val="tx1"/>
                </a:solidFill>
                <a:effectLst/>
                <a:latin typeface="+mn-lt"/>
                <a:ea typeface="+mn-ea"/>
                <a:cs typeface="+mn-cs"/>
              </a:rPr>
              <a:t>Check-ind</a:t>
            </a:r>
            <a:r>
              <a:rPr lang="da-DK" sz="900" b="0" i="0" kern="1200" dirty="0">
                <a:solidFill>
                  <a:schemeClr val="tx1"/>
                </a:solidFill>
                <a:effectLst/>
                <a:latin typeface="+mn-lt"/>
                <a:ea typeface="+mn-ea"/>
                <a:cs typeface="+mn-cs"/>
              </a:rPr>
              <a:t> skærmen til fx at </a:t>
            </a:r>
            <a:r>
              <a:rPr lang="da-DK" sz="900" b="1" i="0" kern="1200" dirty="0">
                <a:solidFill>
                  <a:schemeClr val="tx1"/>
                </a:solidFill>
                <a:effectLst/>
                <a:latin typeface="+mn-lt"/>
                <a:ea typeface="+mn-ea"/>
                <a:cs typeface="+mn-cs"/>
              </a:rPr>
              <a:t>vælge om et barn sover eller er til stede på en fysisk placering.</a:t>
            </a:r>
            <a:endParaRPr lang="da-DK" sz="9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0" i="0" kern="1200" dirty="0">
                <a:solidFill>
                  <a:schemeClr val="tx1"/>
                </a:solidFill>
                <a:effectLst/>
                <a:latin typeface="+mn-lt"/>
                <a:ea typeface="+mn-ea"/>
                <a:cs typeface="+mn-cs"/>
              </a:rPr>
              <a:t>Mulighederne på </a:t>
            </a:r>
            <a:r>
              <a:rPr lang="da-DK" sz="900" b="0" i="0" kern="1200" dirty="0" err="1">
                <a:solidFill>
                  <a:schemeClr val="tx1"/>
                </a:solidFill>
                <a:effectLst/>
                <a:latin typeface="+mn-lt"/>
                <a:ea typeface="+mn-ea"/>
                <a:cs typeface="+mn-cs"/>
              </a:rPr>
              <a:t>Check-ind</a:t>
            </a:r>
            <a:r>
              <a:rPr lang="da-DK" sz="900" b="0" i="0" kern="1200" dirty="0">
                <a:solidFill>
                  <a:schemeClr val="tx1"/>
                </a:solidFill>
                <a:effectLst/>
                <a:latin typeface="+mn-lt"/>
                <a:ea typeface="+mn-ea"/>
                <a:cs typeface="+mn-cs"/>
              </a:rPr>
              <a:t> skærmen </a:t>
            </a:r>
            <a:r>
              <a:rPr lang="da-DK" sz="900" b="1" i="0" kern="1200" dirty="0">
                <a:solidFill>
                  <a:schemeClr val="tx1"/>
                </a:solidFill>
                <a:effectLst/>
                <a:latin typeface="+mn-lt"/>
                <a:ea typeface="+mn-ea"/>
                <a:cs typeface="+mn-cs"/>
              </a:rPr>
              <a:t>afhænger igen af de valg</a:t>
            </a:r>
            <a:r>
              <a:rPr lang="da-DK" sz="900" b="0" i="0" kern="1200" dirty="0">
                <a:solidFill>
                  <a:schemeClr val="tx1"/>
                </a:solidFill>
                <a:effectLst/>
                <a:latin typeface="+mn-lt"/>
                <a:ea typeface="+mn-ea"/>
                <a:cs typeface="+mn-cs"/>
              </a:rPr>
              <a:t>, der er truffet ifm. opsætningen (konfigurationen) af Komme/Gå i Aula.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tredje pointe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0" kern="1200" dirty="0">
                <a:solidFill>
                  <a:schemeClr val="tx1"/>
                </a:solidFill>
                <a:effectLst/>
                <a:latin typeface="+mn-lt"/>
                <a:ea typeface="+mn-ea"/>
                <a:cs typeface="+mn-cs"/>
              </a:rPr>
              <a:t>Forældre kan oprette aftaler for barnet: </a:t>
            </a:r>
            <a:r>
              <a:rPr lang="da-DK" sz="900" b="0" i="0" kern="1200" dirty="0">
                <a:solidFill>
                  <a:schemeClr val="tx1"/>
                </a:solidFill>
                <a:effectLst/>
                <a:latin typeface="+mn-lt"/>
                <a:ea typeface="+mn-ea"/>
                <a:cs typeface="+mn-cs"/>
              </a:rPr>
              <a:t>Forældre kan</a:t>
            </a:r>
            <a:r>
              <a:rPr lang="da-DK" sz="900" b="1" i="0" kern="1200" dirty="0">
                <a:solidFill>
                  <a:schemeClr val="tx1"/>
                </a:solidFill>
                <a:effectLst/>
                <a:latin typeface="+mn-lt"/>
                <a:ea typeface="+mn-ea"/>
                <a:cs typeface="+mn-cs"/>
              </a:rPr>
              <a:t> planlægge faste hente og bringe mønstre for et barn</a:t>
            </a:r>
            <a:r>
              <a:rPr lang="da-DK" sz="900" b="0" i="0" kern="1200" dirty="0">
                <a:solidFill>
                  <a:schemeClr val="tx1"/>
                </a:solidFill>
                <a:effectLst/>
                <a:latin typeface="+mn-lt"/>
                <a:ea typeface="+mn-ea"/>
                <a:cs typeface="+mn-cs"/>
              </a:rPr>
              <a:t> gennem Komme/Gå i Aula</a:t>
            </a:r>
            <a:r>
              <a:rPr lang="da-DK" sz="900" b="1" i="0" kern="1200" dirty="0">
                <a:solidFill>
                  <a:schemeClr val="tx1"/>
                </a:solidFill>
                <a:effectLst/>
                <a:latin typeface="+mn-lt"/>
                <a:ea typeface="+mn-ea"/>
                <a:cs typeface="+mn-cs"/>
              </a:rPr>
              <a:t>. </a:t>
            </a:r>
            <a:r>
              <a:rPr lang="da-DK" sz="900" b="0" i="0" kern="1200" dirty="0">
                <a:solidFill>
                  <a:schemeClr val="tx1"/>
                </a:solidFill>
                <a:effectLst/>
                <a:latin typeface="+mn-lt"/>
                <a:ea typeface="+mn-ea"/>
                <a:cs typeface="+mn-cs"/>
              </a:rPr>
              <a:t>Hvis et barn hentes fast af mormor om onsdagen kan dette noteres fra forælderens profil. Når forældre foretager ændringer, bliver de opdateret i henholdsvis medarbejdernes overblik og på institutionens </a:t>
            </a:r>
            <a:r>
              <a:rPr lang="da-DK" sz="900" b="0" i="0" kern="1200" dirty="0" err="1">
                <a:solidFill>
                  <a:schemeClr val="tx1"/>
                </a:solidFill>
                <a:effectLst/>
                <a:latin typeface="+mn-lt"/>
                <a:ea typeface="+mn-ea"/>
                <a:cs typeface="+mn-cs"/>
              </a:rPr>
              <a:t>check-ind</a:t>
            </a:r>
            <a:r>
              <a:rPr lang="da-DK" sz="900" b="0" i="0" kern="1200" dirty="0">
                <a:solidFill>
                  <a:schemeClr val="tx1"/>
                </a:solidFill>
                <a:effectLst/>
                <a:latin typeface="+mn-lt"/>
                <a:ea typeface="+mn-ea"/>
                <a:cs typeface="+mn-cs"/>
              </a:rPr>
              <a:t> skærm.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0" kern="1200" dirty="0">
                <a:solidFill>
                  <a:schemeClr val="tx1"/>
                </a:solidFill>
                <a:effectLst/>
                <a:latin typeface="+mn-lt"/>
                <a:ea typeface="+mn-ea"/>
                <a:cs typeface="+mn-cs"/>
              </a:rPr>
              <a:t>Forældre kan følge med i, børns hverdag fra deres eget overblik, hvor de kan få overblik over bl.a. barnets status, tjek-ind og –ud tid. </a:t>
            </a:r>
            <a:r>
              <a:rPr lang="da-DK" sz="1000" b="0" i="0" kern="1200" dirty="0">
                <a:solidFill>
                  <a:schemeClr val="tx1"/>
                </a:solidFill>
                <a:effectLst/>
                <a:latin typeface="+mn-lt"/>
                <a:ea typeface="+mn-ea"/>
                <a:cs typeface="+mn-cs"/>
              </a:rPr>
              <a:t>Forældre kan vælge at modtage notifikationer fra Komme/Gå og vil dermed modtage en notifikation når barnet er tjekket ud.  </a:t>
            </a: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For at opsummere er der altså </a:t>
            </a:r>
            <a:r>
              <a:rPr lang="da-DK" sz="936" b="1" kern="1200" dirty="0">
                <a:solidFill>
                  <a:schemeClr val="tx1"/>
                </a:solidFill>
                <a:effectLst/>
                <a:latin typeface="+mn-lt"/>
                <a:ea typeface="+mn-ea"/>
                <a:cs typeface="+mn-cs"/>
              </a:rPr>
              <a:t>tre indgange til Komme/Gå i Aula – medarbejdernes indgang fra deres Aula-profil, </a:t>
            </a:r>
            <a:r>
              <a:rPr lang="da-DK" sz="936" b="1" kern="1200" dirty="0" err="1">
                <a:solidFill>
                  <a:schemeClr val="tx1"/>
                </a:solidFill>
                <a:effectLst/>
                <a:latin typeface="+mn-lt"/>
                <a:ea typeface="+mn-ea"/>
                <a:cs typeface="+mn-cs"/>
              </a:rPr>
              <a:t>Check-ind</a:t>
            </a:r>
            <a:r>
              <a:rPr lang="da-DK" sz="936" b="1" kern="1200" dirty="0">
                <a:solidFill>
                  <a:schemeClr val="tx1"/>
                </a:solidFill>
                <a:effectLst/>
                <a:latin typeface="+mn-lt"/>
                <a:ea typeface="+mn-ea"/>
                <a:cs typeface="+mn-cs"/>
              </a:rPr>
              <a:t> skærmen på institutionen og forældrenes indgang fra deres Aula-profil.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08F69B-1C1E-4FCD-896B-5E9DC3357C0B}" type="slidenum">
              <a:rPr lang="da-DK" smtClean="0"/>
              <a:t>30</a:t>
            </a:fld>
            <a:endParaRPr lang="da-DK"/>
          </a:p>
        </p:txBody>
      </p:sp>
    </p:spTree>
    <p:extLst>
      <p:ext uri="{BB962C8B-B14F-4D97-AF65-F5344CB8AC3E}">
        <p14:creationId xmlns:p14="http://schemas.microsoft.com/office/powerpoint/2010/main" val="693088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Opsamling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0" kern="1200" dirty="0">
                <a:solidFill>
                  <a:schemeClr val="tx1"/>
                </a:solidFill>
                <a:effectLst/>
                <a:latin typeface="+mn-lt"/>
                <a:ea typeface="+mn-ea"/>
                <a:cs typeface="+mn-cs"/>
              </a:rPr>
              <a:t>Vi samler yderligere op på, hvordan arbejdet med ferier kan håndteres i Komme/gå.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første pointe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36" b="1" kern="1200" dirty="0">
                <a:solidFill>
                  <a:schemeClr val="tx1"/>
                </a:solidFill>
                <a:effectLst/>
                <a:latin typeface="+mn-lt"/>
                <a:ea typeface="+mn-ea"/>
                <a:cs typeface="+mn-cs"/>
              </a:rPr>
              <a:t>Anmod om ferieregistrering</a:t>
            </a:r>
            <a:r>
              <a:rPr lang="da-DK" sz="936" b="0" kern="1200" dirty="0">
                <a:solidFill>
                  <a:schemeClr val="tx1"/>
                </a:solidFill>
                <a:effectLst/>
                <a:latin typeface="+mn-lt"/>
                <a:ea typeface="+mn-ea"/>
                <a:cs typeface="+mn-cs"/>
              </a:rPr>
              <a:t>: Gennem kalenderen i Aula er det muligt, at anmode forældre om at registrere ferie for deres barn/børn. </a:t>
            </a:r>
            <a:r>
              <a:rPr lang="da-DK" sz="936" b="1" kern="1200" dirty="0">
                <a:solidFill>
                  <a:schemeClr val="tx1"/>
                </a:solidFill>
                <a:effectLst/>
                <a:latin typeface="+mn-lt"/>
                <a:ea typeface="+mn-ea"/>
                <a:cs typeface="+mn-cs"/>
              </a:rPr>
              <a:t>Når der udsendes en anmodning om ferieregistrering, bliver der sendt en anmodning ud til alle de forældre, som har børn, der er en del af Komme/Gå</a:t>
            </a:r>
            <a:r>
              <a:rPr lang="da-DK" sz="936" b="0" kern="1200" dirty="0">
                <a:solidFill>
                  <a:schemeClr val="tx1"/>
                </a:solidFill>
                <a:effectLst/>
                <a:latin typeface="+mn-lt"/>
                <a:ea typeface="+mn-ea"/>
                <a:cs typeface="+mn-cs"/>
              </a:rPr>
              <a:t>. På den måde er det muligt, på institutionen, at få et overblik over, hvornår de enkelte børn holder ferie. </a:t>
            </a:r>
            <a:br>
              <a:rPr lang="da-DK" sz="936" b="0" kern="1200" dirty="0">
                <a:solidFill>
                  <a:schemeClr val="tx1"/>
                </a:solidFill>
                <a:effectLst/>
                <a:latin typeface="+mn-lt"/>
                <a:ea typeface="+mn-ea"/>
                <a:cs typeface="+mn-cs"/>
              </a:rPr>
            </a:br>
            <a:r>
              <a:rPr lang="da-DK" sz="936" b="0" kern="1200" dirty="0">
                <a:solidFill>
                  <a:schemeClr val="tx1"/>
                </a:solidFill>
                <a:effectLst/>
                <a:latin typeface="+mn-lt"/>
                <a:ea typeface="+mn-ea"/>
                <a:cs typeface="+mn-cs"/>
              </a:rPr>
              <a:t>For at kunne anmode om ferieregistrering kræver det, at en bruger er institutionsadministrator eller har fået tildelt rettigheden ”Komme/Gå planlægning”.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anden pointe frem)</a:t>
            </a: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dirty="0">
                <a:solidFill>
                  <a:srgbClr val="222350"/>
                </a:solidFill>
                <a:latin typeface="Lato" panose="020F0502020204030203" pitchFamily="34" charset="0"/>
                <a:ea typeface="Lato" panose="020F0502020204030203" pitchFamily="34" charset="0"/>
                <a:cs typeface="Lato" panose="020F0502020204030203" pitchFamily="34" charset="0"/>
              </a:rPr>
              <a:t>Se hvor mange og hvilke børn der kommer ifm. en ferieperiode</a:t>
            </a:r>
            <a:r>
              <a:rPr lang="da-DK" sz="936" b="1" kern="1200" dirty="0">
                <a:solidFill>
                  <a:schemeClr val="tx1"/>
                </a:solidFill>
                <a:effectLst/>
                <a:latin typeface="+mn-lt"/>
                <a:ea typeface="+mn-ea"/>
                <a:cs typeface="+mn-cs"/>
              </a:rPr>
              <a:t>: </a:t>
            </a:r>
            <a:r>
              <a:rPr lang="da-DK" sz="936" b="0" kern="1200" dirty="0">
                <a:solidFill>
                  <a:schemeClr val="tx1"/>
                </a:solidFill>
                <a:effectLst/>
                <a:latin typeface="+mn-lt"/>
                <a:ea typeface="+mn-ea"/>
                <a:cs typeface="+mn-cs"/>
              </a:rPr>
              <a:t>Efter der er udsendt en ferieanmodning, kan man løbende følge med i hvilke og hvor mange børn, der kommer i den valgte ferieperiode. </a:t>
            </a:r>
            <a:r>
              <a:rPr lang="da-DK" sz="936" b="1" kern="1200" dirty="0">
                <a:solidFill>
                  <a:schemeClr val="tx1"/>
                </a:solidFill>
                <a:effectLst/>
                <a:latin typeface="+mn-lt"/>
                <a:ea typeface="+mn-ea"/>
                <a:cs typeface="+mn-cs"/>
              </a:rPr>
              <a:t>I kalenderen og medarbejdernes </a:t>
            </a:r>
            <a:r>
              <a:rPr lang="da-DK" sz="936" b="1" kern="1200" dirty="0" err="1">
                <a:solidFill>
                  <a:schemeClr val="tx1"/>
                </a:solidFill>
                <a:effectLst/>
                <a:latin typeface="+mn-lt"/>
                <a:ea typeface="+mn-ea"/>
                <a:cs typeface="+mn-cs"/>
              </a:rPr>
              <a:t>dashboard</a:t>
            </a:r>
            <a:r>
              <a:rPr lang="da-DK" sz="936" b="1" kern="1200" dirty="0">
                <a:solidFill>
                  <a:schemeClr val="tx1"/>
                </a:solidFill>
                <a:effectLst/>
                <a:latin typeface="+mn-lt"/>
                <a:ea typeface="+mn-ea"/>
                <a:cs typeface="+mn-cs"/>
              </a:rPr>
              <a:t> kan man se hvilke børn, der kommer i ferieperioden, mens det i Aulas administrationsmodul, under ‘statistik’, er muligt at få overblik over hvor mange børn, som er på ferie i den pågældende periode. </a:t>
            </a:r>
            <a:r>
              <a:rPr lang="da-DK" sz="936" b="0" kern="1200" dirty="0">
                <a:solidFill>
                  <a:schemeClr val="tx1"/>
                </a:solidFill>
                <a:effectLst/>
                <a:latin typeface="+mn-lt"/>
                <a:ea typeface="+mn-ea"/>
                <a:cs typeface="+mn-cs"/>
              </a:rPr>
              <a:t>Det kan især være vigtigt ifm. allokering af medarbejdere.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936" b="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936"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08F69B-1C1E-4FCD-896B-5E9DC3357C0B}" type="slidenum">
              <a:rPr lang="da-DK" smtClean="0"/>
              <a:t>31</a:t>
            </a:fld>
            <a:endParaRPr lang="da-DK"/>
          </a:p>
        </p:txBody>
      </p:sp>
    </p:spTree>
    <p:extLst>
      <p:ext uri="{BB962C8B-B14F-4D97-AF65-F5344CB8AC3E}">
        <p14:creationId xmlns:p14="http://schemas.microsoft.com/office/powerpoint/2010/main" val="2639670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Opsamling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0" kern="1200" dirty="0">
                <a:solidFill>
                  <a:schemeClr val="tx1"/>
                </a:solidFill>
                <a:effectLst/>
                <a:latin typeface="+mn-lt"/>
                <a:ea typeface="+mn-ea"/>
                <a:cs typeface="+mn-cs"/>
              </a:rPr>
              <a:t>Foruden Komme/Gå gennemgik brugerrejsen også </a:t>
            </a:r>
            <a:r>
              <a:rPr lang="da-DK" sz="936" b="1" kern="1200" dirty="0">
                <a:solidFill>
                  <a:schemeClr val="tx1"/>
                </a:solidFill>
                <a:effectLst/>
                <a:latin typeface="+mn-lt"/>
                <a:ea typeface="+mn-ea"/>
                <a:cs typeface="+mn-cs"/>
              </a:rPr>
              <a:t>kontaktoplysninger og stamkortoplysninger. </a:t>
            </a:r>
            <a:r>
              <a:rPr lang="da-DK" sz="936" b="0" kern="1200" dirty="0">
                <a:solidFill>
                  <a:schemeClr val="tx1"/>
                </a:solidFill>
                <a:effectLst/>
                <a:latin typeface="+mn-lt"/>
                <a:ea typeface="+mn-ea"/>
                <a:cs typeface="+mn-cs"/>
              </a:rPr>
              <a:t>Vi samler derfor op på centrale pointer indenfor disse områder.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første pointe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1"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Se en liste over børnenes kontaktoplysninger</a:t>
            </a:r>
            <a:r>
              <a:rPr lang="da-DK" sz="936" b="1" kern="1200" dirty="0">
                <a:solidFill>
                  <a:schemeClr val="tx1"/>
                </a:solidFill>
                <a:effectLst/>
                <a:latin typeface="+mn-lt"/>
                <a:ea typeface="+mn-ea"/>
                <a:cs typeface="+mn-cs"/>
              </a:rPr>
              <a:t>: </a:t>
            </a:r>
            <a:r>
              <a:rPr lang="da-DK" sz="936" b="0" kern="1200" dirty="0">
                <a:solidFill>
                  <a:schemeClr val="tx1"/>
                </a:solidFill>
                <a:effectLst/>
                <a:latin typeface="+mn-lt"/>
                <a:ea typeface="+mn-ea"/>
                <a:cs typeface="+mn-cs"/>
              </a:rPr>
              <a:t>I Aula er det muligt at finde </a:t>
            </a:r>
            <a:r>
              <a:rPr lang="da-DK" sz="936" b="1" kern="1200" dirty="0">
                <a:solidFill>
                  <a:schemeClr val="tx1"/>
                </a:solidFill>
                <a:effectLst/>
                <a:latin typeface="+mn-lt"/>
                <a:ea typeface="+mn-ea"/>
                <a:cs typeface="+mn-cs"/>
              </a:rPr>
              <a:t>en liste med kontaktoplysninger for både børn, forældre og medarbejdere. </a:t>
            </a:r>
            <a:r>
              <a:rPr lang="da-DK" sz="936" b="0" kern="1200" dirty="0">
                <a:solidFill>
                  <a:schemeClr val="tx1"/>
                </a:solidFill>
                <a:effectLst/>
                <a:latin typeface="+mn-lt"/>
                <a:ea typeface="+mn-ea"/>
                <a:cs typeface="+mn-cs"/>
              </a:rPr>
              <a:t>Det kan være brugbart, hvis der er behov for at ringe til et barns forældre i tilfælde af sygdom. Medarbejdere kan </a:t>
            </a:r>
            <a:r>
              <a:rPr lang="da-DK" sz="936" b="1" kern="1200" dirty="0">
                <a:solidFill>
                  <a:schemeClr val="tx1"/>
                </a:solidFill>
                <a:effectLst/>
                <a:latin typeface="+mn-lt"/>
                <a:ea typeface="+mn-ea"/>
                <a:cs typeface="+mn-cs"/>
              </a:rPr>
              <a:t>få et samlet overblik over kontaktoplysninger ved at tilgå ”kontakter” i Aula </a:t>
            </a:r>
            <a:r>
              <a:rPr lang="da-DK" sz="936" b="0" kern="1200" dirty="0">
                <a:solidFill>
                  <a:schemeClr val="tx1"/>
                </a:solidFill>
                <a:effectLst/>
                <a:latin typeface="+mn-lt"/>
                <a:ea typeface="+mn-ea"/>
                <a:cs typeface="+mn-cs"/>
              </a:rPr>
              <a:t>og sortere på en stue.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næste pointe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1"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Få et samlet overblik over </a:t>
            </a:r>
            <a:r>
              <a:rPr lang="da-DK" sz="1000" b="1" dirty="0">
                <a:solidFill>
                  <a:srgbClr val="222350"/>
                </a:solidFill>
                <a:latin typeface="Lato" panose="020F0502020204030203" pitchFamily="34" charset="0"/>
                <a:ea typeface="Lato" panose="020F0502020204030203" pitchFamily="34" charset="0"/>
                <a:cs typeface="Lato" panose="020F0502020204030203" pitchFamily="34" charset="0"/>
              </a:rPr>
              <a:t>børnenes stamkort</a:t>
            </a:r>
            <a:r>
              <a:rPr kumimoji="0" lang="da-DK" sz="1000" b="1"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r>
              <a:rPr lang="da-DK" sz="936" b="0" kern="1200" dirty="0">
                <a:solidFill>
                  <a:schemeClr val="tx1"/>
                </a:solidFill>
                <a:effectLst/>
                <a:latin typeface="+mn-lt"/>
                <a:ea typeface="+mn-ea"/>
                <a:cs typeface="+mn-cs"/>
              </a:rPr>
              <a:t>Medarbejdere kan </a:t>
            </a:r>
            <a:r>
              <a:rPr lang="da-DK" sz="936" b="1" kern="1200" dirty="0">
                <a:solidFill>
                  <a:schemeClr val="tx1"/>
                </a:solidFill>
                <a:effectLst/>
                <a:latin typeface="+mn-lt"/>
                <a:ea typeface="+mn-ea"/>
                <a:cs typeface="+mn-cs"/>
              </a:rPr>
              <a:t>få et overblik over et specifikt barn eller en hel gruppes (fx en stue) stamkortoplysninger </a:t>
            </a:r>
            <a:r>
              <a:rPr lang="da-DK" sz="936" b="0" kern="1200" dirty="0">
                <a:solidFill>
                  <a:schemeClr val="tx1"/>
                </a:solidFill>
                <a:effectLst/>
                <a:latin typeface="+mn-lt"/>
                <a:ea typeface="+mn-ea"/>
                <a:cs typeface="+mn-cs"/>
              </a:rPr>
              <a:t>inden en udflugt. En medarbejder får adgang til denne information ved at gå til ”Stamkortoplysninger” i Aula. For at tilgå dette modul, skal der ske </a:t>
            </a:r>
            <a:r>
              <a:rPr lang="da-DK" sz="936" b="1" kern="1200" dirty="0">
                <a:solidFill>
                  <a:schemeClr val="tx1"/>
                </a:solidFill>
                <a:effectLst/>
                <a:latin typeface="+mn-lt"/>
                <a:ea typeface="+mn-ea"/>
                <a:cs typeface="+mn-cs"/>
              </a:rPr>
              <a:t>et </a:t>
            </a:r>
            <a:r>
              <a:rPr lang="da-DK" sz="936" b="1" kern="1200" dirty="0" err="1">
                <a:solidFill>
                  <a:schemeClr val="tx1"/>
                </a:solidFill>
                <a:effectLst/>
                <a:latin typeface="+mn-lt"/>
                <a:ea typeface="+mn-ea"/>
                <a:cs typeface="+mn-cs"/>
              </a:rPr>
              <a:t>step-up</a:t>
            </a:r>
            <a:r>
              <a:rPr lang="da-DK" sz="936" b="1" kern="1200" dirty="0">
                <a:solidFill>
                  <a:schemeClr val="tx1"/>
                </a:solidFill>
                <a:effectLst/>
                <a:latin typeface="+mn-lt"/>
                <a:ea typeface="+mn-ea"/>
                <a:cs typeface="+mn-cs"/>
              </a:rPr>
              <a:t> i sikkerhed for at der passes godt på data. </a:t>
            </a:r>
            <a:r>
              <a:rPr lang="da-DK" sz="936" b="0" kern="1200" dirty="0">
                <a:solidFill>
                  <a:schemeClr val="tx1"/>
                </a:solidFill>
                <a:effectLst/>
                <a:latin typeface="+mn-lt"/>
                <a:ea typeface="+mn-ea"/>
                <a:cs typeface="+mn-cs"/>
              </a:rPr>
              <a:t>Et </a:t>
            </a:r>
            <a:r>
              <a:rPr lang="da-DK" sz="936" b="0" kern="1200" dirty="0" err="1">
                <a:solidFill>
                  <a:schemeClr val="tx1"/>
                </a:solidFill>
                <a:effectLst/>
                <a:latin typeface="+mn-lt"/>
                <a:ea typeface="+mn-ea"/>
                <a:cs typeface="+mn-cs"/>
              </a:rPr>
              <a:t>step-up</a:t>
            </a:r>
            <a:r>
              <a:rPr lang="da-DK" sz="936" b="0" kern="1200" dirty="0">
                <a:solidFill>
                  <a:schemeClr val="tx1"/>
                </a:solidFill>
                <a:effectLst/>
                <a:latin typeface="+mn-lt"/>
                <a:ea typeface="+mn-ea"/>
                <a:cs typeface="+mn-cs"/>
              </a:rPr>
              <a:t> i sikkerhed vil svare til et ekstra login. Flere kommuner har </a:t>
            </a:r>
            <a:r>
              <a:rPr lang="da-DK" sz="936" b="0" kern="1200" dirty="0" err="1">
                <a:solidFill>
                  <a:schemeClr val="tx1"/>
                </a:solidFill>
                <a:effectLst/>
                <a:latin typeface="+mn-lt"/>
                <a:ea typeface="+mn-ea"/>
                <a:cs typeface="+mn-cs"/>
              </a:rPr>
              <a:t>IdP</a:t>
            </a:r>
            <a:r>
              <a:rPr lang="da-DK" sz="936" b="0" kern="1200" dirty="0">
                <a:solidFill>
                  <a:schemeClr val="tx1"/>
                </a:solidFill>
                <a:effectLst/>
                <a:latin typeface="+mn-lt"/>
                <a:ea typeface="+mn-ea"/>
                <a:cs typeface="+mn-cs"/>
              </a:rPr>
              <a:t>-løsninger, som sørger for, at du er steppet op fra start.</a:t>
            </a:r>
            <a:br>
              <a:rPr lang="da-DK" sz="936" b="0" kern="1200" dirty="0">
                <a:solidFill>
                  <a:schemeClr val="tx1"/>
                </a:solidFill>
                <a:effectLst/>
                <a:latin typeface="+mn-lt"/>
                <a:ea typeface="+mn-ea"/>
                <a:cs typeface="+mn-cs"/>
              </a:rPr>
            </a:br>
            <a:br>
              <a:rPr lang="da-DK" sz="936" b="0" kern="1200" dirty="0">
                <a:solidFill>
                  <a:schemeClr val="tx1"/>
                </a:solidFill>
                <a:effectLst/>
                <a:latin typeface="+mn-lt"/>
                <a:ea typeface="+mn-ea"/>
                <a:cs typeface="+mn-cs"/>
              </a:rPr>
            </a:br>
            <a:r>
              <a:rPr lang="da-DK" sz="936" b="0" kern="1200" dirty="0">
                <a:solidFill>
                  <a:schemeClr val="tx1"/>
                </a:solidFill>
                <a:effectLst/>
                <a:latin typeface="+mn-lt"/>
                <a:ea typeface="+mn-ea"/>
                <a:cs typeface="+mn-cs"/>
              </a:rPr>
              <a:t>Stamkortoplysninger er samtykker, supplerende stamdata eller tilladelser, som forældre har besvaret. Et eksempel kan være om barnet har særlige kosthensyn eller om der må deles billeder af barnet.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b="0" kern="1200" dirty="0">
                <a:solidFill>
                  <a:schemeClr val="tx1"/>
                </a:solidFill>
                <a:effectLst/>
                <a:latin typeface="+mn-lt"/>
                <a:ea typeface="+mn-ea"/>
                <a:cs typeface="+mn-cs"/>
              </a:rPr>
              <a:t>Yderligere information omkring hvem der kan se hvilke oplysninger i Aula, kan findes i dokumentet ”Hvem kan se hvad”</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hlinkClick r:id="rId3"/>
              </a:rPr>
              <a:t>https://aulainfo.dk/wp-content/uploads/Kontaktoplysninger-hvem-kan-se-hvad.pdf</a:t>
            </a: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dirty="0"/>
              <a:t>Og hvad er så vigtigt for jer at vide…</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08F69B-1C1E-4FCD-896B-5E9DC3357C0B}" type="slidenum">
              <a:rPr lang="da-DK" smtClean="0"/>
              <a:t>32</a:t>
            </a:fld>
            <a:endParaRPr lang="da-DK"/>
          </a:p>
        </p:txBody>
      </p:sp>
    </p:spTree>
    <p:extLst>
      <p:ext uri="{BB962C8B-B14F-4D97-AF65-F5344CB8AC3E}">
        <p14:creationId xmlns:p14="http://schemas.microsoft.com/office/powerpoint/2010/main" val="29922761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Opsamling på Komme/Gå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Hvad skal være afklaret af og med ledelsen? Hvad har I brug for at vide?</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første pointe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i="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dirty="0"/>
              <a:t>Hvem på institutionen skal kunne håndtere Komme/Gå? </a:t>
            </a:r>
            <a:r>
              <a:rPr lang="da-DK" b="0" dirty="0"/>
              <a:t>I Aula er det som udgangspunkt kun </a:t>
            </a:r>
            <a:r>
              <a:rPr lang="da-DK" dirty="0"/>
              <a:t>en institutionsadministrator, der kan opsætte institutionens Komme/Gå. Skal flere medarbejdere kunne håndtere denne opgave? Udvalgte medarbejdere eller grupper kan tildeles rettigheden ”Håndter Komme/Gå” og dermed opsætte institutionens Komme/Gå.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i="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i="0" kern="1200" dirty="0">
                <a:solidFill>
                  <a:schemeClr val="tx1"/>
                </a:solidFill>
                <a:effectLst/>
                <a:latin typeface="+mn-lt"/>
                <a:ea typeface="+mn-ea"/>
                <a:cs typeface="+mn-cs"/>
              </a:rPr>
              <a:t>Hvordan får I overblik over allokering af medarbejdere ifm. ferie? </a:t>
            </a:r>
            <a:r>
              <a:rPr lang="da-DK" sz="1000" b="0" i="0" kern="1200" dirty="0">
                <a:solidFill>
                  <a:schemeClr val="tx1"/>
                </a:solidFill>
                <a:effectLst/>
                <a:latin typeface="+mn-lt"/>
                <a:ea typeface="+mn-ea"/>
                <a:cs typeface="+mn-cs"/>
              </a:rPr>
              <a:t>I forbindelse med planlægning og allokering af personale i ferieperioder er det vigtigt at kunne få overblik over hvor mange og hvilke børn, der kommer i den pågældende periode. Hvordan vil I benytte komme/gå til at få overblik over ferie, så I kan allokere de rette medarbejdere?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i="0" kern="1200" dirty="0">
              <a:solidFill>
                <a:schemeClr val="tx1"/>
              </a:solidFill>
              <a:effectLst/>
              <a:latin typeface="+mn-lt"/>
              <a:ea typeface="+mn-ea"/>
              <a:cs typeface="+mn-cs"/>
            </a:endParaRP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Hvordan skal institutionens enheder benyttes? </a:t>
            </a:r>
            <a:r>
              <a:rPr lang="da-DK" sz="936" b="0" kern="1200" dirty="0">
                <a:solidFill>
                  <a:schemeClr val="tx1"/>
                </a:solidFill>
                <a:effectLst/>
                <a:latin typeface="+mn-lt"/>
                <a:ea typeface="+mn-ea"/>
                <a:cs typeface="+mn-cs"/>
              </a:rPr>
              <a:t>Flere dagtilbud er i dag vant til at dele logins og/eller enheder. I Aula har hver bruger deres unikke Aula-profil. Det betyder også, at når en bruger benytter Aulas App er denne knyttet til den specifikke person. Skal institutionens enheder knyttes til specifikke personer, eller skal check-in-visningen blot opsættes på disse? Hvad er der besluttet ift., hvordan enhederne benyttes?</a:t>
            </a:r>
            <a:endParaRPr lang="da-DK" sz="936" b="1" kern="1200" dirty="0">
              <a:solidFill>
                <a:schemeClr val="tx1"/>
              </a:solidFill>
              <a:effectLst/>
              <a:latin typeface="+mn-lt"/>
              <a:ea typeface="+mn-ea"/>
              <a:cs typeface="+mn-cs"/>
            </a:endParaRPr>
          </a:p>
          <a:p>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næste afklaringspunkt frem):</a:t>
            </a:r>
          </a:p>
          <a:p>
            <a:endParaRPr lang="da-DK" sz="936" kern="1200" dirty="0">
              <a:solidFill>
                <a:schemeClr val="tx1"/>
              </a:solidFill>
              <a:effectLst/>
              <a:latin typeface="+mn-lt"/>
              <a:ea typeface="+mn-ea"/>
              <a:cs typeface="+mn-cs"/>
            </a:endParaRP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Hvor kommunikerer I om hvad? </a:t>
            </a:r>
            <a:r>
              <a:rPr lang="da-DK" sz="936" b="0" kern="1200" dirty="0">
                <a:solidFill>
                  <a:schemeClr val="tx1"/>
                </a:solidFill>
                <a:effectLst/>
                <a:latin typeface="+mn-lt"/>
                <a:ea typeface="+mn-ea"/>
                <a:cs typeface="+mn-cs"/>
              </a:rPr>
              <a:t>Hvis bemærkning i Komme/Gå er slået til, kan disse ses på </a:t>
            </a:r>
            <a:r>
              <a:rPr lang="da-DK" sz="936" b="0" kern="1200" dirty="0" err="1">
                <a:solidFill>
                  <a:schemeClr val="tx1"/>
                </a:solidFill>
                <a:effectLst/>
                <a:latin typeface="+mn-lt"/>
                <a:ea typeface="+mn-ea"/>
                <a:cs typeface="+mn-cs"/>
              </a:rPr>
              <a:t>Check-ind</a:t>
            </a:r>
            <a:r>
              <a:rPr lang="da-DK" sz="936" b="0" kern="1200" dirty="0">
                <a:solidFill>
                  <a:schemeClr val="tx1"/>
                </a:solidFill>
                <a:effectLst/>
                <a:latin typeface="+mn-lt"/>
                <a:ea typeface="+mn-ea"/>
                <a:cs typeface="+mn-cs"/>
              </a:rPr>
              <a:t> skærmen. Det er dermed muligt for alle, der kan se </a:t>
            </a:r>
            <a:r>
              <a:rPr lang="da-DK" sz="936" b="0" kern="1200" dirty="0" err="1">
                <a:solidFill>
                  <a:schemeClr val="tx1"/>
                </a:solidFill>
                <a:effectLst/>
                <a:latin typeface="+mn-lt"/>
                <a:ea typeface="+mn-ea"/>
                <a:cs typeface="+mn-cs"/>
              </a:rPr>
              <a:t>Check-ind</a:t>
            </a:r>
            <a:r>
              <a:rPr lang="da-DK" sz="936" b="0" kern="1200" dirty="0">
                <a:solidFill>
                  <a:schemeClr val="tx1"/>
                </a:solidFill>
                <a:effectLst/>
                <a:latin typeface="+mn-lt"/>
                <a:ea typeface="+mn-ea"/>
                <a:cs typeface="+mn-cs"/>
              </a:rPr>
              <a:t> skærmen, at se bemærkningen. Er der retningslinjer for, hvornår man bruger beskeder fremfor bemærkninger i Komme/Gå? </a:t>
            </a:r>
          </a:p>
          <a:p>
            <a:pPr marL="171450" indent="-171450">
              <a:buFont typeface="Arial" panose="020B0604020202020204" pitchFamily="34" charset="0"/>
              <a:buChar cha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kern="1200" dirty="0">
                <a:solidFill>
                  <a:schemeClr val="tx1"/>
                </a:solidFill>
                <a:effectLst/>
                <a:latin typeface="+mn-lt"/>
                <a:ea typeface="+mn-ea"/>
                <a:cs typeface="+mn-cs"/>
              </a:rPr>
              <a:t>Har I styr på de afklaringer, vi har gennemgået, (findes de allerede i kommunen), eller har I tilføjet afklaringspunkter på jeres huskeseddel, som I skal have drøftet og afklaret med jeres leder?</a:t>
            </a:r>
          </a:p>
          <a:p>
            <a:pPr marL="0" indent="0">
              <a:buFont typeface="Arial" panose="020B0604020202020204" pitchFamily="34" charset="0"/>
              <a:buNone/>
            </a:pPr>
            <a:endParaRPr lang="da-DK" sz="936"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08F69B-1C1E-4FCD-896B-5E9DC3357C0B}" type="slidenum">
              <a:rPr lang="da-DK" smtClean="0"/>
              <a:t>33</a:t>
            </a:fld>
            <a:endParaRPr lang="da-DK"/>
          </a:p>
        </p:txBody>
      </p:sp>
    </p:spTree>
    <p:extLst>
      <p:ext uri="{BB962C8B-B14F-4D97-AF65-F5344CB8AC3E}">
        <p14:creationId xmlns:p14="http://schemas.microsoft.com/office/powerpoint/2010/main" val="3784462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Opsamling på kontakter og stamkort</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Hvad er yderligere vigtigt for jer at vide? Hvilke beslutninger </a:t>
            </a:r>
            <a:r>
              <a:rPr lang="da-DK" sz="1000" kern="1200" dirty="0">
                <a:solidFill>
                  <a:schemeClr val="tx1"/>
                </a:solidFill>
                <a:effectLst/>
                <a:latin typeface="+mn-lt"/>
                <a:ea typeface="+mn-ea"/>
                <a:cs typeface="+mn-cs"/>
              </a:rPr>
              <a:t>skal være afklaret?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første pointe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i="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i="0" kern="1200" dirty="0">
                <a:solidFill>
                  <a:schemeClr val="tx1"/>
                </a:solidFill>
                <a:effectLst/>
                <a:latin typeface="+mn-lt"/>
                <a:ea typeface="+mn-ea"/>
                <a:cs typeface="+mn-cs"/>
              </a:rPr>
              <a:t>Hvem skal have adgang til at se lister med kontaktoplysninger for alle på hele institutionen? </a:t>
            </a:r>
            <a:r>
              <a:rPr lang="da-DK" sz="1000" b="0" i="0" kern="1200" dirty="0">
                <a:solidFill>
                  <a:schemeClr val="tx1"/>
                </a:solidFill>
                <a:effectLst/>
                <a:latin typeface="+mn-lt"/>
                <a:ea typeface="+mn-ea"/>
                <a:cs typeface="+mn-cs"/>
              </a:rPr>
              <a:t>I Aula er det som udgangspunkt kun muligt at se en liste med kontaktoplysninger for de grupper, som man er medlem af. Det er dog muligt at få adgang til lister over kontaktoplysninger for alle grupper på institutionen gennem rettigheden </a:t>
            </a:r>
            <a:r>
              <a:rPr lang="da-DK" sz="1000" b="1" i="0" kern="1200" dirty="0">
                <a:solidFill>
                  <a:schemeClr val="tx1"/>
                </a:solidFill>
                <a:effectLst/>
                <a:latin typeface="+mn-lt"/>
                <a:ea typeface="+mn-ea"/>
                <a:cs typeface="+mn-cs"/>
              </a:rPr>
              <a:t>”Se kontaktoplysninger for alle på institutionen”. </a:t>
            </a:r>
            <a:r>
              <a:rPr lang="da-DK" sz="1000" b="0" i="0" kern="1200" dirty="0">
                <a:solidFill>
                  <a:schemeClr val="tx1"/>
                </a:solidFill>
                <a:effectLst/>
                <a:latin typeface="+mn-lt"/>
                <a:ea typeface="+mn-ea"/>
                <a:cs typeface="+mn-cs"/>
              </a:rPr>
              <a:t>Har udvalgte medarbejdere eller grupper på institutionen behov for denne rettighed? </a:t>
            </a:r>
            <a:endParaRPr lang="da-DK" sz="1000" b="1" i="1" kern="1200" dirty="0">
              <a:solidFill>
                <a:schemeClr val="tx1"/>
              </a:solidFill>
              <a:effectLst/>
              <a:latin typeface="+mn-lt"/>
              <a:ea typeface="+mn-ea"/>
              <a:cs typeface="+mn-cs"/>
            </a:endParaRPr>
          </a:p>
          <a:p>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0" i="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Hvem skal have adgang til at se stamkort på hele institutionen? </a:t>
            </a:r>
            <a:r>
              <a:rPr lang="da-DK" sz="1000" b="0" kern="1200" dirty="0">
                <a:solidFill>
                  <a:schemeClr val="tx1"/>
                </a:solidFill>
                <a:effectLst/>
                <a:latin typeface="+mn-lt"/>
                <a:ea typeface="+mn-ea"/>
                <a:cs typeface="+mn-cs"/>
              </a:rPr>
              <a:t>Som udgangspunkt kan medarbejdere kun se stamkort for de børn og grupper, som de er tilknyttet. På samme måde som med rettigheden for lister over kontaktoplysninger kan medarbejdere tildeles rettigheden </a:t>
            </a:r>
            <a:r>
              <a:rPr lang="da-DK" sz="1000" b="1" kern="1200" dirty="0">
                <a:solidFill>
                  <a:schemeClr val="tx1"/>
                </a:solidFill>
                <a:effectLst/>
                <a:latin typeface="+mn-lt"/>
                <a:ea typeface="+mn-ea"/>
                <a:cs typeface="+mn-cs"/>
              </a:rPr>
              <a:t>”Se stamkort for alle på institutionen”, </a:t>
            </a:r>
            <a:r>
              <a:rPr lang="da-DK" sz="1000" b="0" kern="1200" dirty="0">
                <a:solidFill>
                  <a:schemeClr val="tx1"/>
                </a:solidFill>
                <a:effectLst/>
                <a:latin typeface="+mn-lt"/>
                <a:ea typeface="+mn-ea"/>
                <a:cs typeface="+mn-cs"/>
              </a:rPr>
              <a:t>der gør det muligt at se stamkort for alle børn og grupper på institutionen. Det kan benyttes, hvis man skal på tur med børn fra forskellige afdelinger af institutionen. Skal udvalgte medarbejdere eller grupper tildeles denne rettighed? </a:t>
            </a:r>
            <a:endParaRPr lang="da-DK" sz="936" b="1" kern="1200" dirty="0">
              <a:solidFill>
                <a:schemeClr val="tx1"/>
              </a:solidFill>
              <a:effectLst/>
              <a:latin typeface="+mn-lt"/>
              <a:ea typeface="+mn-ea"/>
              <a:cs typeface="+mn-cs"/>
            </a:endParaRPr>
          </a:p>
          <a:p>
            <a:endParaRPr lang="da-DK" sz="936"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Har I styr på de afklaringer, vi har gennemgået, (findes de allerede i kommunen), eller har I tilføjet afklaringspunkter på jeres huskeseddel, som I skal have drøftet og afklaret med jeres leder?</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i="1" kern="1200" dirty="0">
                <a:solidFill>
                  <a:schemeClr val="tx1"/>
                </a:solidFill>
                <a:effectLst/>
                <a:latin typeface="+mn-lt"/>
                <a:ea typeface="+mn-ea"/>
                <a:cs typeface="+mn-cs"/>
              </a:rPr>
              <a:t>Er der føjet spørgsmål til parkeringsplads, så kom ligeledes rundt om dem. </a:t>
            </a:r>
          </a:p>
          <a:p>
            <a:endParaRPr lang="da-DK" sz="1000" b="0" kern="1200" dirty="0">
              <a:solidFill>
                <a:schemeClr val="tx1"/>
              </a:solidFill>
              <a:effectLst/>
              <a:latin typeface="+mn-lt"/>
              <a:ea typeface="+mn-ea"/>
              <a:cs typeface="+mn-cs"/>
            </a:endParaRPr>
          </a:p>
          <a:p>
            <a:r>
              <a:rPr lang="da-DK" sz="936" b="1" kern="1200" dirty="0">
                <a:solidFill>
                  <a:schemeClr val="tx1"/>
                </a:solidFill>
                <a:effectLst/>
                <a:latin typeface="+mn-lt"/>
                <a:ea typeface="+mn-ea"/>
                <a:cs typeface="+mn-cs"/>
              </a:rPr>
              <a:t>Noter:</a:t>
            </a: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936" kern="1200" dirty="0">
                <a:solidFill>
                  <a:schemeClr val="tx1"/>
                </a:solidFill>
                <a:effectLst/>
                <a:latin typeface="+mn-lt"/>
                <a:ea typeface="+mn-ea"/>
                <a:cs typeface="+mn-cs"/>
              </a:rPr>
              <a:t>• Giv plads til spørgsmål, undren og refleksion.</a:t>
            </a:r>
          </a:p>
          <a:p>
            <a:r>
              <a:rPr lang="da-DK" sz="936" kern="1200" dirty="0">
                <a:solidFill>
                  <a:schemeClr val="tx1"/>
                </a:solidFill>
                <a:effectLst/>
                <a:latin typeface="+mn-lt"/>
                <a:ea typeface="+mn-ea"/>
                <a:cs typeface="+mn-cs"/>
              </a:rPr>
              <a:t>• Stil gerne spørgsmål til hvilke situationer, de ser de forskellige funktioner anvendt.</a:t>
            </a:r>
          </a:p>
          <a:p>
            <a:r>
              <a:rPr lang="da-DK" sz="936" kern="1200" dirty="0">
                <a:solidFill>
                  <a:schemeClr val="tx1"/>
                </a:solidFill>
                <a:effectLst/>
                <a:latin typeface="+mn-lt"/>
                <a:ea typeface="+mn-ea"/>
                <a:cs typeface="+mn-cs"/>
              </a:rPr>
              <a:t>• Lad dem også byde ind med, hvilke nye arbejdsgange, de her er blevet præsenteret for</a:t>
            </a:r>
          </a:p>
          <a:p>
            <a:endParaRPr lang="da-DK" sz="936" b="0" kern="1200" dirty="0">
              <a:solidFill>
                <a:schemeClr val="tx1"/>
              </a:solidFill>
              <a:effectLst/>
              <a:latin typeface="+mn-lt"/>
              <a:ea typeface="+mn-ea"/>
              <a:cs typeface="+mn-cs"/>
            </a:endParaRP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23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Vi er nu næsten nået til vejs ende – vi har blot </a:t>
            </a:r>
            <a:r>
              <a:rPr lang="da-DK" sz="900" b="1" i="1" dirty="0"/>
              <a:t>en afrunding tilbage</a:t>
            </a:r>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225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Vi har nu været omkring al central funktionalitet i Aula - og hvad så herfra?</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I har god mulighed for at finde videre støtte og vejledning om Aula på hjemmesiden</a:t>
            </a:r>
            <a:r>
              <a:rPr lang="da-DK" sz="1000" b="1" i="0" dirty="0"/>
              <a:t> </a:t>
            </a:r>
            <a:r>
              <a:rPr lang="da-DK" sz="1000" b="1" u="sng" kern="1200" dirty="0">
                <a:solidFill>
                  <a:schemeClr val="tx1"/>
                </a:solidFill>
                <a:effectLst/>
                <a:latin typeface="+mn-lt"/>
                <a:ea typeface="+mn-ea"/>
                <a:cs typeface="+mn-cs"/>
                <a:hlinkClick r:id="rId3"/>
              </a:rPr>
              <a:t>www.aulainfo.dk</a:t>
            </a:r>
            <a:endParaRPr lang="da-DK" sz="1000" b="1" u="sng"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i="1" dirty="0"/>
              <a:t>(Note til underviser: Du kan eventuelt her vælge at vise deltagerne, hvor de finder materialet ved reelt at logge på hjemmesiden)</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1" i="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0" i="0" dirty="0"/>
              <a:t>Her finder I:</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0"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i="0" dirty="0"/>
              <a:t>Træningsvideoer</a:t>
            </a:r>
            <a:r>
              <a:rPr lang="da-DK" b="0" i="0" dirty="0"/>
              <a:t>: </a:t>
            </a:r>
            <a:r>
              <a:rPr lang="da-DK" sz="7200" dirty="0">
                <a:latin typeface="Lato balck"/>
              </a:rPr>
              <a:t>Træningsmaterialet indeholder en trin-for-trin gennemgang af udvalgt funktionalitet, som ved hjælp af skærmillustrationer, video og voice-over guider dig gennem arbejdsgange i Aula.</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7200" dirty="0">
              <a:latin typeface="Lato balck"/>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7200" b="1" dirty="0">
                <a:latin typeface="Lato balck"/>
              </a:rPr>
              <a:t>Trin-trin-for-trin guides: </a:t>
            </a:r>
            <a:r>
              <a:rPr lang="da-DK" sz="7200" dirty="0">
                <a:latin typeface="Lato balck"/>
              </a:rPr>
              <a:t>Træningsmaterialet trin-for-trin guides eller navigationssedler, er ca. en A4 side der via stillbilleder og forklaring guider dig gennem arbejdsgange i Aula</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7200" dirty="0">
              <a:latin typeface="Lato balck"/>
            </a:endParaRPr>
          </a:p>
          <a:p>
            <a:pPr marL="171450" lvl="0" indent="-171450" fontAlgn="base" hangingPunct="0">
              <a:buFont typeface="Arial" panose="020B0604020202020204" pitchFamily="34" charset="0"/>
              <a:buChar char="•"/>
            </a:pPr>
            <a:r>
              <a:rPr lang="da-DK" sz="900" b="1" kern="1200" dirty="0">
                <a:solidFill>
                  <a:schemeClr val="tx1"/>
                </a:solidFill>
                <a:effectLst/>
                <a:latin typeface="+mn-lt"/>
                <a:ea typeface="+mn-ea"/>
                <a:cs typeface="+mn-cs"/>
              </a:rPr>
              <a:t>FAQ: </a:t>
            </a:r>
            <a:r>
              <a:rPr lang="da-DK" sz="900" kern="1200" dirty="0">
                <a:solidFill>
                  <a:schemeClr val="tx1"/>
                </a:solidFill>
                <a:effectLst/>
                <a:latin typeface="+mn-lt"/>
                <a:ea typeface="+mn-ea"/>
                <a:cs typeface="+mn-cs"/>
              </a:rPr>
              <a:t>En samling af de hyppigst stillede spørgsmål og svar omkring brug af Aula </a:t>
            </a:r>
          </a:p>
          <a:p>
            <a:pPr marL="171450" lvl="0" indent="-171450" fontAlgn="base" hangingPunct="0">
              <a:buFont typeface="Arial" panose="020B0604020202020204" pitchFamily="34" charset="0"/>
              <a:buChar cha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b="1" i="1" dirty="0"/>
              <a:t>(Note til underviser: Orienter her deltagerne om, hvordan de i øvrigt kan søge støtte og support, alt afhængig af, hvordan I har organiseret jeres support på din institution)</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1" i="1" dirty="0"/>
          </a:p>
          <a:p>
            <a:r>
              <a:rPr lang="da-DK" dirty="0"/>
              <a:t>Afslutningsvist kaster vi et sidste blik på parkeringspladsen </a:t>
            </a:r>
            <a:r>
              <a:rPr lang="da-DK" b="1" i="1" dirty="0"/>
              <a:t>(Klik parkeringsplads frem)</a:t>
            </a:r>
          </a:p>
          <a:p>
            <a:endParaRPr lang="da-DK" b="1" i="1" dirty="0"/>
          </a:p>
          <a:p>
            <a:pPr marL="171450" indent="-171450">
              <a:buFont typeface="Arial" panose="020B0604020202020204" pitchFamily="34" charset="0"/>
              <a:buChar char="•"/>
            </a:pPr>
            <a:r>
              <a:rPr lang="da-DK" dirty="0"/>
              <a:t>Er der spørgsmål, der ikke er fulgt op på?</a:t>
            </a:r>
          </a:p>
          <a:p>
            <a:pPr marL="171450" indent="-171450">
              <a:buFont typeface="Arial" panose="020B0604020202020204" pitchFamily="34" charset="0"/>
              <a:buChar char="•"/>
            </a:pPr>
            <a:endParaRPr lang="da-DK" dirty="0"/>
          </a:p>
          <a:p>
            <a:pPr marL="0" indent="0">
              <a:buFont typeface="Arial" panose="020B0604020202020204" pitchFamily="34" charset="0"/>
              <a:buNone/>
            </a:pPr>
            <a:r>
              <a:rPr lang="da-DK" i="1" dirty="0"/>
              <a:t>(Er der eventuelt spørgsmål, som underviser ikke kan besvare, skal det sikres, at deltagerne ved, at der vil blive fulgt op på disse og hvordan.)</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Afrund med et tak for i dag ;-)</a:t>
            </a:r>
          </a:p>
          <a:p>
            <a:pPr marL="0" indent="0">
              <a:buFont typeface="Arial" panose="020B0604020202020204" pitchFamily="34" charset="0"/>
              <a:buNone/>
            </a:pPr>
            <a:endParaRPr lang="da-DK" dirty="0"/>
          </a:p>
          <a:p>
            <a:pPr marL="0" indent="0">
              <a:buFont typeface="Arial" panose="020B0604020202020204" pitchFamily="34" charset="0"/>
              <a:buNone/>
            </a:pPr>
            <a:endParaRPr lang="da-DK" dirty="0"/>
          </a:p>
          <a:p>
            <a:endParaRPr lang="da-DK" dirty="0"/>
          </a:p>
          <a:p>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fld id="{0DA0114A-87C3-AE42-9FE6-947C2632DDED}" type="slidenum">
              <a:rPr lang="da-DK" smtClean="0"/>
              <a:t>36</a:t>
            </a:fld>
            <a:endParaRPr lang="da-DK"/>
          </a:p>
        </p:txBody>
      </p:sp>
    </p:spTree>
    <p:extLst>
      <p:ext uri="{BB962C8B-B14F-4D97-AF65-F5344CB8AC3E}">
        <p14:creationId xmlns:p14="http://schemas.microsoft.com/office/powerpoint/2010/main" val="29830583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Stort tak for i dag – jeg håber at I har fået et godt indblik i Aula og er klædt på til egen undervisning. Husk, at I kan finde støtte i de materialer og vejledninger, vi har været omkring i dag – god fornøjelse og arbejdslyst ;-)</a:t>
            </a:r>
            <a:endParaRPr lang="da-DK" sz="10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i="1"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117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Vi indleder med en </a:t>
            </a:r>
            <a:r>
              <a:rPr lang="da-DK" b="1" dirty="0"/>
              <a:t>kort introduktion til Aula  </a:t>
            </a:r>
            <a:r>
              <a:rPr lang="da-DK" dirty="0"/>
              <a:t>– for hvilke fordele kommer Aula med, og hvordan spiller det sammen med andre systemer?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439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b="1" dirty="0"/>
              <a:t>Aula intro</a:t>
            </a:r>
          </a:p>
          <a:p>
            <a:pPr marL="0" indent="0">
              <a:buFont typeface="Arial" panose="020B0604020202020204" pitchFamily="34" charset="0"/>
              <a:buNone/>
            </a:pPr>
            <a:r>
              <a:rPr lang="da-DK" sz="900" dirty="0">
                <a:latin typeface="Lato" panose="020F0502020204030203" pitchFamily="34" charset="0"/>
                <a:ea typeface="Lato" panose="020F0502020204030203" pitchFamily="34" charset="0"/>
                <a:cs typeface="Lato" panose="020F0502020204030203" pitchFamily="34" charset="0"/>
              </a:rPr>
              <a:t>Beslutningen om at udvikle Aula bunder i et ønske om at skabe en </a:t>
            </a:r>
            <a:r>
              <a:rPr lang="da-DK" sz="900" b="1" dirty="0">
                <a:latin typeface="Lato" panose="020F0502020204030203" pitchFamily="34" charset="0"/>
                <a:ea typeface="Lato" panose="020F0502020204030203" pitchFamily="34" charset="0"/>
                <a:cs typeface="Lato" panose="020F0502020204030203" pitchFamily="34" charset="0"/>
              </a:rPr>
              <a:t>brugervenlig, sikker og nem platform </a:t>
            </a:r>
            <a:r>
              <a:rPr lang="da-DK" sz="900" dirty="0">
                <a:latin typeface="Lato" panose="020F0502020204030203" pitchFamily="34" charset="0"/>
                <a:ea typeface="Lato" panose="020F0502020204030203" pitchFamily="34" charset="0"/>
                <a:cs typeface="Lato" panose="020F0502020204030203" pitchFamily="34" charset="0"/>
              </a:rPr>
              <a:t>til informationer om børnenes skolegang eller liv i dagtilbuddet.</a:t>
            </a:r>
          </a:p>
          <a:p>
            <a:pPr marL="285750" indent="-285750">
              <a:buFont typeface="Arial" panose="020B0604020202020204" pitchFamily="34" charset="0"/>
              <a:buChar char="•"/>
            </a:pPr>
            <a:endParaRPr lang="da-DK" sz="900" dirty="0">
              <a:latin typeface="Lato" panose="020F0502020204030203" pitchFamily="34" charset="0"/>
              <a:ea typeface="Lato" panose="020F0502020204030203" pitchFamily="34" charset="0"/>
              <a:cs typeface="Lato" panose="020F0502020204030203" pitchFamily="34" charset="0"/>
            </a:endParaRPr>
          </a:p>
          <a:p>
            <a:pPr marL="0" indent="0">
              <a:buFont typeface="Arial" panose="020B0604020202020204" pitchFamily="34" charset="0"/>
              <a:buNone/>
            </a:pPr>
            <a:r>
              <a:rPr lang="da-DK" sz="900" dirty="0">
                <a:latin typeface="Lato" panose="020F0502020204030203" pitchFamily="34" charset="0"/>
                <a:ea typeface="Lato" panose="020F0502020204030203" pitchFamily="34" charset="0"/>
                <a:cs typeface="Lato" panose="020F0502020204030203" pitchFamily="34" charset="0"/>
              </a:rPr>
              <a:t>Aula handler om at understøtte </a:t>
            </a:r>
            <a:r>
              <a:rPr lang="da-DK" sz="900" b="1" dirty="0">
                <a:latin typeface="Lato" panose="020F0502020204030203" pitchFamily="34" charset="0"/>
                <a:ea typeface="Lato" panose="020F0502020204030203" pitchFamily="34" charset="0"/>
                <a:cs typeface="Lato" panose="020F0502020204030203" pitchFamily="34" charset="0"/>
              </a:rPr>
              <a:t>samarbejdet om børns læring og trivsel </a:t>
            </a:r>
            <a:r>
              <a:rPr lang="da-DK" sz="900" dirty="0">
                <a:latin typeface="Lato" panose="020F0502020204030203" pitchFamily="34" charset="0"/>
                <a:ea typeface="Lato" panose="020F0502020204030203" pitchFamily="34" charset="0"/>
                <a:cs typeface="Lato" panose="020F0502020204030203" pitchFamily="34" charset="0"/>
              </a:rPr>
              <a:t>ved at skabe rum for god kommunikation mellem fagprofessionelle og deres forældre.</a:t>
            </a:r>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i="0" dirty="0"/>
              <a:t>En af de helt store fordele ved Aula er, at </a:t>
            </a:r>
            <a:r>
              <a:rPr lang="da-DK" b="1" i="0" dirty="0"/>
              <a:t>Aula er én</a:t>
            </a:r>
            <a:r>
              <a:rPr lang="da-DK" b="1" i="0" baseline="0" dirty="0"/>
              <a:t> samlet national løsning, der skaber sammenhæng på tværs af institutioner og kommunegrænser</a:t>
            </a:r>
            <a:r>
              <a:rPr lang="da-DK" i="0" baseline="0" dirty="0"/>
              <a:t>. Det betyder, at forældre kan følge deres barn fra første dag i vuggestuen til det går ud af skolen. Det betyder også, at </a:t>
            </a:r>
            <a:r>
              <a:rPr lang="da-DK" b="1" i="0" baseline="0" dirty="0"/>
              <a:t>forældre alene logger ind ét sted og får ét samlet overblik, også selvom de har børn i flere kommuner og institutioner.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i="0" baseline="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i="0" baseline="0" dirty="0"/>
              <a:t>Det samme princip gælder for jer, også selvom I er tilknyttet flere institutioner.</a:t>
            </a:r>
          </a:p>
          <a:p>
            <a:pPr marL="0" indent="0">
              <a:buFontTx/>
              <a:buNone/>
            </a:pPr>
            <a:endParaRPr lang="da-DK" i="0" baseline="0" dirty="0"/>
          </a:p>
          <a:p>
            <a:pPr marL="0" indent="0">
              <a:buFontTx/>
              <a:buNone/>
            </a:pPr>
            <a:endParaRPr lang="da-DK" i="0" baseline="0"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EFAC016E-5E5F-3248-8F94-DBEB972C2B5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118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dirty="0"/>
              <a:t>Aula intro</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i="0" baseline="0" dirty="0"/>
              <a:t>Manus</a:t>
            </a:r>
            <a:r>
              <a:rPr lang="da-DK" sz="1200" i="0" baseline="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t>Netop fordi Aula er en</a:t>
            </a:r>
            <a:r>
              <a:rPr lang="da-DK" sz="1200" baseline="0" dirty="0"/>
              <a:t> samlet national løsning, bliver det </a:t>
            </a:r>
            <a:r>
              <a:rPr lang="da-DK" sz="1200" b="1" baseline="0" dirty="0"/>
              <a:t>muligt at samarbejde og administrere Aula på tværs af institutionerne </a:t>
            </a:r>
            <a:r>
              <a:rPr lang="da-DK" sz="1200" b="0" baseline="0" dirty="0"/>
              <a:t>i kommunen. </a:t>
            </a:r>
            <a:r>
              <a:rPr lang="da-DK" sz="1200" i="0" baseline="0" dirty="0"/>
              <a:t>Det betyder fx at samarbejdet ifm. børns overgang fra dagtilbud til SFO bliver lettere og mere sikkert.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i="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i="0" baseline="0" dirty="0"/>
              <a:t>Endelig gør Aula det også </a:t>
            </a:r>
            <a:r>
              <a:rPr lang="da-DK" sz="1200" b="1" i="0" baseline="0" dirty="0"/>
              <a:t>muligt for jer at kommunikere på tværs af institutioner indenfor kommunen</a:t>
            </a:r>
            <a:r>
              <a:rPr lang="da-DK" sz="1200" i="0" baseline="0" dirty="0"/>
              <a:t>. Som medarbejdere kan I kommunikere med alle medarbejdere indenfor kommunen, mens I udelukkende kan kommunikere med forældrene indenfor de institutioner, som I er tilknyttet.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i="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i="0" baseline="0" dirty="0"/>
              <a:t>Samtidig gør Aula det også muligt </a:t>
            </a:r>
            <a:r>
              <a:rPr lang="da-DK" sz="1200" b="1" i="0" baseline="0" dirty="0"/>
              <a:t>at kommunikere og samarbejde med eksterne fagpersoner – eksempelvis omkring barnets udvikling.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i="0" baseline="0" dirty="0"/>
          </a:p>
          <a:p>
            <a:r>
              <a:rPr lang="da-DK" dirty="0"/>
              <a:t>Aula åbner altså op for nye muligheder for kommunikation og samarbejde. </a:t>
            </a:r>
            <a:r>
              <a:rPr lang="da-DK" b="1" dirty="0"/>
              <a:t>Hvordan I kommer til at kommunikere og samarbejde i Aula, vil afhænge af hvilke rammer for brugen af Aula, der besluttes/er besluttet i jeres kommuner og på jeres institutioner.</a:t>
            </a:r>
          </a:p>
          <a:p>
            <a:endParaRPr lang="da-DK"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0" dirty="0"/>
              <a:t>Lad os kigge nærmere på hvordan Aula spiller sammen med andre systemer..</a:t>
            </a:r>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EFAC016E-5E5F-3248-8F94-DBEB972C2B5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27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Dette slide er med for at rammesætte, hvordan Aula spiller sammen med andre systemer. Aula </a:t>
            </a:r>
            <a:r>
              <a:rPr lang="da-DK" b="1" dirty="0"/>
              <a:t>er en</a:t>
            </a:r>
            <a:r>
              <a:rPr lang="da-DK" b="1" baseline="0" dirty="0"/>
              <a:t> samlet national løsning, og det betyder at alle kommuner modtager den samme ‘skal’ fra starten</a:t>
            </a:r>
            <a:r>
              <a:rPr lang="da-DK" baseline="0" dirty="0"/>
              <a:t>. Aula kan dog tilpasses efter den enkelte kommunens behov, ved at tilvælge specifikke </a:t>
            </a:r>
            <a:r>
              <a:rPr lang="da-DK" baseline="0" dirty="0" err="1"/>
              <a:t>widgets</a:t>
            </a:r>
            <a:r>
              <a:rPr lang="da-DK" baseline="0" dirty="0"/>
              <a:t> og at opsætte Aula med fx forskellige kommunikationsrestriktioner. </a:t>
            </a:r>
            <a:endParaRPr lang="da-DK" dirty="0"/>
          </a:p>
          <a:p>
            <a:endParaRPr lang="da-DK" dirty="0"/>
          </a:p>
          <a:p>
            <a:r>
              <a:rPr lang="da-DK" b="1" dirty="0"/>
              <a:t>De brugeradministrative systemer, </a:t>
            </a:r>
            <a:r>
              <a:rPr lang="da-DK" b="0" dirty="0"/>
              <a:t>samler information om børn og medarbejdere. Her er stuer indenfor institutionen også angivet, og det er på baggrund af disse at børn grupperes i Aula. Det er også her, at medarbejdere tilknyttes de forskellige afdelinger/stuer. </a:t>
            </a:r>
          </a:p>
          <a:p>
            <a:endParaRPr lang="da-DK" b="0" dirty="0"/>
          </a:p>
          <a:p>
            <a:r>
              <a:rPr lang="da-DK" b="1" dirty="0" err="1"/>
              <a:t>Widgets</a:t>
            </a:r>
            <a:r>
              <a:rPr lang="da-DK" b="1" dirty="0"/>
              <a:t> er en udstilling af indhold fra andre IT-leverandører. </a:t>
            </a:r>
            <a:r>
              <a:rPr lang="da-DK" b="0" dirty="0"/>
              <a:t>Det er op til den enkelte kommune at vælge hvilke </a:t>
            </a:r>
            <a:r>
              <a:rPr lang="da-DK" b="0" dirty="0" err="1"/>
              <a:t>widgets</a:t>
            </a:r>
            <a:r>
              <a:rPr lang="da-DK" b="0" dirty="0"/>
              <a:t> (hvis nogle), der skal benyttes og til hvad. </a:t>
            </a:r>
            <a:r>
              <a:rPr lang="da-DK" b="0" dirty="0" err="1"/>
              <a:t>Widgets</a:t>
            </a:r>
            <a:r>
              <a:rPr lang="da-DK" b="0" dirty="0"/>
              <a:t> giver medarbejdere og forældre mulighed for at tilgå de nødvendige værktøjer i det daglige samarbejde mellem institution og hjem. Det kunne eksempelvis være Sprogudvikling (hjernen og hjertet) eller en </a:t>
            </a:r>
            <a:r>
              <a:rPr lang="da-DK" b="0" dirty="0" err="1"/>
              <a:t>journaliseringswidget</a:t>
            </a:r>
            <a:r>
              <a:rPr lang="da-DK" b="0" dirty="0"/>
              <a:t>. </a:t>
            </a:r>
          </a:p>
          <a:p>
            <a:endParaRPr lang="da-DK" b="0" dirty="0"/>
          </a:p>
          <a:p>
            <a:r>
              <a:rPr lang="da-DK" b="1" dirty="0"/>
              <a:t>Fildelingsløsningen</a:t>
            </a:r>
            <a:r>
              <a:rPr lang="da-DK" b="0" dirty="0"/>
              <a:t> afhænger af, hvad der er besluttet i den enkelte kommune. Fildelingsløsninger kan eksempelvis være </a:t>
            </a:r>
            <a:r>
              <a:rPr lang="da-DK" b="0" dirty="0" err="1"/>
              <a:t>Onedrive</a:t>
            </a:r>
            <a:r>
              <a:rPr lang="da-DK" b="0" dirty="0"/>
              <a:t> eller </a:t>
            </a:r>
            <a:r>
              <a:rPr lang="da-DK" b="0" dirty="0" err="1"/>
              <a:t>GoogleDrive</a:t>
            </a:r>
            <a:r>
              <a:rPr lang="da-DK" b="0" dirty="0"/>
              <a:t>, og kan bruges som et supplement til håndtering af samarbejdsdokumenter.</a:t>
            </a:r>
          </a:p>
          <a:p>
            <a:endParaRPr lang="da-DK" b="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Og hvordan ser der så ud derinde i Aula?</a:t>
            </a:r>
          </a:p>
          <a:p>
            <a:endParaRPr lang="da-DK" b="0" dirty="0"/>
          </a:p>
        </p:txBody>
      </p:sp>
      <p:sp>
        <p:nvSpPr>
          <p:cNvPr id="4" name="Slide Number Placeholder 3"/>
          <p:cNvSpPr>
            <a:spLocks noGrp="1"/>
          </p:cNvSpPr>
          <p:nvPr>
            <p:ph type="sldNum" sz="quarter" idx="5"/>
          </p:nvPr>
        </p:nvSpPr>
        <p:spPr/>
        <p:txBody>
          <a:bodyPr/>
          <a:lstStyle/>
          <a:p>
            <a:fld id="{B75C9B09-1343-A043-9921-A0566060D0AA}" type="slidenum">
              <a:rPr lang="da-DK" smtClean="0"/>
              <a:t>7</a:t>
            </a:fld>
            <a:endParaRPr lang="da-DK"/>
          </a:p>
        </p:txBody>
      </p:sp>
    </p:spTree>
    <p:extLst>
      <p:ext uri="{BB962C8B-B14F-4D97-AF65-F5344CB8AC3E}">
        <p14:creationId xmlns:p14="http://schemas.microsoft.com/office/powerpoint/2010/main" val="3102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Aula intro</a:t>
            </a:r>
          </a:p>
          <a:p>
            <a:r>
              <a:rPr lang="da-DK" b="1" dirty="0"/>
              <a:t>Manus:</a:t>
            </a:r>
          </a:p>
          <a:p>
            <a:r>
              <a:rPr lang="da-DK" b="0" dirty="0"/>
              <a:t>Det</a:t>
            </a:r>
            <a:r>
              <a:rPr lang="da-DK" dirty="0"/>
              <a:t> første I vil se, når I logger på Aula, er </a:t>
            </a:r>
            <a:r>
              <a:rPr lang="da-DK" b="1" dirty="0"/>
              <a:t>Aulas Overblik.</a:t>
            </a:r>
            <a:endParaRPr lang="da-DK" b="1" i="1" u="none"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Aula gør brug af farvepaletter for at angive, hvilken rolle man er logget ind som.</a:t>
            </a: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Den blå farve signalerer, at du er logget ind som forældre, mens en </a:t>
            </a:r>
            <a:r>
              <a:rPr lang="da-DK" dirty="0">
                <a:solidFill>
                  <a:srgbClr val="00B050"/>
                </a:solidFill>
                <a:highlight>
                  <a:srgbClr val="45B7C1"/>
                </a:highlight>
              </a:rPr>
              <a:t>grøn farve vil </a:t>
            </a:r>
            <a:r>
              <a:rPr lang="da-DK" dirty="0"/>
              <a:t>signalere, at du er logget ind som medarbejder. I dette tilfælde ser vi altså overblikket fra et forældreperspektiv. </a:t>
            </a:r>
          </a:p>
          <a:p>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I overblikket ser vi alle opslag, som er delt med grupper, som man er medlem af</a:t>
            </a:r>
            <a:r>
              <a:rPr lang="da-DK" sz="936" kern="1200" dirty="0">
                <a:solidFill>
                  <a:schemeClr val="tx1"/>
                </a:solidFill>
                <a:effectLst/>
                <a:latin typeface="+mn-lt"/>
                <a:ea typeface="+mn-ea"/>
                <a:cs typeface="+mn-cs"/>
              </a:rPr>
              <a:t>. </a:t>
            </a:r>
            <a:r>
              <a:rPr lang="da-DK" sz="936" b="1" kern="1200" dirty="0">
                <a:solidFill>
                  <a:schemeClr val="tx1"/>
                </a:solidFill>
                <a:effectLst/>
                <a:latin typeface="+mn-lt"/>
                <a:ea typeface="+mn-ea"/>
                <a:cs typeface="+mn-cs"/>
              </a:rPr>
              <a:t>Som udgangspunkt er grupper de stuer eller afdelinger, som vi er tilknyttet (</a:t>
            </a:r>
            <a:r>
              <a:rPr lang="da-DK" sz="936" b="1" i="1" kern="1200" dirty="0">
                <a:solidFill>
                  <a:schemeClr val="tx1"/>
                </a:solidFill>
                <a:effectLst/>
                <a:latin typeface="+mn-lt"/>
                <a:ea typeface="+mn-ea"/>
                <a:cs typeface="+mn-cs"/>
              </a:rPr>
              <a:t>klik markering af gruppen ”Sommerfuglehaven og Bjørnen etc.” frem</a:t>
            </a:r>
            <a:r>
              <a:rPr lang="da-DK" sz="936" b="1" kern="1200" dirty="0">
                <a:solidFill>
                  <a:schemeClr val="tx1"/>
                </a:solidFill>
                <a:effectLst/>
                <a:latin typeface="+mn-lt"/>
                <a:ea typeface="+mn-ea"/>
                <a:cs typeface="+mn-cs"/>
              </a:rPr>
              <a:t>)</a:t>
            </a:r>
            <a:r>
              <a:rPr lang="da-DK" sz="936" b="0" kern="1200" dirty="0">
                <a:solidFill>
                  <a:schemeClr val="tx1"/>
                </a:solidFill>
                <a:effectLst/>
                <a:latin typeface="+mn-lt"/>
                <a:ea typeface="+mn-ea"/>
                <a:cs typeface="+mn-cs"/>
              </a:rPr>
              <a:t>.</a:t>
            </a:r>
            <a:r>
              <a:rPr lang="da-DK" sz="936" kern="1200" dirty="0">
                <a:solidFill>
                  <a:schemeClr val="tx1"/>
                </a:solidFill>
                <a:effectLst/>
                <a:latin typeface="+mn-lt"/>
                <a:ea typeface="+mn-ea"/>
                <a:cs typeface="+mn-cs"/>
              </a:rPr>
              <a:t> </a:t>
            </a:r>
            <a:r>
              <a:rPr lang="da-DK" baseline="0" dirty="0"/>
              <a:t>Grupper og al stamdata på alle brugere er automatisk hentet ind i Aula via UNI-Login fra kommunens brugeradministrative systemer.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aseline="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Aula overblik samler på den måde alle opslag fra de grupper, I er medlem af i ét samlet overblik</a:t>
            </a:r>
            <a:r>
              <a:rPr lang="da-DK" sz="936" kern="1200" dirty="0">
                <a:solidFill>
                  <a:schemeClr val="tx1"/>
                </a:solidFill>
                <a:effectLst/>
                <a:latin typeface="+mn-lt"/>
                <a:ea typeface="+mn-ea"/>
                <a:cs typeface="+mn-cs"/>
              </a:rPr>
              <a:t>. Det betyder, at det I får vist i overblikket, alene er indhold, der er målrettet den enkelte bruger eller gruppe.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Hvis man som medarbejder er tilknyttet flere institutioner eller som forælder har flere børn, er det muligt at </a:t>
            </a:r>
            <a:r>
              <a:rPr lang="da-DK" sz="936" b="1" kern="1200" dirty="0">
                <a:solidFill>
                  <a:schemeClr val="tx1"/>
                </a:solidFill>
                <a:effectLst/>
                <a:latin typeface="+mn-lt"/>
                <a:ea typeface="+mn-ea"/>
                <a:cs typeface="+mn-cs"/>
              </a:rPr>
              <a:t>filtrere på institution eller børn</a:t>
            </a:r>
            <a:r>
              <a:rPr lang="da-DK" sz="936" kern="1200" dirty="0">
                <a:solidFill>
                  <a:schemeClr val="tx1"/>
                </a:solidFill>
                <a:effectLst/>
                <a:latin typeface="+mn-lt"/>
                <a:ea typeface="+mn-ea"/>
                <a:cs typeface="+mn-cs"/>
              </a:rPr>
              <a:t>. Det betyder, at man får vist indhold i Aula, der relaterer sig til en eller flere institutioner eller et eller flere børn samtidig.	</a:t>
            </a:r>
            <a:endParaRPr lang="da-DK" dirty="0"/>
          </a:p>
          <a:p>
            <a:r>
              <a:rPr lang="da-DK" sz="936" kern="1200" dirty="0">
                <a:solidFill>
                  <a:schemeClr val="tx1"/>
                </a:solidFill>
                <a:effectLst/>
                <a:latin typeface="+mn-lt"/>
                <a:ea typeface="+mn-ea"/>
                <a:cs typeface="+mn-cs"/>
              </a:rPr>
              <a:t>I det øjeblik vi vælger et barn eller en institution til eller fra, målrettes indhold og kommunikation i Aula til det specifikke barn eller den specifikke institution. </a:t>
            </a:r>
          </a:p>
          <a:p>
            <a:endParaRPr lang="da-DK" dirty="0"/>
          </a:p>
          <a:p>
            <a:r>
              <a:rPr lang="da-DK" sz="936" kern="1200" dirty="0">
                <a:solidFill>
                  <a:schemeClr val="tx1"/>
                </a:solidFill>
                <a:effectLst/>
                <a:latin typeface="+mn-lt"/>
                <a:ea typeface="+mn-ea"/>
                <a:cs typeface="+mn-cs"/>
              </a:rPr>
              <a:t>Fra topbaren er det muligt at tilgå:</a:t>
            </a: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Grupper</a:t>
            </a:r>
            <a:r>
              <a:rPr lang="da-DK" sz="936" kern="1200" dirty="0">
                <a:solidFill>
                  <a:schemeClr val="tx1"/>
                </a:solidFill>
                <a:effectLst/>
                <a:latin typeface="+mn-lt"/>
                <a:ea typeface="+mn-ea"/>
                <a:cs typeface="+mn-cs"/>
              </a:rPr>
              <a:t>: Her kan I tilgå en liste over de grupper, I er medlem af (Med en gruppeside) 				</a:t>
            </a: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Søg</a:t>
            </a:r>
            <a:r>
              <a:rPr lang="da-DK" sz="936" kern="1200" dirty="0">
                <a:solidFill>
                  <a:schemeClr val="tx1"/>
                </a:solidFill>
                <a:effectLst/>
                <a:latin typeface="+mn-lt"/>
                <a:ea typeface="+mn-ea"/>
                <a:cs typeface="+mn-cs"/>
              </a:rPr>
              <a:t>: I kan her søge på tværs af hele Aula (Personer, Beskeder, Grupper mm.)				</a:t>
            </a: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Min profil:</a:t>
            </a:r>
            <a:r>
              <a:rPr lang="da-DK" sz="936" kern="1200" dirty="0">
                <a:solidFill>
                  <a:schemeClr val="tx1"/>
                </a:solidFill>
                <a:effectLst/>
                <a:latin typeface="+mn-lt"/>
                <a:ea typeface="+mn-ea"/>
                <a:cs typeface="+mn-cs"/>
              </a:rPr>
              <a:t> Under min profil kan I tilgå kontaktoplysninger, tilladelser mm., der er tilknyttet jeres egen profil 	</a:t>
            </a:r>
          </a:p>
          <a:p>
            <a:pPr marL="171450" indent="-171450">
              <a:buFont typeface="Arial" panose="020B0604020202020204" pitchFamily="34" charset="0"/>
              <a:buChar char="•"/>
            </a:pP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I venstre side er de centrale moduler, en bruger som udgangspunkt har adgang til i Aula udover Overblik, er det f.eks. Kalender, Beskeder, </a:t>
            </a:r>
            <a:r>
              <a:rPr lang="da-DK" sz="936" kern="1200" dirty="0">
                <a:solidFill>
                  <a:schemeClr val="tx1"/>
                </a:solidFill>
                <a:effectLst/>
                <a:highlight>
                  <a:srgbClr val="00FFFF"/>
                </a:highlight>
                <a:latin typeface="+mn-lt"/>
                <a:ea typeface="+mn-ea"/>
                <a:cs typeface="+mn-cs"/>
              </a:rPr>
              <a:t>Komme/Gå </a:t>
            </a:r>
            <a:r>
              <a:rPr lang="da-DK" sz="936" kern="1200" dirty="0">
                <a:solidFill>
                  <a:schemeClr val="tx1"/>
                </a:solidFill>
                <a:effectLst/>
                <a:latin typeface="+mn-lt"/>
                <a:ea typeface="+mn-ea"/>
                <a:cs typeface="+mn-cs"/>
              </a:rPr>
              <a:t>og Galleri </a:t>
            </a:r>
            <a:r>
              <a:rPr lang="da-DK" sz="936" strike="sngStrike" kern="1200" dirty="0">
                <a:solidFill>
                  <a:schemeClr val="tx1"/>
                </a:solidFill>
                <a:effectLst/>
                <a:latin typeface="+mn-lt"/>
                <a:ea typeface="+mn-ea"/>
                <a:cs typeface="+mn-cs"/>
              </a:rPr>
              <a:t>og Dokumenter. </a:t>
            </a: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err="1">
                <a:solidFill>
                  <a:schemeClr val="tx1"/>
                </a:solidFill>
                <a:effectLst/>
                <a:latin typeface="+mn-lt"/>
                <a:ea typeface="+mn-ea"/>
                <a:cs typeface="+mn-cs"/>
              </a:rPr>
              <a:t>Widgets</a:t>
            </a:r>
            <a:r>
              <a:rPr lang="da-DK" sz="936" b="1" kern="1200" dirty="0">
                <a:solidFill>
                  <a:schemeClr val="tx1"/>
                </a:solidFill>
                <a:effectLst/>
                <a:latin typeface="+mn-lt"/>
                <a:ea typeface="+mn-ea"/>
                <a:cs typeface="+mn-cs"/>
              </a:rPr>
              <a:t> i Aula er visninger af målrettet indhold fra andre IT-løsninger udenfor Aula. </a:t>
            </a:r>
            <a:r>
              <a:rPr lang="da-DK" sz="936" b="0" kern="1200" dirty="0">
                <a:solidFill>
                  <a:schemeClr val="tx1"/>
                </a:solidFill>
                <a:effectLst/>
                <a:latin typeface="+mn-lt"/>
                <a:ea typeface="+mn-ea"/>
                <a:cs typeface="+mn-cs"/>
              </a:rPr>
              <a:t>Gennem </a:t>
            </a:r>
            <a:r>
              <a:rPr lang="da-DK" sz="936" b="0" kern="1200" dirty="0" err="1">
                <a:solidFill>
                  <a:schemeClr val="tx1"/>
                </a:solidFill>
                <a:effectLst/>
                <a:latin typeface="+mn-lt"/>
                <a:ea typeface="+mn-ea"/>
                <a:cs typeface="+mn-cs"/>
              </a:rPr>
              <a:t>widgets</a:t>
            </a:r>
            <a:r>
              <a:rPr lang="da-DK" sz="936" b="0" kern="1200" dirty="0">
                <a:solidFill>
                  <a:schemeClr val="tx1"/>
                </a:solidFill>
                <a:effectLst/>
                <a:latin typeface="+mn-lt"/>
                <a:ea typeface="+mn-ea"/>
                <a:cs typeface="+mn-cs"/>
              </a:rPr>
              <a:t> får brugerne en samlet indgang til de værktøjer, som er relevante i samarbejdet mellem institution og hjem. </a:t>
            </a:r>
            <a:r>
              <a:rPr lang="da-DK" sz="936" kern="1200" dirty="0">
                <a:solidFill>
                  <a:schemeClr val="tx1"/>
                </a:solidFill>
                <a:effectLst/>
                <a:latin typeface="+mn-lt"/>
                <a:ea typeface="+mn-ea"/>
                <a:cs typeface="+mn-cs"/>
              </a:rPr>
              <a:t>Det kunne eksempelvis være børnelisten i Hjernen og Hjertet.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Det er som udgangspunkt kommunen, der beslutter hvilke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der skal være tilgængelige for de enkelte institutioner i Aula. De kan placeres flere forskellige steder, bl.a. som vist her på overblikket.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I dag kommer vi omkring alle de centrale moduler i Aula, ligesom vi kommer omkring Aula Overblik ad flere omgange undervejs, når vi folder den øvrige funktionalitet ud i de efterfølgende moduler. </a:t>
            </a: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Inden vi for alvor og mere detaljeret dykker ned i Aulas anvendelsesmuligheder, </a:t>
            </a:r>
            <a:r>
              <a:rPr lang="da-DK" b="1" dirty="0"/>
              <a:t>rammesætter vi kort de næste modulers koncept og opbygning</a:t>
            </a:r>
            <a:r>
              <a:rPr lang="da-DK" dirty="0"/>
              <a:t>, hvor vi gennemgår funktionalitet og arbejdsgange i Aula … </a:t>
            </a:r>
          </a:p>
          <a:p>
            <a:endParaRPr lang="da-DK" sz="936" kern="1200" dirty="0">
              <a:solidFill>
                <a:schemeClr val="tx1"/>
              </a:solidFill>
              <a:effectLst/>
              <a:latin typeface="+mn-lt"/>
              <a:ea typeface="+mn-ea"/>
              <a:cs typeface="+mn-cs"/>
            </a:endParaRPr>
          </a:p>
          <a:p>
            <a:pPr marL="171450" indent="-171450">
              <a:buFontTx/>
              <a:buChar char="-"/>
            </a:pPr>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763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Fokus på anvendelse</a:t>
            </a:r>
          </a:p>
          <a:p>
            <a:r>
              <a:rPr lang="da-DK" b="1"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i="0" dirty="0"/>
              <a:t>Som vi indledte med, er Aula som udgangspunkt nem og intuitiv at tage i brug for langt de fleste brugere, så det vil ikke tage lang tid før, I lærer at navigere rundt i Aula. </a:t>
            </a:r>
            <a:r>
              <a:rPr lang="da-DK" b="1" i="0" dirty="0"/>
              <a:t>På forløbet i dag fokuserer vi derfor ikke så meget på, hvor ”knappen” sidder henne, men mere på</a:t>
            </a:r>
            <a:r>
              <a:rPr lang="da-DK" sz="936" b="1" kern="1200" dirty="0">
                <a:solidFill>
                  <a:schemeClr val="tx1"/>
                </a:solidFill>
                <a:effectLst/>
                <a:latin typeface="+mn-lt"/>
                <a:ea typeface="+mn-ea"/>
                <a:cs typeface="+mn-cs"/>
              </a:rPr>
              <a:t> hvordan Aula tænkes anvendt i jeres kommune og på jeres institutioner </a:t>
            </a:r>
            <a:r>
              <a:rPr lang="da-DK" sz="936" kern="1200" dirty="0">
                <a:solidFill>
                  <a:schemeClr val="tx1"/>
                </a:solidFill>
                <a:effectLst/>
                <a:latin typeface="+mn-lt"/>
                <a:ea typeface="+mn-ea"/>
                <a:cs typeface="+mn-cs"/>
              </a:rPr>
              <a:t>og på de spørgsmål, </a:t>
            </a:r>
            <a:r>
              <a:rPr lang="da-DK" b="0" i="0" dirty="0"/>
              <a:t>som I har brug for at få afklaret før opsætningen af Aula.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i="0" dirty="0"/>
              <a:t>Sørg derfor for at få noteret spørgsmål omkring brugen af Aula på jeres ”huskesedler” undervejs, som I har brug for at få afklaret efter i dag. </a:t>
            </a:r>
            <a:r>
              <a:rPr lang="da-DK" b="0" i="0" dirty="0"/>
              <a:t>Jeg skal nok sikre, at vi kommer omkring ”huskesedlen” i hvert modul.</a:t>
            </a:r>
          </a:p>
          <a:p>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De fleste af de moduler vi skal igennem i dag, vil være struktureret på baggrund af </a:t>
            </a:r>
            <a:r>
              <a:rPr lang="da-DK" sz="936" b="1" kern="1200" dirty="0">
                <a:solidFill>
                  <a:schemeClr val="tx1"/>
                </a:solidFill>
                <a:effectLst/>
                <a:latin typeface="+mn-lt"/>
                <a:ea typeface="+mn-ea"/>
                <a:cs typeface="+mn-cs"/>
              </a:rPr>
              <a:t>de tre O’er; </a:t>
            </a:r>
          </a:p>
          <a:p>
            <a:endParaRPr lang="da-DK"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i="0" dirty="0"/>
              <a:t>Oplæg</a:t>
            </a:r>
            <a:r>
              <a:rPr lang="da-DK" b="0" i="0" dirty="0"/>
              <a:t> – er en kort præsentation af et m</a:t>
            </a:r>
            <a:r>
              <a:rPr lang="da-DK" i="0" dirty="0"/>
              <a:t>odul, og det er den specifikke funktionalitet, vi stiller skarpt på her. </a:t>
            </a:r>
            <a:r>
              <a:rPr lang="da-DK" sz="936" kern="1200" dirty="0">
                <a:solidFill>
                  <a:schemeClr val="tx1"/>
                </a:solidFill>
                <a:effectLst/>
                <a:latin typeface="+mn-lt"/>
                <a:ea typeface="+mn-ea"/>
                <a:cs typeface="+mn-cs"/>
              </a:rPr>
              <a:t>I modulerne 2-5 præsenteres funktionalitet gennem brugerrejser. </a:t>
            </a:r>
            <a:r>
              <a:rPr lang="da-DK" i="0" dirty="0"/>
              <a:t>Brugerrejserne er korte, animerede film, der giver </a:t>
            </a:r>
            <a:r>
              <a:rPr lang="da-DK" b="1" i="0" dirty="0"/>
              <a:t>et bud på, hvordan der </a:t>
            </a:r>
            <a:r>
              <a:rPr lang="da-DK" b="1" i="1" dirty="0"/>
              <a:t>kan</a:t>
            </a:r>
            <a:r>
              <a:rPr lang="da-DK" b="1" i="0" dirty="0"/>
              <a:t> kommunikeres og samarbejdes </a:t>
            </a:r>
            <a:r>
              <a:rPr lang="da-DK" i="0" dirty="0"/>
              <a:t>i Aula. D</a:t>
            </a:r>
            <a:r>
              <a:rPr lang="da-DK" sz="936" kern="1200" dirty="0">
                <a:solidFill>
                  <a:schemeClr val="tx1"/>
                </a:solidFill>
                <a:effectLst/>
                <a:latin typeface="+mn-lt"/>
                <a:ea typeface="+mn-ea"/>
                <a:cs typeface="+mn-cs"/>
              </a:rPr>
              <a:t>e resterende moduler, som omhandler opsætning og administration af Aula, præsenteres gennem oplæg. </a:t>
            </a:r>
            <a:r>
              <a:rPr lang="da-DK" dirty="0"/>
              <a:t>Når vi kommer til opgavefasen i modul 2-5, vil I alle blive tildelt hver jeres ”persona”. Til hver persona er der knyttet et fiktivt login, som er tilknyttet en fiktiv institution. </a:t>
            </a:r>
            <a:r>
              <a:rPr lang="da-DK" sz="936" b="1" kern="1200" dirty="0">
                <a:solidFill>
                  <a:schemeClr val="tx1"/>
                </a:solidFill>
                <a:effectLst/>
                <a:latin typeface="+mn-lt"/>
                <a:ea typeface="+mn-ea"/>
                <a:cs typeface="+mn-cs"/>
              </a:rPr>
              <a:t>Det er vigtigt endnu en gang at understrege, at brugerrejser alene er et bud på arbejdsgange – en slags ”</a:t>
            </a:r>
            <a:r>
              <a:rPr lang="da-DK" sz="936" b="1" kern="1200" dirty="0" err="1">
                <a:solidFill>
                  <a:schemeClr val="tx1"/>
                </a:solidFill>
                <a:effectLst/>
                <a:latin typeface="+mn-lt"/>
                <a:ea typeface="+mn-ea"/>
                <a:cs typeface="+mn-cs"/>
              </a:rPr>
              <a:t>appetizer</a:t>
            </a:r>
            <a:r>
              <a:rPr lang="da-DK" sz="936" b="1" kern="1200" dirty="0">
                <a:solidFill>
                  <a:schemeClr val="tx1"/>
                </a:solidFill>
                <a:effectLst/>
                <a:latin typeface="+mn-lt"/>
                <a:ea typeface="+mn-ea"/>
                <a:cs typeface="+mn-cs"/>
              </a:rPr>
              <a:t>” og igangsætter til opgavefasen.</a:t>
            </a:r>
            <a:endParaRPr lang="da-DK" b="1"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i="0" dirty="0"/>
              <a:t>Opgave</a:t>
            </a:r>
            <a:r>
              <a:rPr lang="da-DK" b="0" i="0" dirty="0"/>
              <a:t> – her </a:t>
            </a:r>
            <a:r>
              <a:rPr lang="da-DK" i="0" dirty="0"/>
              <a:t>arbejder I </a:t>
            </a:r>
            <a:r>
              <a:rPr lang="da-DK" i="1" dirty="0" err="1"/>
              <a:t>hands</a:t>
            </a:r>
            <a:r>
              <a:rPr lang="da-DK" i="1" dirty="0"/>
              <a:t> on </a:t>
            </a:r>
            <a:r>
              <a:rPr lang="da-DK" i="0" dirty="0"/>
              <a:t>i et Aula uddannelsesmiljø ud fra opgavesedler. I får hver jeres </a:t>
            </a:r>
            <a:r>
              <a:rPr lang="da-DK" dirty="0"/>
              <a:t>”persona”, hvor der er knyttet et fiktivt login, som er tilknyttet en fiktiv institution. </a:t>
            </a:r>
            <a:r>
              <a:rPr lang="da-DK" sz="936" b="1" kern="1200" dirty="0">
                <a:solidFill>
                  <a:schemeClr val="tx1"/>
                </a:solidFill>
                <a:effectLst/>
                <a:latin typeface="+mn-lt"/>
                <a:ea typeface="+mn-ea"/>
                <a:cs typeface="+mn-cs"/>
              </a:rPr>
              <a:t>I stedet for en lang indledning og en masse ord, som I ikke helt kan forholde jer til uden at have set Aula, kaster vi</a:t>
            </a:r>
            <a:r>
              <a:rPr lang="da-DK" b="1" dirty="0"/>
              <a:t> </a:t>
            </a:r>
            <a:r>
              <a:rPr lang="da-DK" sz="936" b="1" kern="1200" dirty="0">
                <a:solidFill>
                  <a:schemeClr val="tx1"/>
                </a:solidFill>
                <a:effectLst/>
                <a:latin typeface="+mn-lt"/>
                <a:ea typeface="+mn-ea"/>
                <a:cs typeface="+mn-cs"/>
              </a:rPr>
              <a:t>jer ret hurtigt ud i at arbejde </a:t>
            </a:r>
            <a:r>
              <a:rPr lang="da-DK" sz="936" b="1" i="1" kern="1200" dirty="0" err="1">
                <a:solidFill>
                  <a:schemeClr val="tx1"/>
                </a:solidFill>
                <a:effectLst/>
                <a:latin typeface="+mn-lt"/>
                <a:ea typeface="+mn-ea"/>
                <a:cs typeface="+mn-cs"/>
              </a:rPr>
              <a:t>hands</a:t>
            </a:r>
            <a:r>
              <a:rPr lang="da-DK" sz="936" b="1" i="1" kern="1200" dirty="0">
                <a:solidFill>
                  <a:schemeClr val="tx1"/>
                </a:solidFill>
                <a:effectLst/>
                <a:latin typeface="+mn-lt"/>
                <a:ea typeface="+mn-ea"/>
                <a:cs typeface="+mn-cs"/>
              </a:rPr>
              <a:t> on </a:t>
            </a:r>
            <a:r>
              <a:rPr lang="da-DK" sz="936" b="1" kern="1200" dirty="0">
                <a:solidFill>
                  <a:schemeClr val="tx1"/>
                </a:solidFill>
                <a:effectLst/>
                <a:latin typeface="+mn-lt"/>
                <a:ea typeface="+mn-ea"/>
                <a:cs typeface="+mn-cs"/>
              </a:rPr>
              <a:t>i Aula – stort set uden introduktion. Det er helt bevidst og en del af vores uddannelseskoncept – så bliv ikke frustrerede, vi skal nok støtte jer hele vejen igennem</a:t>
            </a:r>
            <a:endParaRPr lang="da-DK" b="1" i="0" dirty="0"/>
          </a:p>
          <a:p>
            <a:pPr marL="0" indent="0">
              <a:buFont typeface="Arial" panose="020B0604020202020204" pitchFamily="34" charset="0"/>
              <a:buNone/>
            </a:pPr>
            <a:endParaRPr lang="da-DK"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i="0" dirty="0"/>
              <a:t>Opsamling</a:t>
            </a:r>
            <a:r>
              <a:rPr lang="da-DK" b="0" i="0" dirty="0"/>
              <a:t> - hvert modul af</a:t>
            </a:r>
            <a:r>
              <a:rPr lang="da-DK" sz="936" kern="1200" dirty="0">
                <a:solidFill>
                  <a:schemeClr val="tx1"/>
                </a:solidFill>
                <a:effectLst/>
                <a:latin typeface="+mn-lt"/>
                <a:ea typeface="+mn-ea"/>
                <a:cs typeface="+mn-cs"/>
              </a:rPr>
              <a:t>rundes med en fælles opsamling, hvor vi </a:t>
            </a:r>
            <a:r>
              <a:rPr lang="da-DK" sz="936" b="1" kern="1200" dirty="0">
                <a:solidFill>
                  <a:schemeClr val="tx1"/>
                </a:solidFill>
                <a:effectLst/>
                <a:latin typeface="+mn-lt"/>
                <a:ea typeface="+mn-ea"/>
                <a:cs typeface="+mn-cs"/>
              </a:rPr>
              <a:t>stiller skarpt på huskesedlen og de spørgsmål, der bør være afklaret før opsætning af Aula</a:t>
            </a:r>
            <a:r>
              <a:rPr lang="da-DK" sz="936" kern="1200" dirty="0">
                <a:solidFill>
                  <a:schemeClr val="tx1"/>
                </a:solidFill>
                <a:effectLst/>
                <a:latin typeface="+mn-lt"/>
                <a:ea typeface="+mn-ea"/>
                <a:cs typeface="+mn-cs"/>
              </a:rPr>
              <a:t>. Det er også her, der er rum for fælles refleksion og dialog omkring brugen af Aula og opfølgning på de spørgsmål, som vi har ”parkeret” undervejs.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936" b="0"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b="0" i="1" kern="1200" dirty="0">
                <a:solidFill>
                  <a:schemeClr val="tx1"/>
                </a:solidFill>
                <a:effectLst/>
                <a:latin typeface="+mn-lt"/>
                <a:ea typeface="+mn-ea"/>
                <a:cs typeface="+mn-cs"/>
              </a:rPr>
              <a:t>(Note til underviser: Særligt fokus i opsamlingsfasen er at sikre, at det pædagogiske personale bliver bekendt med de principper og retningslinjer for brug af Aula, der er truffet beslutning omkring i din kommune og på din institution)</a:t>
            </a:r>
            <a:endParaRPr lang="da-DK" sz="936" kern="1200" dirty="0">
              <a:solidFill>
                <a:schemeClr val="tx1"/>
              </a:solidFill>
              <a:effectLst/>
              <a:latin typeface="+mn-lt"/>
              <a:ea typeface="+mn-ea"/>
              <a:cs typeface="+mn-cs"/>
            </a:endParaRPr>
          </a:p>
          <a:p>
            <a:pPr marL="0" indent="0">
              <a:buFont typeface="Arial" panose="020B0604020202020204" pitchFamily="34" charset="0"/>
              <a:buNone/>
            </a:pPr>
            <a:endParaRPr lang="da-DK" i="0" dirty="0"/>
          </a:p>
          <a:p>
            <a:r>
              <a:rPr lang="da-DK" dirty="0"/>
              <a:t>Lad os få prøvet de tre O’er af i næste modul…</a:t>
            </a:r>
          </a:p>
        </p:txBody>
      </p:sp>
      <p:sp>
        <p:nvSpPr>
          <p:cNvPr id="4" name="Slide Number Placeholder 3"/>
          <p:cNvSpPr>
            <a:spLocks noGrp="1"/>
          </p:cNvSpPr>
          <p:nvPr>
            <p:ph type="sldNum" sz="quarter" idx="10"/>
          </p:nvPr>
        </p:nvSpPr>
        <p:spPr/>
        <p:txBody>
          <a:bodyPr/>
          <a:lstStyle/>
          <a:p>
            <a:fld id="{2A08F69B-1C1E-4FCD-896B-5E9DC3357C0B}" type="slidenum">
              <a:rPr lang="da-DK" smtClean="0"/>
              <a:t>9</a:t>
            </a:fld>
            <a:endParaRPr lang="da-DK"/>
          </a:p>
        </p:txBody>
      </p:sp>
    </p:spTree>
    <p:extLst>
      <p:ext uri="{BB962C8B-B14F-4D97-AF65-F5344CB8AC3E}">
        <p14:creationId xmlns:p14="http://schemas.microsoft.com/office/powerpoint/2010/main" val="3746004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2" name="Title 1"/>
          <p:cNvSpPr>
            <a:spLocks noGrp="1"/>
          </p:cNvSpPr>
          <p:nvPr>
            <p:ph type="ctrTitle"/>
          </p:nvPr>
        </p:nvSpPr>
        <p:spPr>
          <a:xfrm>
            <a:off x="973138" y="1382184"/>
            <a:ext cx="6858000"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Tree>
    <p:extLst>
      <p:ext uri="{BB962C8B-B14F-4D97-AF65-F5344CB8AC3E}">
        <p14:creationId xmlns:p14="http://schemas.microsoft.com/office/powerpoint/2010/main" val="1995810332"/>
      </p:ext>
    </p:extLst>
  </p:cSld>
  <p:clrMapOvr>
    <a:masterClrMapping/>
  </p:clrMapOvr>
  <p:extLst>
    <p:ext uri="{DCECCB84-F9BA-43D5-87BE-67443E8EF086}">
      <p15:sldGuideLst xmlns:p15="http://schemas.microsoft.com/office/powerpoint/2012/main">
        <p15:guide id="1" orient="horz" pos="1800" userDrawn="1">
          <p15:clr>
            <a:srgbClr val="FBAE40"/>
          </p15:clr>
        </p15:guide>
        <p15:guide id="2" pos="2880" userDrawn="1">
          <p15:clr>
            <a:srgbClr val="FBAE40"/>
          </p15:clr>
        </p15:guide>
        <p15:guide id="3" pos="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el og indhold">
    <p:bg>
      <p:bgPr>
        <a:solidFill>
          <a:srgbClr val="2091A2"/>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177753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el og indhold">
    <p:bg>
      <p:bgPr>
        <a:solidFill>
          <a:srgbClr val="007A8D"/>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64524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el og indhold">
    <p:bg>
      <p:bgPr>
        <a:solidFill>
          <a:srgbClr val="34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2"/>
          <a:stretch>
            <a:fillRect/>
          </a:stretch>
        </p:blipFill>
        <p:spPr>
          <a:xfrm>
            <a:off x="615737" y="5198095"/>
            <a:ext cx="624509" cy="250999"/>
          </a:xfrm>
          <a:prstGeom prst="rect">
            <a:avLst/>
          </a:prstGeom>
        </p:spPr>
      </p:pic>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350168" y="1662113"/>
            <a:ext cx="6443663" cy="1404937"/>
          </a:xfrm>
        </p:spPr>
        <p:txBody>
          <a:bodyPr>
            <a:normAutofit/>
          </a:bodyPr>
          <a:lstStyle>
            <a:lvl1pPr algn="ctr">
              <a:defRPr sz="4200">
                <a:solidFill>
                  <a:schemeClr val="bg1"/>
                </a:solidFill>
              </a:defRPr>
            </a:lvl1pPr>
            <a:lvl2pPr algn="ctr">
              <a:defRPr/>
            </a:lvl2pPr>
            <a:lvl3pPr algn="ctr">
              <a:defRPr/>
            </a:lvl3pPr>
            <a:lvl4pPr algn="ctr">
              <a:defRPr/>
            </a:lvl4pPr>
            <a:lvl5pPr algn="ctr">
              <a:defRPr/>
            </a:lvl5pPr>
          </a:lstStyle>
          <a:p>
            <a:pPr lvl="0"/>
            <a:r>
              <a:rPr lang="da-DK" dirty="0"/>
              <a:t>Rediger teksttypografien i masteren</a:t>
            </a:r>
          </a:p>
        </p:txBody>
      </p:sp>
    </p:spTree>
    <p:extLst>
      <p:ext uri="{BB962C8B-B14F-4D97-AF65-F5344CB8AC3E}">
        <p14:creationId xmlns:p14="http://schemas.microsoft.com/office/powerpoint/2010/main" val="4236487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el og indhold">
    <p:bg>
      <p:bgPr>
        <a:solidFill>
          <a:srgbClr val="33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648455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el og indhold">
    <p:bg>
      <p:bgPr>
        <a:solidFill>
          <a:srgbClr val="33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userDrawn="1"/>
        </p:nvPicPr>
        <p:blipFill>
          <a:blip r:embed="rId3"/>
          <a:stretch>
            <a:fillRect/>
          </a:stretch>
        </p:blipFill>
        <p:spPr>
          <a:xfrm>
            <a:off x="3233869" y="2108245"/>
            <a:ext cx="2669816" cy="1073037"/>
          </a:xfrm>
          <a:prstGeom prst="rect">
            <a:avLst/>
          </a:prstGeom>
        </p:spPr>
      </p:pic>
    </p:spTree>
    <p:extLst>
      <p:ext uri="{BB962C8B-B14F-4D97-AF65-F5344CB8AC3E}">
        <p14:creationId xmlns:p14="http://schemas.microsoft.com/office/powerpoint/2010/main" val="1137456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 indholdsobjekter">
    <p:bg>
      <p:bgPr>
        <a:solidFill>
          <a:srgbClr val="13456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206097"/>
      </p:ext>
    </p:extLst>
  </p:cSld>
  <p:clrMapOvr>
    <a:masterClrMapping/>
  </p:clrMapOvr>
  <p:extLst>
    <p:ext uri="{DCECCB84-F9BA-43D5-87BE-67443E8EF086}">
      <p15:sldGuideLst xmlns:p15="http://schemas.microsoft.com/office/powerpoint/2012/main">
        <p15:guide id="1" orient="horz" pos="1800" userDrawn="1">
          <p15:clr>
            <a:srgbClr val="FBAE40"/>
          </p15:clr>
        </p15:guide>
        <p15:guide id="2" pos="2880" userDrawn="1">
          <p15:clr>
            <a:srgbClr val="FBAE40"/>
          </p15:clr>
        </p15:guide>
        <p15:guide id="3" pos="5756" userDrawn="1">
          <p15:clr>
            <a:srgbClr val="FBAE40"/>
          </p15:clr>
        </p15:guide>
        <p15:guide id="4" orient="horz" pos="343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495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E283F-B586-498F-A264-36C1DD7F5A0F}"/>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857A4F0C-7F26-4A5D-84C4-0425D2D2969F}"/>
              </a:ext>
            </a:extLst>
          </p:cNvPr>
          <p:cNvSpPr>
            <a:spLocks noGrp="1"/>
          </p:cNvSpPr>
          <p:nvPr>
            <p:ph type="dt" sz="half" idx="10"/>
          </p:nvPr>
        </p:nvSpPr>
        <p:spPr/>
        <p:txBody>
          <a:bodyPr/>
          <a:lstStyle/>
          <a:p>
            <a:fld id="{FDD968BF-624F-41AA-8B16-62D53AAA63DC}" type="datetimeFigureOut">
              <a:rPr lang="da-DK" smtClean="0"/>
              <a:t>14-08-2020</a:t>
            </a:fld>
            <a:endParaRPr lang="da-DK"/>
          </a:p>
        </p:txBody>
      </p:sp>
      <p:sp>
        <p:nvSpPr>
          <p:cNvPr id="4" name="Footer Placeholder 3">
            <a:extLst>
              <a:ext uri="{FF2B5EF4-FFF2-40B4-BE49-F238E27FC236}">
                <a16:creationId xmlns:a16="http://schemas.microsoft.com/office/drawing/2014/main" id="{34D2E360-C6B4-4138-B3B8-11BFE15862D5}"/>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D68AD326-F9FA-489F-B96B-3220DA82478C}"/>
              </a:ext>
            </a:extLst>
          </p:cNvPr>
          <p:cNvSpPr>
            <a:spLocks noGrp="1"/>
          </p:cNvSpPr>
          <p:nvPr>
            <p:ph type="sldNum" sz="quarter" idx="12"/>
          </p:nvPr>
        </p:nvSpPr>
        <p:spPr/>
        <p:txBody>
          <a:bodyPr/>
          <a:lstStyle/>
          <a:p>
            <a:fld id="{6A76C721-AFC3-45AA-9C71-07C1C119A5E7}" type="slidenum">
              <a:rPr lang="da-DK" smtClean="0"/>
              <a:t>‹#›</a:t>
            </a:fld>
            <a:endParaRPr lang="da-DK"/>
          </a:p>
        </p:txBody>
      </p:sp>
    </p:spTree>
    <p:extLst>
      <p:ext uri="{BB962C8B-B14F-4D97-AF65-F5344CB8AC3E}">
        <p14:creationId xmlns:p14="http://schemas.microsoft.com/office/powerpoint/2010/main" val="2985446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93C16F-07B8-42EA-8764-74CF6A90E401}"/>
              </a:ext>
            </a:extLst>
          </p:cNvPr>
          <p:cNvSpPr>
            <a:spLocks noGrp="1"/>
          </p:cNvSpPr>
          <p:nvPr>
            <p:ph type="dt" sz="half" idx="10"/>
          </p:nvPr>
        </p:nvSpPr>
        <p:spPr/>
        <p:txBody>
          <a:bodyPr/>
          <a:lstStyle/>
          <a:p>
            <a:fld id="{FDD968BF-624F-41AA-8B16-62D53AAA63DC}" type="datetimeFigureOut">
              <a:rPr lang="da-DK" smtClean="0"/>
              <a:t>14-08-2020</a:t>
            </a:fld>
            <a:endParaRPr lang="da-DK"/>
          </a:p>
        </p:txBody>
      </p:sp>
      <p:sp>
        <p:nvSpPr>
          <p:cNvPr id="3" name="Footer Placeholder 2">
            <a:extLst>
              <a:ext uri="{FF2B5EF4-FFF2-40B4-BE49-F238E27FC236}">
                <a16:creationId xmlns:a16="http://schemas.microsoft.com/office/drawing/2014/main" id="{6CF5193E-D91E-44B8-9FFF-B059FBFEF267}"/>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2D7C25E7-B7D6-488B-BACC-FF8EE2584C75}"/>
              </a:ext>
            </a:extLst>
          </p:cNvPr>
          <p:cNvSpPr>
            <a:spLocks noGrp="1"/>
          </p:cNvSpPr>
          <p:nvPr>
            <p:ph type="sldNum" sz="quarter" idx="12"/>
          </p:nvPr>
        </p:nvSpPr>
        <p:spPr/>
        <p:txBody>
          <a:bodyPr/>
          <a:lstStyle/>
          <a:p>
            <a:fld id="{6A76C721-AFC3-45AA-9C71-07C1C119A5E7}" type="slidenum">
              <a:rPr lang="da-DK" smtClean="0"/>
              <a:t>‹#›</a:t>
            </a:fld>
            <a:endParaRPr lang="da-DK"/>
          </a:p>
        </p:txBody>
      </p:sp>
    </p:spTree>
    <p:extLst>
      <p:ext uri="{BB962C8B-B14F-4D97-AF65-F5344CB8AC3E}">
        <p14:creationId xmlns:p14="http://schemas.microsoft.com/office/powerpoint/2010/main" val="1170126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2" name="Title 1"/>
          <p:cNvSpPr>
            <a:spLocks noGrp="1"/>
          </p:cNvSpPr>
          <p:nvPr>
            <p:ph type="ctrTitle"/>
          </p:nvPr>
        </p:nvSpPr>
        <p:spPr>
          <a:xfrm>
            <a:off x="973138" y="1382184"/>
            <a:ext cx="6858000"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Tree>
    <p:extLst>
      <p:ext uri="{BB962C8B-B14F-4D97-AF65-F5344CB8AC3E}">
        <p14:creationId xmlns:p14="http://schemas.microsoft.com/office/powerpoint/2010/main" val="1986736961"/>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
        <p:nvSpPr>
          <p:cNvPr id="2" name="Title 1"/>
          <p:cNvSpPr>
            <a:spLocks noGrp="1"/>
          </p:cNvSpPr>
          <p:nvPr>
            <p:ph type="ctrTitle"/>
          </p:nvPr>
        </p:nvSpPr>
        <p:spPr>
          <a:xfrm>
            <a:off x="973138" y="1382184"/>
            <a:ext cx="5584416"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Tree>
    <p:extLst>
      <p:ext uri="{BB962C8B-B14F-4D97-AF65-F5344CB8AC3E}">
        <p14:creationId xmlns:p14="http://schemas.microsoft.com/office/powerpoint/2010/main" val="3573176229"/>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elslide">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
        <p:nvSpPr>
          <p:cNvPr id="2" name="Title 1"/>
          <p:cNvSpPr>
            <a:spLocks noGrp="1"/>
          </p:cNvSpPr>
          <p:nvPr>
            <p:ph type="ctrTitle"/>
          </p:nvPr>
        </p:nvSpPr>
        <p:spPr>
          <a:xfrm>
            <a:off x="973138" y="1382184"/>
            <a:ext cx="5584416"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Tree>
    <p:extLst>
      <p:ext uri="{BB962C8B-B14F-4D97-AF65-F5344CB8AC3E}">
        <p14:creationId xmlns:p14="http://schemas.microsoft.com/office/powerpoint/2010/main" val="2039329954"/>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7886700"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7886487" cy="2900363"/>
          </a:xfrm>
        </p:spPr>
        <p:txBody>
          <a:bodyPr/>
          <a:lstStyle/>
          <a:p>
            <a:pPr lvl="0"/>
            <a:r>
              <a:rPr lang="da-DK" dirty="0"/>
              <a:t>Indhold og punktopstilling</a:t>
            </a:r>
          </a:p>
          <a:p>
            <a:pPr lvl="1"/>
            <a:r>
              <a:rPr lang="da-DK" dirty="0"/>
              <a:t>Andet niveau</a:t>
            </a:r>
          </a:p>
          <a:p>
            <a:pPr lvl="2"/>
            <a:r>
              <a:rPr lang="da-DK" dirty="0"/>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801757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920236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userDrawn="1"/>
        </p:nvPicPr>
        <p:blipFill rotWithShape="1">
          <a:blip r:embed="rId2"/>
          <a:srcRect l="1" t="3388" r="-4514"/>
          <a:stretch/>
        </p:blipFill>
        <p:spPr>
          <a:xfrm>
            <a:off x="5371319" y="0"/>
            <a:ext cx="4114707" cy="5714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3"/>
          <a:srcRect t="5812" r="31420" b="11550"/>
          <a:stretch/>
        </p:blipFill>
        <p:spPr>
          <a:xfrm>
            <a:off x="1854964" y="-1"/>
            <a:ext cx="6108700" cy="5714999"/>
          </a:xfrm>
          <a:prstGeom prst="rect">
            <a:avLst/>
          </a:prstGeom>
          <a:noFill/>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4988229"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50" y="1662113"/>
            <a:ext cx="4988016"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466208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2"/>
          <a:srcRect l="27164" t="-16854" r="4256" b="77660"/>
          <a:stretch/>
        </p:blipFill>
        <p:spPr>
          <a:xfrm>
            <a:off x="3035300" y="3004458"/>
            <a:ext cx="6108700" cy="2710542"/>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035321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userDrawn="1"/>
        </p:nvPicPr>
        <p:blipFill rotWithShape="1">
          <a:blip r:embed="rId2"/>
          <a:srcRect r="682" b="6657"/>
          <a:stretch/>
        </p:blipFill>
        <p:spPr>
          <a:xfrm>
            <a:off x="0" y="0"/>
            <a:ext cx="9143999" cy="5715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userDrawn="1"/>
        </p:nvPicPr>
        <p:blipFill rotWithShape="1">
          <a:blip r:embed="rId3">
            <a:alphaModFix amt="70000"/>
          </a:blip>
          <a:srcRect l="-1" r="26539" b="60967"/>
          <a:stretch/>
        </p:blipFill>
        <p:spPr>
          <a:xfrm>
            <a:off x="4377600" y="3182401"/>
            <a:ext cx="4766400" cy="25326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706142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el og indho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088683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Titel og indho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userDrawn="1"/>
        </p:nvPicPr>
        <p:blipFill rotWithShape="1">
          <a:blip r:embed="rId2"/>
          <a:srcRect r="27242" b="61310"/>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7208431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Titel og indho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561501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Titel og indho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userDrawn="1"/>
        </p:nvPicPr>
        <p:blipFill rotWithShape="1">
          <a:blip r:embed="rId2"/>
          <a:srcRect r="26539" b="60967"/>
          <a:stretch/>
        </p:blipFill>
        <p:spPr>
          <a:xfrm>
            <a:off x="2064109" y="2045966"/>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44813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7886700"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7886487" cy="2900363"/>
          </a:xfrm>
        </p:spPr>
        <p:txBody>
          <a:bodyPr/>
          <a:lstStyle/>
          <a:p>
            <a:pPr lvl="0"/>
            <a:r>
              <a:rPr lang="da-DK" dirty="0"/>
              <a:t>Indhold og punktopstilling</a:t>
            </a:r>
          </a:p>
          <a:p>
            <a:pPr lvl="1"/>
            <a:r>
              <a:rPr lang="da-DK" dirty="0"/>
              <a:t>Andet niveau</a:t>
            </a:r>
          </a:p>
          <a:p>
            <a:pPr lvl="2"/>
            <a:r>
              <a:rPr lang="da-DK" dirty="0"/>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902759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350168" y="1662113"/>
            <a:ext cx="6443663" cy="1404937"/>
          </a:xfrm>
        </p:spPr>
        <p:txBody>
          <a:bodyPr>
            <a:normAutofit/>
          </a:bodyPr>
          <a:lstStyle>
            <a:lvl1pPr algn="ctr">
              <a:defRPr sz="4200">
                <a:solidFill>
                  <a:schemeClr val="bg1"/>
                </a:solidFill>
              </a:defRPr>
            </a:lvl1pPr>
            <a:lvl2pPr algn="ctr">
              <a:defRPr/>
            </a:lvl2pPr>
            <a:lvl3pPr algn="ctr">
              <a:defRPr/>
            </a:lvl3pPr>
            <a:lvl4pPr algn="ctr">
              <a:defRPr/>
            </a:lvl4pPr>
            <a:lvl5pPr algn="ctr">
              <a:defRPr/>
            </a:lvl5pPr>
          </a:lstStyle>
          <a:p>
            <a:pPr lvl="0"/>
            <a:r>
              <a:rPr lang="da-DK" dirty="0"/>
              <a:t>Rediger teksttypografien i masteren</a:t>
            </a:r>
          </a:p>
        </p:txBody>
      </p:sp>
    </p:spTree>
    <p:extLst>
      <p:ext uri="{BB962C8B-B14F-4D97-AF65-F5344CB8AC3E}">
        <p14:creationId xmlns:p14="http://schemas.microsoft.com/office/powerpoint/2010/main" val="3098173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el og indho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2965931" y="2263430"/>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639039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userDrawn="1"/>
        </p:nvPicPr>
        <p:blipFill>
          <a:blip r:embed="rId3"/>
          <a:stretch>
            <a:fillRect/>
          </a:stretch>
        </p:blipFill>
        <p:spPr>
          <a:xfrm>
            <a:off x="3233869" y="2108245"/>
            <a:ext cx="2669816" cy="1073037"/>
          </a:xfrm>
          <a:prstGeom prst="rect">
            <a:avLst/>
          </a:prstGeom>
        </p:spPr>
      </p:pic>
    </p:spTree>
    <p:extLst>
      <p:ext uri="{BB962C8B-B14F-4D97-AF65-F5344CB8AC3E}">
        <p14:creationId xmlns:p14="http://schemas.microsoft.com/office/powerpoint/2010/main" val="2863393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24535"/>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227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E283F-B586-498F-A264-36C1DD7F5A0F}"/>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857A4F0C-7F26-4A5D-84C4-0425D2D2969F}"/>
              </a:ext>
            </a:extLst>
          </p:cNvPr>
          <p:cNvSpPr>
            <a:spLocks noGrp="1"/>
          </p:cNvSpPr>
          <p:nvPr>
            <p:ph type="dt" sz="half" idx="10"/>
          </p:nvPr>
        </p:nvSpPr>
        <p:spPr/>
        <p:txBody>
          <a:bodyPr/>
          <a:lstStyle/>
          <a:p>
            <a:fld id="{FDD968BF-624F-41AA-8B16-62D53AAA63DC}" type="datetimeFigureOut">
              <a:rPr lang="da-DK" smtClean="0"/>
              <a:t>14-08-2020</a:t>
            </a:fld>
            <a:endParaRPr lang="da-DK"/>
          </a:p>
        </p:txBody>
      </p:sp>
      <p:sp>
        <p:nvSpPr>
          <p:cNvPr id="4" name="Footer Placeholder 3">
            <a:extLst>
              <a:ext uri="{FF2B5EF4-FFF2-40B4-BE49-F238E27FC236}">
                <a16:creationId xmlns:a16="http://schemas.microsoft.com/office/drawing/2014/main" id="{34D2E360-C6B4-4138-B3B8-11BFE15862D5}"/>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D68AD326-F9FA-489F-B96B-3220DA82478C}"/>
              </a:ext>
            </a:extLst>
          </p:cNvPr>
          <p:cNvSpPr>
            <a:spLocks noGrp="1"/>
          </p:cNvSpPr>
          <p:nvPr>
            <p:ph type="sldNum" sz="quarter" idx="12"/>
          </p:nvPr>
        </p:nvSpPr>
        <p:spPr/>
        <p:txBody>
          <a:bodyPr/>
          <a:lstStyle/>
          <a:p>
            <a:fld id="{6A76C721-AFC3-45AA-9C71-07C1C119A5E7}" type="slidenum">
              <a:rPr lang="da-DK" smtClean="0"/>
              <a:t>‹#›</a:t>
            </a:fld>
            <a:endParaRPr lang="da-DK"/>
          </a:p>
        </p:txBody>
      </p:sp>
    </p:spTree>
    <p:extLst>
      <p:ext uri="{BB962C8B-B14F-4D97-AF65-F5344CB8AC3E}">
        <p14:creationId xmlns:p14="http://schemas.microsoft.com/office/powerpoint/2010/main" val="2141994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2" name="Title 1"/>
          <p:cNvSpPr>
            <a:spLocks noGrp="1"/>
          </p:cNvSpPr>
          <p:nvPr>
            <p:ph type="ctrTitle"/>
          </p:nvPr>
        </p:nvSpPr>
        <p:spPr>
          <a:xfrm>
            <a:off x="973138" y="1382184"/>
            <a:ext cx="6858000"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Tree>
    <p:extLst>
      <p:ext uri="{BB962C8B-B14F-4D97-AF65-F5344CB8AC3E}">
        <p14:creationId xmlns:p14="http://schemas.microsoft.com/office/powerpoint/2010/main" val="974245024"/>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
        <p:nvSpPr>
          <p:cNvPr id="2" name="Title 1"/>
          <p:cNvSpPr>
            <a:spLocks noGrp="1"/>
          </p:cNvSpPr>
          <p:nvPr>
            <p:ph type="ctrTitle"/>
          </p:nvPr>
        </p:nvSpPr>
        <p:spPr>
          <a:xfrm>
            <a:off x="973138" y="1382184"/>
            <a:ext cx="5584416"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Tree>
    <p:extLst>
      <p:ext uri="{BB962C8B-B14F-4D97-AF65-F5344CB8AC3E}">
        <p14:creationId xmlns:p14="http://schemas.microsoft.com/office/powerpoint/2010/main" val="3476543925"/>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7886700"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7886487" cy="2900363"/>
          </a:xfrm>
        </p:spPr>
        <p:txBody>
          <a:bodyPr/>
          <a:lstStyle/>
          <a:p>
            <a:pPr lvl="0"/>
            <a:r>
              <a:rPr lang="da-DK" dirty="0"/>
              <a:t>Indhold og punktopstilling</a:t>
            </a:r>
          </a:p>
          <a:p>
            <a:pPr lvl="1"/>
            <a:r>
              <a:rPr lang="da-DK" dirty="0"/>
              <a:t>Andet niveau</a:t>
            </a:r>
          </a:p>
          <a:p>
            <a:pPr lvl="2"/>
            <a:r>
              <a:rPr lang="da-DK" dirty="0"/>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9884895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018550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2613064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userDrawn="1"/>
        </p:nvPicPr>
        <p:blipFill rotWithShape="1">
          <a:blip r:embed="rId2"/>
          <a:srcRect l="1" t="3388" r="-4514"/>
          <a:stretch/>
        </p:blipFill>
        <p:spPr>
          <a:xfrm>
            <a:off x="5371319" y="0"/>
            <a:ext cx="4114707" cy="5714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3"/>
          <a:srcRect t="5812" r="31420" b="11550"/>
          <a:stretch/>
        </p:blipFill>
        <p:spPr>
          <a:xfrm>
            <a:off x="3293566" y="1"/>
            <a:ext cx="6108700" cy="5714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4988229"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50" y="1662113"/>
            <a:ext cx="4988016"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8123480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2"/>
          <a:srcRect l="27164" t="-16854" r="4256" b="77660"/>
          <a:stretch/>
        </p:blipFill>
        <p:spPr>
          <a:xfrm>
            <a:off x="3035300" y="3004458"/>
            <a:ext cx="6108700" cy="2710542"/>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380171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userDrawn="1"/>
        </p:nvPicPr>
        <p:blipFill rotWithShape="1">
          <a:blip r:embed="rId2"/>
          <a:srcRect r="682" b="6657"/>
          <a:stretch/>
        </p:blipFill>
        <p:spPr>
          <a:xfrm>
            <a:off x="0" y="0"/>
            <a:ext cx="9143999" cy="5715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userDrawn="1"/>
        </p:nvPicPr>
        <p:blipFill rotWithShape="1">
          <a:blip r:embed="rId3">
            <a:alphaModFix amt="70000"/>
          </a:blip>
          <a:srcRect l="-1" r="26539" b="60967"/>
          <a:stretch/>
        </p:blipFill>
        <p:spPr>
          <a:xfrm>
            <a:off x="4377600" y="3182401"/>
            <a:ext cx="4766400" cy="25326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1182010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el og indhold">
    <p:bg>
      <p:bgPr>
        <a:solidFill>
          <a:srgbClr val="34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2194252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Titel og indhold">
    <p:bg>
      <p:bgPr>
        <a:solidFill>
          <a:srgbClr val="45B7C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userDrawn="1"/>
        </p:nvPicPr>
        <p:blipFill rotWithShape="1">
          <a:blip r:embed="rId2"/>
          <a:srcRect r="27242" b="61310"/>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2740768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Titel og indhold">
    <p:bg>
      <p:bgPr>
        <a:solidFill>
          <a:srgbClr val="2091A2"/>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2049014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el og indhold">
    <p:bg>
      <p:bgPr>
        <a:solidFill>
          <a:srgbClr val="007A8D"/>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691567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el og indhold">
    <p:bg>
      <p:bgPr>
        <a:solidFill>
          <a:srgbClr val="34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350168" y="1662113"/>
            <a:ext cx="6443663" cy="1404937"/>
          </a:xfrm>
        </p:spPr>
        <p:txBody>
          <a:bodyPr>
            <a:normAutofit/>
          </a:bodyPr>
          <a:lstStyle>
            <a:lvl1pPr algn="ctr">
              <a:defRPr sz="4200">
                <a:solidFill>
                  <a:schemeClr val="bg1"/>
                </a:solidFill>
              </a:defRPr>
            </a:lvl1pPr>
            <a:lvl2pPr algn="ctr">
              <a:defRPr/>
            </a:lvl2pPr>
            <a:lvl3pPr algn="ctr">
              <a:defRPr/>
            </a:lvl3pPr>
            <a:lvl4pPr algn="ctr">
              <a:defRPr/>
            </a:lvl4pPr>
            <a:lvl5pPr algn="ctr">
              <a:defRPr/>
            </a:lvl5pPr>
          </a:lstStyle>
          <a:p>
            <a:pPr lvl="0"/>
            <a:r>
              <a:rPr lang="da-DK" dirty="0"/>
              <a:t>Rediger teksttypografien i masteren</a:t>
            </a:r>
          </a:p>
        </p:txBody>
      </p:sp>
    </p:spTree>
    <p:extLst>
      <p:ext uri="{BB962C8B-B14F-4D97-AF65-F5344CB8AC3E}">
        <p14:creationId xmlns:p14="http://schemas.microsoft.com/office/powerpoint/2010/main" val="15640386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el og indhold">
    <p:bg>
      <p:bgPr>
        <a:solidFill>
          <a:srgbClr val="33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2871680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el og indhold">
    <p:bg>
      <p:bgPr>
        <a:solidFill>
          <a:srgbClr val="33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userDrawn="1"/>
        </p:nvPicPr>
        <p:blipFill>
          <a:blip r:embed="rId3"/>
          <a:stretch>
            <a:fillRect/>
          </a:stretch>
        </p:blipFill>
        <p:spPr>
          <a:xfrm>
            <a:off x="3233869" y="2108245"/>
            <a:ext cx="2669816" cy="1073037"/>
          </a:xfrm>
          <a:prstGeom prst="rect">
            <a:avLst/>
          </a:prstGeom>
        </p:spPr>
      </p:pic>
    </p:spTree>
    <p:extLst>
      <p:ext uri="{BB962C8B-B14F-4D97-AF65-F5344CB8AC3E}">
        <p14:creationId xmlns:p14="http://schemas.microsoft.com/office/powerpoint/2010/main" val="3133095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userDrawn="1"/>
        </p:nvPicPr>
        <p:blipFill rotWithShape="1">
          <a:blip r:embed="rId2"/>
          <a:srcRect l="1" t="3388" r="-4514"/>
          <a:stretch/>
        </p:blipFill>
        <p:spPr>
          <a:xfrm>
            <a:off x="5371319" y="0"/>
            <a:ext cx="4114707" cy="5714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3"/>
          <a:srcRect t="5812" r="31420" b="11550"/>
          <a:stretch/>
        </p:blipFill>
        <p:spPr>
          <a:xfrm>
            <a:off x="3293566" y="1"/>
            <a:ext cx="6108700" cy="5714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4988229"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50" y="1662113"/>
            <a:ext cx="4988016"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6292617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 indholdsobjekter">
    <p:bg>
      <p:bgPr>
        <a:solidFill>
          <a:srgbClr val="13456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017112"/>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9064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E283F-B586-498F-A264-36C1DD7F5A0F}"/>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857A4F0C-7F26-4A5D-84C4-0425D2D2969F}"/>
              </a:ext>
            </a:extLst>
          </p:cNvPr>
          <p:cNvSpPr>
            <a:spLocks noGrp="1"/>
          </p:cNvSpPr>
          <p:nvPr>
            <p:ph type="dt" sz="half" idx="10"/>
          </p:nvPr>
        </p:nvSpPr>
        <p:spPr/>
        <p:txBody>
          <a:bodyPr/>
          <a:lstStyle/>
          <a:p>
            <a:fld id="{FDD968BF-624F-41AA-8B16-62D53AAA63DC}" type="datetimeFigureOut">
              <a:rPr lang="da-DK" smtClean="0"/>
              <a:t>14-08-2020</a:t>
            </a:fld>
            <a:endParaRPr lang="da-DK"/>
          </a:p>
        </p:txBody>
      </p:sp>
      <p:sp>
        <p:nvSpPr>
          <p:cNvPr id="4" name="Footer Placeholder 3">
            <a:extLst>
              <a:ext uri="{FF2B5EF4-FFF2-40B4-BE49-F238E27FC236}">
                <a16:creationId xmlns:a16="http://schemas.microsoft.com/office/drawing/2014/main" id="{34D2E360-C6B4-4138-B3B8-11BFE15862D5}"/>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D68AD326-F9FA-489F-B96B-3220DA82478C}"/>
              </a:ext>
            </a:extLst>
          </p:cNvPr>
          <p:cNvSpPr>
            <a:spLocks noGrp="1"/>
          </p:cNvSpPr>
          <p:nvPr>
            <p:ph type="sldNum" sz="quarter" idx="12"/>
          </p:nvPr>
        </p:nvSpPr>
        <p:spPr/>
        <p:txBody>
          <a:bodyPr/>
          <a:lstStyle/>
          <a:p>
            <a:fld id="{6A76C721-AFC3-45AA-9C71-07C1C119A5E7}" type="slidenum">
              <a:rPr lang="da-DK" smtClean="0"/>
              <a:t>‹#›</a:t>
            </a:fld>
            <a:endParaRPr lang="da-DK"/>
          </a:p>
        </p:txBody>
      </p:sp>
    </p:spTree>
    <p:extLst>
      <p:ext uri="{BB962C8B-B14F-4D97-AF65-F5344CB8AC3E}">
        <p14:creationId xmlns:p14="http://schemas.microsoft.com/office/powerpoint/2010/main" val="32594487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BB077-033F-44CB-80ED-04F1D3979335}"/>
              </a:ext>
            </a:extLst>
          </p:cNvPr>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26B448A-7527-4AA1-852C-7960A5FBE77E}"/>
              </a:ext>
            </a:extLst>
          </p:cNvPr>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4357B49-9611-4497-8D59-F32D94FFDF7C}"/>
              </a:ext>
            </a:extLst>
          </p:cNvPr>
          <p:cNvSpPr>
            <a:spLocks noGrp="1"/>
          </p:cNvSpPr>
          <p:nvPr>
            <p:ph type="dt" sz="half" idx="10"/>
          </p:nvPr>
        </p:nvSpPr>
        <p:spPr/>
        <p:txBody>
          <a:bodyPr/>
          <a:lstStyle/>
          <a:p>
            <a:fld id="{E7BFFE21-D839-4B56-862D-B1E950738F90}" type="datetimeFigureOut">
              <a:rPr lang="en-US" smtClean="0"/>
              <a:t>8/14/2020</a:t>
            </a:fld>
            <a:endParaRPr lang="en-US"/>
          </a:p>
        </p:txBody>
      </p:sp>
      <p:sp>
        <p:nvSpPr>
          <p:cNvPr id="5" name="Footer Placeholder 4">
            <a:extLst>
              <a:ext uri="{FF2B5EF4-FFF2-40B4-BE49-F238E27FC236}">
                <a16:creationId xmlns:a16="http://schemas.microsoft.com/office/drawing/2014/main" id="{C5168014-5853-46FA-8413-F26C849817D5}"/>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6D7959C8-3CDD-43B9-9B7B-DED4C83DB57D}"/>
              </a:ext>
            </a:extLst>
          </p:cNvPr>
          <p:cNvSpPr>
            <a:spLocks noGrp="1"/>
          </p:cNvSpPr>
          <p:nvPr>
            <p:ph type="sldNum" sz="quarter" idx="12"/>
          </p:nvPr>
        </p:nvSpPr>
        <p:spPr/>
        <p:txBody>
          <a:bodyPr/>
          <a:lstStyle/>
          <a:p>
            <a:fld id="{314873EA-81C7-4334-815C-6963CF9B385D}" type="slidenum">
              <a:rPr lang="en-US" smtClean="0"/>
              <a:t>‹#›</a:t>
            </a:fld>
            <a:endParaRPr lang="en-US"/>
          </a:p>
        </p:txBody>
      </p:sp>
    </p:spTree>
    <p:extLst>
      <p:ext uri="{BB962C8B-B14F-4D97-AF65-F5344CB8AC3E}">
        <p14:creationId xmlns:p14="http://schemas.microsoft.com/office/powerpoint/2010/main" val="6504622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7F86-B6C7-46E3-B6A2-19D573F92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5487F7-4D06-4700-9E13-0DAE33C762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8B090-F8B4-4FF5-8495-F2FF4D2AD4EC}"/>
              </a:ext>
            </a:extLst>
          </p:cNvPr>
          <p:cNvSpPr>
            <a:spLocks noGrp="1"/>
          </p:cNvSpPr>
          <p:nvPr>
            <p:ph type="dt" sz="half" idx="10"/>
          </p:nvPr>
        </p:nvSpPr>
        <p:spPr/>
        <p:txBody>
          <a:bodyPr/>
          <a:lstStyle/>
          <a:p>
            <a:fld id="{E7BFFE21-D839-4B56-862D-B1E950738F90}" type="datetimeFigureOut">
              <a:rPr lang="en-US" smtClean="0"/>
              <a:t>8/14/2020</a:t>
            </a:fld>
            <a:endParaRPr lang="en-US"/>
          </a:p>
        </p:txBody>
      </p:sp>
      <p:sp>
        <p:nvSpPr>
          <p:cNvPr id="5" name="Footer Placeholder 4">
            <a:extLst>
              <a:ext uri="{FF2B5EF4-FFF2-40B4-BE49-F238E27FC236}">
                <a16:creationId xmlns:a16="http://schemas.microsoft.com/office/drawing/2014/main" id="{7B04F392-0937-413F-A4E9-40D9ADF7CAEB}"/>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E3B0FF2B-9974-41E3-8F9F-8FCC3FD03A05}"/>
              </a:ext>
            </a:extLst>
          </p:cNvPr>
          <p:cNvSpPr>
            <a:spLocks noGrp="1"/>
          </p:cNvSpPr>
          <p:nvPr>
            <p:ph type="sldNum" sz="quarter" idx="12"/>
          </p:nvPr>
        </p:nvSpPr>
        <p:spPr/>
        <p:txBody>
          <a:bodyPr/>
          <a:lstStyle/>
          <a:p>
            <a:fld id="{314873EA-81C7-4334-815C-6963CF9B385D}" type="slidenum">
              <a:rPr lang="en-US" smtClean="0"/>
              <a:t>‹#›</a:t>
            </a:fld>
            <a:endParaRPr lang="en-US"/>
          </a:p>
        </p:txBody>
      </p:sp>
    </p:spTree>
    <p:extLst>
      <p:ext uri="{BB962C8B-B14F-4D97-AF65-F5344CB8AC3E}">
        <p14:creationId xmlns:p14="http://schemas.microsoft.com/office/powerpoint/2010/main" val="29505266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5A60-A1E3-499E-B62A-33D017626A74}"/>
              </a:ext>
            </a:extLst>
          </p:cNvPr>
          <p:cNvSpPr>
            <a:spLocks noGrp="1"/>
          </p:cNvSpPr>
          <p:nvPr>
            <p:ph type="title"/>
          </p:nvPr>
        </p:nvSpPr>
        <p:spPr>
          <a:xfrm>
            <a:off x="623888" y="1424782"/>
            <a:ext cx="7886700" cy="2377281"/>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B847CEA-86B2-4A31-AF28-FF9DE5370369}"/>
              </a:ext>
            </a:extLst>
          </p:cNvPr>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2FD1CB-FB2C-4CEC-BB9C-10E876B236E0}"/>
              </a:ext>
            </a:extLst>
          </p:cNvPr>
          <p:cNvSpPr>
            <a:spLocks noGrp="1"/>
          </p:cNvSpPr>
          <p:nvPr>
            <p:ph type="dt" sz="half" idx="10"/>
          </p:nvPr>
        </p:nvSpPr>
        <p:spPr/>
        <p:txBody>
          <a:bodyPr/>
          <a:lstStyle/>
          <a:p>
            <a:fld id="{E7BFFE21-D839-4B56-862D-B1E950738F90}" type="datetimeFigureOut">
              <a:rPr lang="en-US" smtClean="0"/>
              <a:t>8/14/2020</a:t>
            </a:fld>
            <a:endParaRPr lang="en-US"/>
          </a:p>
        </p:txBody>
      </p:sp>
      <p:sp>
        <p:nvSpPr>
          <p:cNvPr id="5" name="Footer Placeholder 4">
            <a:extLst>
              <a:ext uri="{FF2B5EF4-FFF2-40B4-BE49-F238E27FC236}">
                <a16:creationId xmlns:a16="http://schemas.microsoft.com/office/drawing/2014/main" id="{E0FAB287-73DF-4F5F-922D-2120D8F75322}"/>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9A8996F8-56E3-41BB-B586-29536078C469}"/>
              </a:ext>
            </a:extLst>
          </p:cNvPr>
          <p:cNvSpPr>
            <a:spLocks noGrp="1"/>
          </p:cNvSpPr>
          <p:nvPr>
            <p:ph type="sldNum" sz="quarter" idx="12"/>
          </p:nvPr>
        </p:nvSpPr>
        <p:spPr/>
        <p:txBody>
          <a:bodyPr/>
          <a:lstStyle/>
          <a:p>
            <a:fld id="{314873EA-81C7-4334-815C-6963CF9B385D}" type="slidenum">
              <a:rPr lang="en-US" smtClean="0"/>
              <a:t>‹#›</a:t>
            </a:fld>
            <a:endParaRPr lang="en-US"/>
          </a:p>
        </p:txBody>
      </p:sp>
    </p:spTree>
    <p:extLst>
      <p:ext uri="{BB962C8B-B14F-4D97-AF65-F5344CB8AC3E}">
        <p14:creationId xmlns:p14="http://schemas.microsoft.com/office/powerpoint/2010/main" val="23005493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1322-2FF4-4C20-9EE6-92133E58F3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15CCBD-B3DA-444D-BB28-CF4460400ED7}"/>
              </a:ext>
            </a:extLst>
          </p:cNvPr>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5ED21A-DE18-4430-AC4B-D8FEA6611FFF}"/>
              </a:ext>
            </a:extLst>
          </p:cNvPr>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6A5830-3BD2-42DF-8E4A-FA589404D1A2}"/>
              </a:ext>
            </a:extLst>
          </p:cNvPr>
          <p:cNvSpPr>
            <a:spLocks noGrp="1"/>
          </p:cNvSpPr>
          <p:nvPr>
            <p:ph type="dt" sz="half" idx="10"/>
          </p:nvPr>
        </p:nvSpPr>
        <p:spPr/>
        <p:txBody>
          <a:bodyPr/>
          <a:lstStyle/>
          <a:p>
            <a:fld id="{E7BFFE21-D839-4B56-862D-B1E950738F90}" type="datetimeFigureOut">
              <a:rPr lang="en-US" smtClean="0"/>
              <a:t>8/14/2020</a:t>
            </a:fld>
            <a:endParaRPr lang="en-US"/>
          </a:p>
        </p:txBody>
      </p:sp>
      <p:sp>
        <p:nvSpPr>
          <p:cNvPr id="6" name="Footer Placeholder 5">
            <a:extLst>
              <a:ext uri="{FF2B5EF4-FFF2-40B4-BE49-F238E27FC236}">
                <a16:creationId xmlns:a16="http://schemas.microsoft.com/office/drawing/2014/main" id="{5DB56B8F-5B27-49B7-A3BC-DC7DEED801FC}"/>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id="{B033F45F-044A-482E-BB26-B4044B9249D3}"/>
              </a:ext>
            </a:extLst>
          </p:cNvPr>
          <p:cNvSpPr>
            <a:spLocks noGrp="1"/>
          </p:cNvSpPr>
          <p:nvPr>
            <p:ph type="sldNum" sz="quarter" idx="12"/>
          </p:nvPr>
        </p:nvSpPr>
        <p:spPr/>
        <p:txBody>
          <a:bodyPr/>
          <a:lstStyle/>
          <a:p>
            <a:fld id="{314873EA-81C7-4334-815C-6963CF9B385D}" type="slidenum">
              <a:rPr lang="en-US" smtClean="0"/>
              <a:t>‹#›</a:t>
            </a:fld>
            <a:endParaRPr lang="en-US"/>
          </a:p>
        </p:txBody>
      </p:sp>
    </p:spTree>
    <p:extLst>
      <p:ext uri="{BB962C8B-B14F-4D97-AF65-F5344CB8AC3E}">
        <p14:creationId xmlns:p14="http://schemas.microsoft.com/office/powerpoint/2010/main" val="38595947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20186-58F5-4294-9CAD-1A6A5624DD79}"/>
              </a:ext>
            </a:extLst>
          </p:cNvPr>
          <p:cNvSpPr>
            <a:spLocks noGrp="1"/>
          </p:cNvSpPr>
          <p:nvPr>
            <p:ph type="title"/>
          </p:nvPr>
        </p:nvSpPr>
        <p:spPr>
          <a:xfrm>
            <a:off x="629841" y="304271"/>
            <a:ext cx="7886700" cy="11046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1830CF-6BBD-42B6-8BE1-0FC75085000C}"/>
              </a:ext>
            </a:extLst>
          </p:cNvPr>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5D1D0-41A4-49DE-B5B8-F3AC23BDC863}"/>
              </a:ext>
            </a:extLst>
          </p:cNvPr>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4428E3-38C5-4754-AE7A-6B7FB26B8D9F}"/>
              </a:ext>
            </a:extLst>
          </p:cNvPr>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BCFD7CE-ECD6-4559-93C3-DD4FE03E504E}"/>
              </a:ext>
            </a:extLst>
          </p:cNvPr>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70FBF9-BC51-4512-B26F-EC7B06213F46}"/>
              </a:ext>
            </a:extLst>
          </p:cNvPr>
          <p:cNvSpPr>
            <a:spLocks noGrp="1"/>
          </p:cNvSpPr>
          <p:nvPr>
            <p:ph type="dt" sz="half" idx="10"/>
          </p:nvPr>
        </p:nvSpPr>
        <p:spPr/>
        <p:txBody>
          <a:bodyPr/>
          <a:lstStyle/>
          <a:p>
            <a:fld id="{E7BFFE21-D839-4B56-862D-B1E950738F90}" type="datetimeFigureOut">
              <a:rPr lang="en-US" smtClean="0"/>
              <a:t>8/14/2020</a:t>
            </a:fld>
            <a:endParaRPr lang="en-US"/>
          </a:p>
        </p:txBody>
      </p:sp>
      <p:sp>
        <p:nvSpPr>
          <p:cNvPr id="8" name="Footer Placeholder 7">
            <a:extLst>
              <a:ext uri="{FF2B5EF4-FFF2-40B4-BE49-F238E27FC236}">
                <a16:creationId xmlns:a16="http://schemas.microsoft.com/office/drawing/2014/main" id="{648697D5-5BC9-42E4-8A82-49C0BC9F2C55}"/>
              </a:ext>
            </a:extLst>
          </p:cNvPr>
          <p:cNvSpPr>
            <a:spLocks noGrp="1"/>
          </p:cNvSpPr>
          <p:nvPr>
            <p:ph type="ftr" sz="quarter" idx="11"/>
          </p:nvPr>
        </p:nvSpPr>
        <p:spPr/>
        <p:txBody>
          <a:bodyPr/>
          <a:lstStyle/>
          <a:p>
            <a:endParaRPr lang="da-DK" dirty="0"/>
          </a:p>
        </p:txBody>
      </p:sp>
      <p:sp>
        <p:nvSpPr>
          <p:cNvPr id="9" name="Slide Number Placeholder 8">
            <a:extLst>
              <a:ext uri="{FF2B5EF4-FFF2-40B4-BE49-F238E27FC236}">
                <a16:creationId xmlns:a16="http://schemas.microsoft.com/office/drawing/2014/main" id="{4A4C2E49-609E-4391-9B0A-823CD97A5E53}"/>
              </a:ext>
            </a:extLst>
          </p:cNvPr>
          <p:cNvSpPr>
            <a:spLocks noGrp="1"/>
          </p:cNvSpPr>
          <p:nvPr>
            <p:ph type="sldNum" sz="quarter" idx="12"/>
          </p:nvPr>
        </p:nvSpPr>
        <p:spPr/>
        <p:txBody>
          <a:bodyPr/>
          <a:lstStyle/>
          <a:p>
            <a:fld id="{314873EA-81C7-4334-815C-6963CF9B385D}" type="slidenum">
              <a:rPr lang="en-US" smtClean="0"/>
              <a:t>‹#›</a:t>
            </a:fld>
            <a:endParaRPr lang="en-US"/>
          </a:p>
        </p:txBody>
      </p:sp>
    </p:spTree>
    <p:extLst>
      <p:ext uri="{BB962C8B-B14F-4D97-AF65-F5344CB8AC3E}">
        <p14:creationId xmlns:p14="http://schemas.microsoft.com/office/powerpoint/2010/main" val="6041239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4B293-A20F-46B2-B9D5-CEF70CB81D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509805-6B8D-4EC6-AAE4-08851E999306}"/>
              </a:ext>
            </a:extLst>
          </p:cNvPr>
          <p:cNvSpPr>
            <a:spLocks noGrp="1"/>
          </p:cNvSpPr>
          <p:nvPr>
            <p:ph type="dt" sz="half" idx="10"/>
          </p:nvPr>
        </p:nvSpPr>
        <p:spPr/>
        <p:txBody>
          <a:bodyPr/>
          <a:lstStyle/>
          <a:p>
            <a:fld id="{FDD968BF-624F-41AA-8B16-62D53AAA63DC}" type="datetimeFigureOut">
              <a:rPr lang="da-DK" smtClean="0"/>
              <a:t>14-08-2020</a:t>
            </a:fld>
            <a:endParaRPr lang="da-DK"/>
          </a:p>
        </p:txBody>
      </p:sp>
      <p:sp>
        <p:nvSpPr>
          <p:cNvPr id="4" name="Footer Placeholder 3">
            <a:extLst>
              <a:ext uri="{FF2B5EF4-FFF2-40B4-BE49-F238E27FC236}">
                <a16:creationId xmlns:a16="http://schemas.microsoft.com/office/drawing/2014/main" id="{C5FCCB16-E301-481D-AC52-8DF3230C8464}"/>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E2D053F1-D736-4760-A2D1-751871F5949A}"/>
              </a:ext>
            </a:extLst>
          </p:cNvPr>
          <p:cNvSpPr>
            <a:spLocks noGrp="1"/>
          </p:cNvSpPr>
          <p:nvPr>
            <p:ph type="sldNum" sz="quarter" idx="12"/>
          </p:nvPr>
        </p:nvSpPr>
        <p:spPr/>
        <p:txBody>
          <a:bodyPr/>
          <a:lstStyle/>
          <a:p>
            <a:fld id="{6A76C721-AFC3-45AA-9C71-07C1C119A5E7}" type="slidenum">
              <a:rPr lang="da-DK" smtClean="0"/>
              <a:t>‹#›</a:t>
            </a:fld>
            <a:endParaRPr lang="da-DK"/>
          </a:p>
        </p:txBody>
      </p:sp>
    </p:spTree>
    <p:extLst>
      <p:ext uri="{BB962C8B-B14F-4D97-AF65-F5344CB8AC3E}">
        <p14:creationId xmlns:p14="http://schemas.microsoft.com/office/powerpoint/2010/main" val="6137743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C816D-D867-4949-A4E2-F0272491126C}"/>
              </a:ext>
            </a:extLst>
          </p:cNvPr>
          <p:cNvSpPr>
            <a:spLocks noGrp="1"/>
          </p:cNvSpPr>
          <p:nvPr>
            <p:ph type="dt" sz="half" idx="10"/>
          </p:nvPr>
        </p:nvSpPr>
        <p:spPr/>
        <p:txBody>
          <a:bodyPr/>
          <a:lstStyle/>
          <a:p>
            <a:fld id="{E7BFFE21-D839-4B56-862D-B1E950738F90}" type="datetimeFigureOut">
              <a:rPr lang="en-US" smtClean="0"/>
              <a:t>8/14/2020</a:t>
            </a:fld>
            <a:endParaRPr lang="en-US"/>
          </a:p>
        </p:txBody>
      </p:sp>
      <p:sp>
        <p:nvSpPr>
          <p:cNvPr id="3" name="Footer Placeholder 2">
            <a:extLst>
              <a:ext uri="{FF2B5EF4-FFF2-40B4-BE49-F238E27FC236}">
                <a16:creationId xmlns:a16="http://schemas.microsoft.com/office/drawing/2014/main" id="{ADE2CC88-708F-45BA-9BA2-71010DE4855F}"/>
              </a:ext>
            </a:extLst>
          </p:cNvPr>
          <p:cNvSpPr>
            <a:spLocks noGrp="1"/>
          </p:cNvSpPr>
          <p:nvPr>
            <p:ph type="ftr" sz="quarter" idx="11"/>
          </p:nvPr>
        </p:nvSpPr>
        <p:spPr/>
        <p:txBody>
          <a:bodyPr/>
          <a:lstStyle/>
          <a:p>
            <a:endParaRPr lang="da-DK" dirty="0"/>
          </a:p>
        </p:txBody>
      </p:sp>
      <p:sp>
        <p:nvSpPr>
          <p:cNvPr id="4" name="Slide Number Placeholder 3">
            <a:extLst>
              <a:ext uri="{FF2B5EF4-FFF2-40B4-BE49-F238E27FC236}">
                <a16:creationId xmlns:a16="http://schemas.microsoft.com/office/drawing/2014/main" id="{9AFCA510-12D3-4ED8-9616-84F389793154}"/>
              </a:ext>
            </a:extLst>
          </p:cNvPr>
          <p:cNvSpPr>
            <a:spLocks noGrp="1"/>
          </p:cNvSpPr>
          <p:nvPr>
            <p:ph type="sldNum" sz="quarter" idx="12"/>
          </p:nvPr>
        </p:nvSpPr>
        <p:spPr/>
        <p:txBody>
          <a:bodyPr/>
          <a:lstStyle/>
          <a:p>
            <a:fld id="{314873EA-81C7-4334-815C-6963CF9B385D}" type="slidenum">
              <a:rPr lang="en-US" smtClean="0"/>
              <a:t>‹#›</a:t>
            </a:fld>
            <a:endParaRPr lang="en-US"/>
          </a:p>
        </p:txBody>
      </p:sp>
    </p:spTree>
    <p:extLst>
      <p:ext uri="{BB962C8B-B14F-4D97-AF65-F5344CB8AC3E}">
        <p14:creationId xmlns:p14="http://schemas.microsoft.com/office/powerpoint/2010/main" val="1631077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2"/>
          <a:srcRect l="27164" t="-16854" r="4256" b="77660"/>
          <a:stretch/>
        </p:blipFill>
        <p:spPr>
          <a:xfrm>
            <a:off x="3035300" y="3004458"/>
            <a:ext cx="6108700" cy="2710542"/>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747128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AED7-85E7-44E3-95D4-D4954F2C64FF}"/>
              </a:ext>
            </a:extLst>
          </p:cNvPr>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02C4F6C-361F-4DD1-A471-679AE750F0CC}"/>
              </a:ext>
            </a:extLst>
          </p:cNvPr>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FC6657-E5EF-4810-AE6C-AAA11484ED17}"/>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7948ADD-C9AC-4473-9ADC-1AB529A38E79}"/>
              </a:ext>
            </a:extLst>
          </p:cNvPr>
          <p:cNvSpPr>
            <a:spLocks noGrp="1"/>
          </p:cNvSpPr>
          <p:nvPr>
            <p:ph type="dt" sz="half" idx="10"/>
          </p:nvPr>
        </p:nvSpPr>
        <p:spPr/>
        <p:txBody>
          <a:bodyPr/>
          <a:lstStyle/>
          <a:p>
            <a:fld id="{E7BFFE21-D839-4B56-862D-B1E950738F90}" type="datetimeFigureOut">
              <a:rPr lang="en-US" smtClean="0"/>
              <a:t>8/14/2020</a:t>
            </a:fld>
            <a:endParaRPr lang="en-US"/>
          </a:p>
        </p:txBody>
      </p:sp>
      <p:sp>
        <p:nvSpPr>
          <p:cNvPr id="6" name="Footer Placeholder 5">
            <a:extLst>
              <a:ext uri="{FF2B5EF4-FFF2-40B4-BE49-F238E27FC236}">
                <a16:creationId xmlns:a16="http://schemas.microsoft.com/office/drawing/2014/main" id="{513D8B0E-DBF8-4869-A713-72B900A4B853}"/>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id="{FC7FEEF1-6CFE-4EC3-8FB1-A768C504E6CB}"/>
              </a:ext>
            </a:extLst>
          </p:cNvPr>
          <p:cNvSpPr>
            <a:spLocks noGrp="1"/>
          </p:cNvSpPr>
          <p:nvPr>
            <p:ph type="sldNum" sz="quarter" idx="12"/>
          </p:nvPr>
        </p:nvSpPr>
        <p:spPr/>
        <p:txBody>
          <a:bodyPr/>
          <a:lstStyle/>
          <a:p>
            <a:fld id="{314873EA-81C7-4334-815C-6963CF9B385D}" type="slidenum">
              <a:rPr lang="en-US" smtClean="0"/>
              <a:t>‹#›</a:t>
            </a:fld>
            <a:endParaRPr lang="en-US"/>
          </a:p>
        </p:txBody>
      </p:sp>
    </p:spTree>
    <p:extLst>
      <p:ext uri="{BB962C8B-B14F-4D97-AF65-F5344CB8AC3E}">
        <p14:creationId xmlns:p14="http://schemas.microsoft.com/office/powerpoint/2010/main" val="32905565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1C574-87CE-4F04-9184-3C575AAADEEF}"/>
              </a:ext>
            </a:extLst>
          </p:cNvPr>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32D8434-6234-4EB3-A57F-E7F7D4E97E32}"/>
              </a:ext>
            </a:extLst>
          </p:cNvPr>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A5DB980-0451-4F3A-AB5B-ABFD04218D18}"/>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21AC69C-DD8E-4497-B5C1-0C587D410844}"/>
              </a:ext>
            </a:extLst>
          </p:cNvPr>
          <p:cNvSpPr>
            <a:spLocks noGrp="1"/>
          </p:cNvSpPr>
          <p:nvPr>
            <p:ph type="dt" sz="half" idx="10"/>
          </p:nvPr>
        </p:nvSpPr>
        <p:spPr/>
        <p:txBody>
          <a:bodyPr/>
          <a:lstStyle/>
          <a:p>
            <a:fld id="{E7BFFE21-D839-4B56-862D-B1E950738F90}" type="datetimeFigureOut">
              <a:rPr lang="en-US" smtClean="0"/>
              <a:t>8/14/2020</a:t>
            </a:fld>
            <a:endParaRPr lang="en-US"/>
          </a:p>
        </p:txBody>
      </p:sp>
      <p:sp>
        <p:nvSpPr>
          <p:cNvPr id="6" name="Footer Placeholder 5">
            <a:extLst>
              <a:ext uri="{FF2B5EF4-FFF2-40B4-BE49-F238E27FC236}">
                <a16:creationId xmlns:a16="http://schemas.microsoft.com/office/drawing/2014/main" id="{034092CA-33DE-4D0C-B338-E55E2FED1B81}"/>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id="{D7D88531-F49F-410C-9965-13255D84A13C}"/>
              </a:ext>
            </a:extLst>
          </p:cNvPr>
          <p:cNvSpPr>
            <a:spLocks noGrp="1"/>
          </p:cNvSpPr>
          <p:nvPr>
            <p:ph type="sldNum" sz="quarter" idx="12"/>
          </p:nvPr>
        </p:nvSpPr>
        <p:spPr/>
        <p:txBody>
          <a:bodyPr/>
          <a:lstStyle/>
          <a:p>
            <a:fld id="{314873EA-81C7-4334-815C-6963CF9B385D}" type="slidenum">
              <a:rPr lang="en-US" smtClean="0"/>
              <a:t>‹#›</a:t>
            </a:fld>
            <a:endParaRPr lang="en-US"/>
          </a:p>
        </p:txBody>
      </p:sp>
    </p:spTree>
    <p:extLst>
      <p:ext uri="{BB962C8B-B14F-4D97-AF65-F5344CB8AC3E}">
        <p14:creationId xmlns:p14="http://schemas.microsoft.com/office/powerpoint/2010/main" val="4196670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94CA8-3A77-4E2F-8B51-EA882FA9A2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276DFA-BCAB-4C92-AC32-750CC8C37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35D03E-9C88-44BA-8BE3-3871CEE83F4A}"/>
              </a:ext>
            </a:extLst>
          </p:cNvPr>
          <p:cNvSpPr>
            <a:spLocks noGrp="1"/>
          </p:cNvSpPr>
          <p:nvPr>
            <p:ph type="dt" sz="half" idx="10"/>
          </p:nvPr>
        </p:nvSpPr>
        <p:spPr/>
        <p:txBody>
          <a:bodyPr/>
          <a:lstStyle/>
          <a:p>
            <a:fld id="{E7BFFE21-D839-4B56-862D-B1E950738F90}" type="datetimeFigureOut">
              <a:rPr lang="en-US" smtClean="0"/>
              <a:t>8/14/2020</a:t>
            </a:fld>
            <a:endParaRPr lang="en-US"/>
          </a:p>
        </p:txBody>
      </p:sp>
      <p:sp>
        <p:nvSpPr>
          <p:cNvPr id="5" name="Footer Placeholder 4">
            <a:extLst>
              <a:ext uri="{FF2B5EF4-FFF2-40B4-BE49-F238E27FC236}">
                <a16:creationId xmlns:a16="http://schemas.microsoft.com/office/drawing/2014/main" id="{3F5A56DD-3B9C-4F6A-9FBD-C8910BD5A2C2}"/>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DBEF29CC-4DCD-4509-AC4E-08BB846118C9}"/>
              </a:ext>
            </a:extLst>
          </p:cNvPr>
          <p:cNvSpPr>
            <a:spLocks noGrp="1"/>
          </p:cNvSpPr>
          <p:nvPr>
            <p:ph type="sldNum" sz="quarter" idx="12"/>
          </p:nvPr>
        </p:nvSpPr>
        <p:spPr/>
        <p:txBody>
          <a:bodyPr/>
          <a:lstStyle/>
          <a:p>
            <a:fld id="{314873EA-81C7-4334-815C-6963CF9B385D}" type="slidenum">
              <a:rPr lang="en-US" smtClean="0"/>
              <a:t>‹#›</a:t>
            </a:fld>
            <a:endParaRPr lang="en-US"/>
          </a:p>
        </p:txBody>
      </p:sp>
    </p:spTree>
    <p:extLst>
      <p:ext uri="{BB962C8B-B14F-4D97-AF65-F5344CB8AC3E}">
        <p14:creationId xmlns:p14="http://schemas.microsoft.com/office/powerpoint/2010/main" val="25675956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A8F569-14CA-4A74-A87C-3FDA14192062}"/>
              </a:ext>
            </a:extLst>
          </p:cNvPr>
          <p:cNvSpPr>
            <a:spLocks noGrp="1"/>
          </p:cNvSpPr>
          <p:nvPr>
            <p:ph type="title" orient="vert"/>
          </p:nvPr>
        </p:nvSpPr>
        <p:spPr>
          <a:xfrm>
            <a:off x="6543675" y="304271"/>
            <a:ext cx="1971675" cy="484319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CEE171-F644-4D9B-9C3A-5A672933B4E4}"/>
              </a:ext>
            </a:extLst>
          </p:cNvPr>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5E975-AEBB-40B6-907B-EA927289362A}"/>
              </a:ext>
            </a:extLst>
          </p:cNvPr>
          <p:cNvSpPr>
            <a:spLocks noGrp="1"/>
          </p:cNvSpPr>
          <p:nvPr>
            <p:ph type="dt" sz="half" idx="10"/>
          </p:nvPr>
        </p:nvSpPr>
        <p:spPr/>
        <p:txBody>
          <a:bodyPr/>
          <a:lstStyle/>
          <a:p>
            <a:fld id="{E7BFFE21-D839-4B56-862D-B1E950738F90}" type="datetimeFigureOut">
              <a:rPr lang="en-US" smtClean="0"/>
              <a:t>8/14/2020</a:t>
            </a:fld>
            <a:endParaRPr lang="en-US"/>
          </a:p>
        </p:txBody>
      </p:sp>
      <p:sp>
        <p:nvSpPr>
          <p:cNvPr id="5" name="Footer Placeholder 4">
            <a:extLst>
              <a:ext uri="{FF2B5EF4-FFF2-40B4-BE49-F238E27FC236}">
                <a16:creationId xmlns:a16="http://schemas.microsoft.com/office/drawing/2014/main" id="{2F9445C3-D9B4-4CAF-88A2-CC319E1EC1FB}"/>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47530804-4174-4AC4-B992-7791CAD55F05}"/>
              </a:ext>
            </a:extLst>
          </p:cNvPr>
          <p:cNvSpPr>
            <a:spLocks noGrp="1"/>
          </p:cNvSpPr>
          <p:nvPr>
            <p:ph type="sldNum" sz="quarter" idx="12"/>
          </p:nvPr>
        </p:nvSpPr>
        <p:spPr/>
        <p:txBody>
          <a:bodyPr/>
          <a:lstStyle/>
          <a:p>
            <a:fld id="{314873EA-81C7-4334-815C-6963CF9B385D}" type="slidenum">
              <a:rPr lang="en-US" smtClean="0"/>
              <a:t>‹#›</a:t>
            </a:fld>
            <a:endParaRPr lang="en-US"/>
          </a:p>
        </p:txBody>
      </p:sp>
    </p:spTree>
    <p:extLst>
      <p:ext uri="{BB962C8B-B14F-4D97-AF65-F5344CB8AC3E}">
        <p14:creationId xmlns:p14="http://schemas.microsoft.com/office/powerpoint/2010/main" val="7266867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2"/>
          <a:srcRect l="27164" t="-16854" r="4256" b="77660"/>
          <a:stretch/>
        </p:blipFill>
        <p:spPr>
          <a:xfrm>
            <a:off x="3035300" y="3004458"/>
            <a:ext cx="6108700" cy="2710542"/>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4156385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userDrawn="1"/>
        </p:nvPicPr>
        <p:blipFill rotWithShape="1">
          <a:blip r:embed="rId2"/>
          <a:srcRect r="682" b="6657"/>
          <a:stretch/>
        </p:blipFill>
        <p:spPr>
          <a:xfrm>
            <a:off x="0" y="0"/>
            <a:ext cx="9143999" cy="5715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userDrawn="1"/>
        </p:nvPicPr>
        <p:blipFill rotWithShape="1">
          <a:blip r:embed="rId3">
            <a:alphaModFix amt="70000"/>
          </a:blip>
          <a:srcRect l="-1" r="26539" b="60967"/>
          <a:stretch/>
        </p:blipFill>
        <p:spPr>
          <a:xfrm>
            <a:off x="4377600" y="3182401"/>
            <a:ext cx="4766400" cy="25326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633693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el og indhold">
    <p:bg>
      <p:bgPr>
        <a:solidFill>
          <a:srgbClr val="34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4177256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el og indhold">
    <p:bg>
      <p:bgPr>
        <a:solidFill>
          <a:srgbClr val="45B7C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userDrawn="1"/>
        </p:nvPicPr>
        <p:blipFill rotWithShape="1">
          <a:blip r:embed="rId2"/>
          <a:srcRect r="27242" b="61310"/>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350333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737" y="1020763"/>
            <a:ext cx="7886700" cy="604190"/>
          </a:xfrm>
          <a:prstGeom prst="rect">
            <a:avLst/>
          </a:prstGeom>
        </p:spPr>
        <p:txBody>
          <a:bodyPr vert="horz" lIns="0" tIns="0" rIns="0" bIns="0" rtlCol="0" anchor="t" anchorCtr="0">
            <a:normAutofit/>
          </a:bodyPr>
          <a:lstStyle/>
          <a:p>
            <a:r>
              <a:rPr lang="da-DK" dirty="0"/>
              <a:t>Klik for at redigere i master</a:t>
            </a:r>
            <a:endParaRPr lang="en-US" dirty="0"/>
          </a:p>
        </p:txBody>
      </p:sp>
      <p:sp>
        <p:nvSpPr>
          <p:cNvPr id="3" name="Text Placeholder 2"/>
          <p:cNvSpPr>
            <a:spLocks noGrp="1"/>
          </p:cNvSpPr>
          <p:nvPr>
            <p:ph type="body" idx="1"/>
          </p:nvPr>
        </p:nvSpPr>
        <p:spPr>
          <a:xfrm>
            <a:off x="615737" y="1666516"/>
            <a:ext cx="7886700" cy="3175336"/>
          </a:xfrm>
          <a:prstGeom prst="rect">
            <a:avLst/>
          </a:prstGeom>
        </p:spPr>
        <p:txBody>
          <a:bodyPr vert="horz" lIns="0" tIns="0" rIns="0" bIns="0" rtlCol="0" anchor="t" anchorCtr="0">
            <a:normAutofit/>
          </a:bodyPr>
          <a:lstStyle/>
          <a:p>
            <a:pPr lvl="0"/>
            <a:r>
              <a:rPr lang="da-DK" dirty="0"/>
              <a:t>Rediger typografien i masterens</a:t>
            </a:r>
          </a:p>
          <a:p>
            <a:pPr lvl="1"/>
            <a:r>
              <a:rPr lang="da-DK" dirty="0"/>
              <a:t>Andet niveau</a:t>
            </a:r>
          </a:p>
          <a:p>
            <a:pPr lvl="2"/>
            <a:r>
              <a:rPr lang="da-DK" dirty="0"/>
              <a:t>Tredje niveau</a:t>
            </a:r>
          </a:p>
        </p:txBody>
      </p:sp>
      <p:sp>
        <p:nvSpPr>
          <p:cNvPr id="5" name="Footer Placeholder 4"/>
          <p:cNvSpPr>
            <a:spLocks noGrp="1"/>
          </p:cNvSpPr>
          <p:nvPr>
            <p:ph type="ftr" sz="quarter" idx="3"/>
          </p:nvPr>
        </p:nvSpPr>
        <p:spPr>
          <a:xfrm>
            <a:off x="1524495" y="5356731"/>
            <a:ext cx="2922814" cy="304271"/>
          </a:xfrm>
          <a:prstGeom prst="rect">
            <a:avLst/>
          </a:prstGeom>
        </p:spPr>
        <p:txBody>
          <a:bodyPr vert="horz" lIns="0" tIns="0" rIns="0" bIns="0" rtlCol="0" anchor="t" anchorCtr="0"/>
          <a:lstStyle>
            <a:lvl1pPr algn="l">
              <a:defRPr sz="700">
                <a:solidFill>
                  <a:schemeClr val="tx1">
                    <a:tint val="75000"/>
                  </a:schemeClr>
                </a:solidFill>
                <a:latin typeface="Calibri" panose="020F0502020204030204" pitchFamily="34" charset="0"/>
                <a:cs typeface="Calibri" panose="020F0502020204030204" pitchFamily="34" charset="0"/>
              </a:defRPr>
            </a:lvl1pPr>
          </a:lstStyle>
          <a:p>
            <a:endParaRPr lang="da-DK" dirty="0"/>
          </a:p>
        </p:txBody>
      </p:sp>
    </p:spTree>
    <p:extLst>
      <p:ext uri="{BB962C8B-B14F-4D97-AF65-F5344CB8AC3E}">
        <p14:creationId xmlns:p14="http://schemas.microsoft.com/office/powerpoint/2010/main" val="1380561792"/>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92" r:id="rId4"/>
    <p:sldLayoutId id="2147483686" r:id="rId5"/>
    <p:sldLayoutId id="2147483687" r:id="rId6"/>
    <p:sldLayoutId id="2147483698" r:id="rId7"/>
    <p:sldLayoutId id="2147483688" r:id="rId8"/>
    <p:sldLayoutId id="2147483694" r:id="rId9"/>
    <p:sldLayoutId id="2147483695" r:id="rId10"/>
    <p:sldLayoutId id="2147483696" r:id="rId11"/>
    <p:sldLayoutId id="2147483691" r:id="rId12"/>
    <p:sldLayoutId id="2147483689" r:id="rId13"/>
    <p:sldLayoutId id="2147483690" r:id="rId14"/>
    <p:sldLayoutId id="2147483664" r:id="rId15"/>
    <p:sldLayoutId id="2147483665" r:id="rId16"/>
    <p:sldLayoutId id="2147483700" r:id="rId17"/>
    <p:sldLayoutId id="2147483737" r:id="rId18"/>
  </p:sldLayoutIdLst>
  <p:txStyles>
    <p:title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userDrawn="1">
          <p15:clr>
            <a:srgbClr val="F26B43"/>
          </p15:clr>
        </p15:guide>
        <p15:guide id="2" pos="2880" userDrawn="1">
          <p15:clr>
            <a:srgbClr val="F26B43"/>
          </p15:clr>
        </p15:guide>
        <p15:guide id="3" pos="385" userDrawn="1">
          <p15:clr>
            <a:srgbClr val="F26B43"/>
          </p15:clr>
        </p15:guide>
        <p15:guide id="4" orient="horz" pos="3430" userDrawn="1">
          <p15:clr>
            <a:srgbClr val="F26B43"/>
          </p15:clr>
        </p15:guide>
        <p15:guide id="5" orient="horz" pos="643" userDrawn="1">
          <p15:clr>
            <a:srgbClr val="F26B43"/>
          </p15:clr>
        </p15:guide>
        <p15:guide id="6" pos="5359" userDrawn="1">
          <p15:clr>
            <a:srgbClr val="F26B43"/>
          </p15:clr>
        </p15:guide>
        <p15:guide id="7" orient="horz" pos="104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45B7C1"/>
            </a:gs>
            <a:gs pos="100000">
              <a:srgbClr val="18638F"/>
            </a:gs>
            <a:gs pos="100000">
              <a:srgbClr val="02487A"/>
            </a:gs>
            <a:gs pos="100000">
              <a:srgbClr val="45B7C1"/>
            </a:gs>
            <a:gs pos="100000">
              <a:srgbClr val="192A79"/>
            </a:gs>
          </a:gsLst>
          <a:lin ang="66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737" y="1020763"/>
            <a:ext cx="7886700" cy="604190"/>
          </a:xfrm>
          <a:prstGeom prst="rect">
            <a:avLst/>
          </a:prstGeom>
        </p:spPr>
        <p:txBody>
          <a:bodyPr vert="horz" lIns="0" tIns="0" rIns="0" bIns="0" rtlCol="0" anchor="t" anchorCtr="0">
            <a:normAutofit/>
          </a:bodyPr>
          <a:lstStyle/>
          <a:p>
            <a:r>
              <a:rPr lang="da-DK" dirty="0"/>
              <a:t>Klik for at redigere i master</a:t>
            </a:r>
            <a:endParaRPr lang="en-US" dirty="0"/>
          </a:p>
        </p:txBody>
      </p:sp>
      <p:sp>
        <p:nvSpPr>
          <p:cNvPr id="3" name="Text Placeholder 2"/>
          <p:cNvSpPr>
            <a:spLocks noGrp="1"/>
          </p:cNvSpPr>
          <p:nvPr>
            <p:ph type="body" idx="1"/>
          </p:nvPr>
        </p:nvSpPr>
        <p:spPr>
          <a:xfrm>
            <a:off x="615737" y="1666516"/>
            <a:ext cx="7886700" cy="3175336"/>
          </a:xfrm>
          <a:prstGeom prst="rect">
            <a:avLst/>
          </a:prstGeom>
        </p:spPr>
        <p:txBody>
          <a:bodyPr vert="horz" lIns="0" tIns="0" rIns="0" bIns="0" rtlCol="0" anchor="t" anchorCtr="0">
            <a:normAutofit/>
          </a:bodyPr>
          <a:lstStyle/>
          <a:p>
            <a:pPr lvl="0"/>
            <a:r>
              <a:rPr lang="da-DK" dirty="0"/>
              <a:t>Rediger typografien i masterens</a:t>
            </a:r>
          </a:p>
          <a:p>
            <a:pPr lvl="1"/>
            <a:r>
              <a:rPr lang="da-DK" dirty="0"/>
              <a:t>Andet niveau</a:t>
            </a:r>
          </a:p>
          <a:p>
            <a:pPr lvl="2"/>
            <a:r>
              <a:rPr lang="da-DK" dirty="0"/>
              <a:t>Tredje niveau</a:t>
            </a:r>
          </a:p>
        </p:txBody>
      </p:sp>
      <p:sp>
        <p:nvSpPr>
          <p:cNvPr id="5" name="Footer Placeholder 4"/>
          <p:cNvSpPr>
            <a:spLocks noGrp="1"/>
          </p:cNvSpPr>
          <p:nvPr>
            <p:ph type="ftr" sz="quarter" idx="3"/>
          </p:nvPr>
        </p:nvSpPr>
        <p:spPr>
          <a:xfrm>
            <a:off x="1524495" y="5356731"/>
            <a:ext cx="2922814" cy="304271"/>
          </a:xfrm>
          <a:prstGeom prst="rect">
            <a:avLst/>
          </a:prstGeom>
        </p:spPr>
        <p:txBody>
          <a:bodyPr vert="horz" lIns="0" tIns="0" rIns="0" bIns="0" rtlCol="0" anchor="t" anchorCtr="0"/>
          <a:lstStyle>
            <a:lvl1pPr algn="l">
              <a:defRPr sz="700">
                <a:solidFill>
                  <a:schemeClr val="tx1">
                    <a:tint val="75000"/>
                  </a:schemeClr>
                </a:solidFill>
                <a:latin typeface="Calibri" panose="020F0502020204030204" pitchFamily="34" charset="0"/>
                <a:cs typeface="Calibri" panose="020F0502020204030204" pitchFamily="34" charset="0"/>
              </a:defRPr>
            </a:lvl1pPr>
          </a:lstStyle>
          <a:p>
            <a:endParaRPr lang="da-DK" dirty="0"/>
          </a:p>
        </p:txBody>
      </p:sp>
    </p:spTree>
    <p:extLst>
      <p:ext uri="{BB962C8B-B14F-4D97-AF65-F5344CB8AC3E}">
        <p14:creationId xmlns:p14="http://schemas.microsoft.com/office/powerpoint/2010/main" val="372766825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p:txStyles>
    <p:title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p15:clr>
            <a:srgbClr val="F26B43"/>
          </p15:clr>
        </p15:guide>
        <p15:guide id="2" pos="2880">
          <p15:clr>
            <a:srgbClr val="F26B43"/>
          </p15:clr>
        </p15:guide>
        <p15:guide id="3" pos="385">
          <p15:clr>
            <a:srgbClr val="F26B43"/>
          </p15:clr>
        </p15:guide>
        <p15:guide id="4" orient="horz" pos="3430">
          <p15:clr>
            <a:srgbClr val="F26B43"/>
          </p15:clr>
        </p15:guide>
        <p15:guide id="5" orient="horz" pos="643">
          <p15:clr>
            <a:srgbClr val="F26B43"/>
          </p15:clr>
        </p15:guide>
        <p15:guide id="6" pos="5359">
          <p15:clr>
            <a:srgbClr val="F26B43"/>
          </p15:clr>
        </p15:guide>
        <p15:guide id="7" orient="horz" pos="104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737" y="1020763"/>
            <a:ext cx="7886700" cy="604190"/>
          </a:xfrm>
          <a:prstGeom prst="rect">
            <a:avLst/>
          </a:prstGeom>
        </p:spPr>
        <p:txBody>
          <a:bodyPr vert="horz" lIns="0" tIns="0" rIns="0" bIns="0" rtlCol="0" anchor="t" anchorCtr="0">
            <a:normAutofit/>
          </a:bodyPr>
          <a:lstStyle/>
          <a:p>
            <a:r>
              <a:rPr lang="da-DK" dirty="0"/>
              <a:t>Klik for at redigere i master</a:t>
            </a:r>
            <a:endParaRPr lang="en-US" dirty="0"/>
          </a:p>
        </p:txBody>
      </p:sp>
      <p:sp>
        <p:nvSpPr>
          <p:cNvPr id="3" name="Text Placeholder 2"/>
          <p:cNvSpPr>
            <a:spLocks noGrp="1"/>
          </p:cNvSpPr>
          <p:nvPr>
            <p:ph type="body" idx="1"/>
          </p:nvPr>
        </p:nvSpPr>
        <p:spPr>
          <a:xfrm>
            <a:off x="615737" y="1666516"/>
            <a:ext cx="7886700" cy="3175336"/>
          </a:xfrm>
          <a:prstGeom prst="rect">
            <a:avLst/>
          </a:prstGeom>
        </p:spPr>
        <p:txBody>
          <a:bodyPr vert="horz" lIns="0" tIns="0" rIns="0" bIns="0" rtlCol="0" anchor="t" anchorCtr="0">
            <a:normAutofit/>
          </a:bodyPr>
          <a:lstStyle/>
          <a:p>
            <a:pPr lvl="0"/>
            <a:r>
              <a:rPr lang="da-DK" dirty="0"/>
              <a:t>Rediger typografien i masterens</a:t>
            </a:r>
          </a:p>
          <a:p>
            <a:pPr lvl="1"/>
            <a:r>
              <a:rPr lang="da-DK" dirty="0"/>
              <a:t>Andet niveau</a:t>
            </a:r>
          </a:p>
          <a:p>
            <a:pPr lvl="2"/>
            <a:r>
              <a:rPr lang="da-DK" dirty="0"/>
              <a:t>Tredje niveau</a:t>
            </a:r>
          </a:p>
        </p:txBody>
      </p:sp>
      <p:sp>
        <p:nvSpPr>
          <p:cNvPr id="5" name="Footer Placeholder 4"/>
          <p:cNvSpPr>
            <a:spLocks noGrp="1"/>
          </p:cNvSpPr>
          <p:nvPr>
            <p:ph type="ftr" sz="quarter" idx="3"/>
          </p:nvPr>
        </p:nvSpPr>
        <p:spPr>
          <a:xfrm>
            <a:off x="1524495" y="5356731"/>
            <a:ext cx="2922814" cy="304271"/>
          </a:xfrm>
          <a:prstGeom prst="rect">
            <a:avLst/>
          </a:prstGeom>
        </p:spPr>
        <p:txBody>
          <a:bodyPr vert="horz" lIns="0" tIns="0" rIns="0" bIns="0" rtlCol="0" anchor="t" anchorCtr="0"/>
          <a:lstStyle>
            <a:lvl1pPr algn="l">
              <a:defRPr sz="700">
                <a:solidFill>
                  <a:schemeClr val="tx1">
                    <a:tint val="75000"/>
                  </a:schemeClr>
                </a:solidFill>
                <a:latin typeface="Calibri" panose="020F0502020204030204" pitchFamily="34" charset="0"/>
                <a:cs typeface="Calibri" panose="020F0502020204030204" pitchFamily="34" charset="0"/>
              </a:defRPr>
            </a:lvl1pPr>
          </a:lstStyle>
          <a:p>
            <a:endParaRPr lang="da-DK" dirty="0"/>
          </a:p>
        </p:txBody>
      </p:sp>
    </p:spTree>
    <p:extLst>
      <p:ext uri="{BB962C8B-B14F-4D97-AF65-F5344CB8AC3E}">
        <p14:creationId xmlns:p14="http://schemas.microsoft.com/office/powerpoint/2010/main" val="12842424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txStyles>
    <p:title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p15:clr>
            <a:srgbClr val="F26B43"/>
          </p15:clr>
        </p15:guide>
        <p15:guide id="2" pos="2880">
          <p15:clr>
            <a:srgbClr val="F26B43"/>
          </p15:clr>
        </p15:guide>
        <p15:guide id="3" pos="385">
          <p15:clr>
            <a:srgbClr val="F26B43"/>
          </p15:clr>
        </p15:guide>
        <p15:guide id="4" orient="horz" pos="3430">
          <p15:clr>
            <a:srgbClr val="F26B43"/>
          </p15:clr>
        </p15:guide>
        <p15:guide id="5" orient="horz" pos="643">
          <p15:clr>
            <a:srgbClr val="F26B43"/>
          </p15:clr>
        </p15:guide>
        <p15:guide id="6" pos="5359">
          <p15:clr>
            <a:srgbClr val="F26B43"/>
          </p15:clr>
        </p15:guide>
        <p15:guide id="7" orient="horz" pos="104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F4ABD7-74BE-4DE3-8A69-A4251DA28547}"/>
              </a:ext>
            </a:extLst>
          </p:cNvPr>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16643A-0F3D-49E6-942E-705479FD5D88}"/>
              </a:ext>
            </a:extLst>
          </p:cNvPr>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FCA90-AD34-4044-8D48-A0E31AD2F4E1}"/>
              </a:ext>
            </a:extLst>
          </p:cNvPr>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E7BFFE21-D839-4B56-862D-B1E950738F90}" type="datetimeFigureOut">
              <a:rPr lang="en-US" smtClean="0"/>
              <a:t>8/14/2020</a:t>
            </a:fld>
            <a:endParaRPr lang="en-US"/>
          </a:p>
        </p:txBody>
      </p:sp>
      <p:sp>
        <p:nvSpPr>
          <p:cNvPr id="5" name="Footer Placeholder 4">
            <a:extLst>
              <a:ext uri="{FF2B5EF4-FFF2-40B4-BE49-F238E27FC236}">
                <a16:creationId xmlns:a16="http://schemas.microsoft.com/office/drawing/2014/main" id="{7412FDB5-BD8B-45AB-8CBB-AA76271F56B5}"/>
              </a:ext>
            </a:extLst>
          </p:cNvPr>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dirty="0"/>
          </a:p>
        </p:txBody>
      </p:sp>
      <p:sp>
        <p:nvSpPr>
          <p:cNvPr id="6" name="Slide Number Placeholder 5">
            <a:extLst>
              <a:ext uri="{FF2B5EF4-FFF2-40B4-BE49-F238E27FC236}">
                <a16:creationId xmlns:a16="http://schemas.microsoft.com/office/drawing/2014/main" id="{D00E6695-6F9A-420A-8BFD-745ABC7ED5A6}"/>
              </a:ext>
            </a:extLst>
          </p:cNvPr>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314873EA-81C7-4334-815C-6963CF9B385D}" type="slidenum">
              <a:rPr lang="en-US" smtClean="0"/>
              <a:t>‹#›</a:t>
            </a:fld>
            <a:endParaRPr lang="en-US"/>
          </a:p>
        </p:txBody>
      </p:sp>
    </p:spTree>
    <p:extLst>
      <p:ext uri="{BB962C8B-B14F-4D97-AF65-F5344CB8AC3E}">
        <p14:creationId xmlns:p14="http://schemas.microsoft.com/office/powerpoint/2010/main" val="277882868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43.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64.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44.jp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18" Type="http://schemas.openxmlformats.org/officeDocument/2006/relationships/image" Target="../media/image58.svg"/><Relationship Id="rId3" Type="http://schemas.openxmlformats.org/officeDocument/2006/relationships/image" Target="../media/image45.pn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7.png"/><Relationship Id="rId2" Type="http://schemas.openxmlformats.org/officeDocument/2006/relationships/notesSlide" Target="../notesSlides/notesSlide24.xml"/><Relationship Id="rId16" Type="http://schemas.openxmlformats.org/officeDocument/2006/relationships/image" Target="../media/image11.png"/><Relationship Id="rId20" Type="http://schemas.openxmlformats.org/officeDocument/2006/relationships/image" Target="../media/image60.svg"/><Relationship Id="rId1" Type="http://schemas.openxmlformats.org/officeDocument/2006/relationships/slideLayout" Target="../slideLayouts/slideLayout6.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32.png"/><Relationship Id="rId15" Type="http://schemas.openxmlformats.org/officeDocument/2006/relationships/image" Target="../media/image56.svg"/><Relationship Id="rId10" Type="http://schemas.openxmlformats.org/officeDocument/2006/relationships/image" Target="../media/image51.png"/><Relationship Id="rId19" Type="http://schemas.openxmlformats.org/officeDocument/2006/relationships/image" Target="../media/image59.png"/><Relationship Id="rId4" Type="http://schemas.openxmlformats.org/officeDocument/2006/relationships/image" Target="../media/image46.svg"/><Relationship Id="rId9" Type="http://schemas.openxmlformats.org/officeDocument/2006/relationships/image" Target="../media/image50.svg"/><Relationship Id="rId1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31.jpe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jp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7.sv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E94308CD-C22D-428B-B973-0146783840D7}"/>
              </a:ext>
            </a:extLst>
          </p:cNvPr>
          <p:cNvPicPr>
            <a:picLocks noChangeAspect="1"/>
          </p:cNvPicPr>
          <p:nvPr/>
        </p:nvPicPr>
        <p:blipFill>
          <a:blip r:embed="rId3"/>
          <a:stretch>
            <a:fillRect/>
          </a:stretch>
        </p:blipFill>
        <p:spPr>
          <a:xfrm>
            <a:off x="1974292" y="1788074"/>
            <a:ext cx="2390060" cy="967975"/>
          </a:xfrm>
          <a:prstGeom prst="rect">
            <a:avLst/>
          </a:prstGeom>
        </p:spPr>
      </p:pic>
      <p:pic>
        <p:nvPicPr>
          <p:cNvPr id="21" name="Billede 20">
            <a:extLst>
              <a:ext uri="{FF2B5EF4-FFF2-40B4-BE49-F238E27FC236}">
                <a16:creationId xmlns:a16="http://schemas.microsoft.com/office/drawing/2014/main" id="{D3C24A9B-845B-41A7-89B8-46435A3E427E}"/>
              </a:ext>
            </a:extLst>
          </p:cNvPr>
          <p:cNvPicPr>
            <a:picLocks noChangeAspect="1"/>
          </p:cNvPicPr>
          <p:nvPr/>
        </p:nvPicPr>
        <p:blipFill rotWithShape="1">
          <a:blip r:embed="rId4"/>
          <a:srcRect/>
          <a:stretch/>
        </p:blipFill>
        <p:spPr>
          <a:xfrm flipH="1">
            <a:off x="6319370" y="1"/>
            <a:ext cx="3978274" cy="5977458"/>
          </a:xfrm>
          <a:prstGeom prst="ellipse">
            <a:avLst/>
          </a:prstGeom>
        </p:spPr>
      </p:pic>
      <p:sp>
        <p:nvSpPr>
          <p:cNvPr id="9" name="Ellipse 48">
            <a:extLst>
              <a:ext uri="{FF2B5EF4-FFF2-40B4-BE49-F238E27FC236}">
                <a16:creationId xmlns:a16="http://schemas.microsoft.com/office/drawing/2014/main" id="{74209739-9236-4BF5-A72D-324CA41919B0}"/>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ktangel 5">
            <a:extLst>
              <a:ext uri="{FF2B5EF4-FFF2-40B4-BE49-F238E27FC236}">
                <a16:creationId xmlns:a16="http://schemas.microsoft.com/office/drawing/2014/main" id="{A10F35FA-9428-43A6-AA66-35C90C3DF2BC}"/>
              </a:ext>
            </a:extLst>
          </p:cNvPr>
          <p:cNvSpPr/>
          <p:nvPr/>
        </p:nvSpPr>
        <p:spPr>
          <a:xfrm>
            <a:off x="1502958" y="2623604"/>
            <a:ext cx="4415416" cy="707886"/>
          </a:xfrm>
          <a:prstGeom prst="rect">
            <a:avLst/>
          </a:prstGeom>
        </p:spPr>
        <p:txBody>
          <a:bodyPr wrap="square">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Pædagogisk personale</a:t>
            </a: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05950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673410" y="2857997"/>
            <a:ext cx="5019040" cy="616194"/>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2 – Målrettet kommunikation</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0" name="Billede 2">
            <a:extLst>
              <a:ext uri="{FF2B5EF4-FFF2-40B4-BE49-F238E27FC236}">
                <a16:creationId xmlns:a16="http://schemas.microsoft.com/office/drawing/2014/main" id="{9678D3AB-3F65-424F-82C8-6F075D2E7B08}"/>
              </a:ext>
            </a:extLst>
          </p:cNvPr>
          <p:cNvPicPr>
            <a:picLocks noChangeAspect="1"/>
          </p:cNvPicPr>
          <p:nvPr/>
        </p:nvPicPr>
        <p:blipFill rotWithShape="1">
          <a:blip r:embed="rId3"/>
          <a:srcRect l="26356" t="-2614" r="27088" b="1"/>
          <a:stretch/>
        </p:blipFill>
        <p:spPr>
          <a:xfrm>
            <a:off x="6287647" y="15871"/>
            <a:ext cx="4034118" cy="5927594"/>
          </a:xfrm>
          <a:prstGeom prst="ellipse">
            <a:avLst/>
          </a:prstGeom>
        </p:spPr>
      </p:pic>
      <p:sp>
        <p:nvSpPr>
          <p:cNvPr id="9" name="Ellipse 48">
            <a:extLst>
              <a:ext uri="{FF2B5EF4-FFF2-40B4-BE49-F238E27FC236}">
                <a16:creationId xmlns:a16="http://schemas.microsoft.com/office/drawing/2014/main" id="{AB2A2DAC-EFBC-4628-B204-37F99F703A0E}"/>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Billede 10">
            <a:extLst>
              <a:ext uri="{FF2B5EF4-FFF2-40B4-BE49-F238E27FC236}">
                <a16:creationId xmlns:a16="http://schemas.microsoft.com/office/drawing/2014/main" id="{CD32D4E4-832C-40F8-BDB9-45AD255CCC20}"/>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1379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10">
            <a:extLst>
              <a:ext uri="{FF2B5EF4-FFF2-40B4-BE49-F238E27FC236}">
                <a16:creationId xmlns:a16="http://schemas.microsoft.com/office/drawing/2014/main" id="{A5E6E3D7-3348-4150-B3C3-84E7CDD4661A}"/>
              </a:ext>
            </a:extLst>
          </p:cNvPr>
          <p:cNvPicPr>
            <a:picLocks noChangeAspect="1"/>
          </p:cNvPicPr>
          <p:nvPr/>
        </p:nvPicPr>
        <p:blipFill>
          <a:blip r:embed="rId3"/>
          <a:stretch>
            <a:fillRect/>
          </a:stretch>
        </p:blipFill>
        <p:spPr>
          <a:xfrm>
            <a:off x="3376970" y="2109349"/>
            <a:ext cx="2390060" cy="967975"/>
          </a:xfrm>
          <a:prstGeom prst="rect">
            <a:avLst/>
          </a:prstGeom>
        </p:spPr>
      </p:pic>
      <p:sp>
        <p:nvSpPr>
          <p:cNvPr id="6" name="Titel 10">
            <a:extLst>
              <a:ext uri="{FF2B5EF4-FFF2-40B4-BE49-F238E27FC236}">
                <a16:creationId xmlns:a16="http://schemas.microsoft.com/office/drawing/2014/main" id="{AA743A94-7FA3-4715-8ABB-97A007EBE48D}"/>
              </a:ext>
            </a:extLst>
          </p:cNvPr>
          <p:cNvSpPr txBox="1">
            <a:spLocks/>
          </p:cNvSpPr>
          <p:nvPr/>
        </p:nvSpPr>
        <p:spPr>
          <a:xfrm>
            <a:off x="1" y="3433720"/>
            <a:ext cx="9144000" cy="604190"/>
          </a:xfrm>
          <a:prstGeom prst="rect">
            <a:avLst/>
          </a:prstGeom>
        </p:spPr>
        <p:txBody>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algn="ctr"/>
            <a:r>
              <a:rPr lang="da-DK" b="0" dirty="0">
                <a:solidFill>
                  <a:schemeClr val="bg1"/>
                </a:solidFill>
                <a:latin typeface="Lato Black" panose="020F0502020204030203" pitchFamily="34" charset="0"/>
                <a:ea typeface="Lato Black" panose="020F0502020204030203" pitchFamily="34" charset="0"/>
                <a:cs typeface="Lato Black" panose="020F0502020204030203" pitchFamily="34" charset="0"/>
              </a:rPr>
              <a:t>Brugerrejse: Målrettet kommunikation</a:t>
            </a:r>
            <a:r>
              <a:rPr lang="da-DK" dirty="0">
                <a:solidFill>
                  <a:schemeClr val="bg1"/>
                </a:solidFill>
              </a:rPr>
              <a:t> </a:t>
            </a:r>
          </a:p>
        </p:txBody>
      </p:sp>
    </p:spTree>
    <p:extLst>
      <p:ext uri="{BB962C8B-B14F-4D97-AF65-F5344CB8AC3E}">
        <p14:creationId xmlns:p14="http://schemas.microsoft.com/office/powerpoint/2010/main" val="2576919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4A1481CA-C024-4FC5-B553-A1F8C3BC1378}"/>
              </a:ext>
            </a:extLst>
          </p:cNvPr>
          <p:cNvPicPr>
            <a:picLocks noChangeAspect="1"/>
          </p:cNvPicPr>
          <p:nvPr/>
        </p:nvPicPr>
        <p:blipFill rotWithShape="1">
          <a:blip r:embed="rId3"/>
          <a:srcRect l="9292" t="-3999" r="-3954" b="-37031"/>
          <a:stretch/>
        </p:blipFill>
        <p:spPr>
          <a:xfrm>
            <a:off x="4340228" y="1624954"/>
            <a:ext cx="5585314" cy="5546408"/>
          </a:xfrm>
          <a:prstGeom prst="flowChartConnector">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1020763"/>
            <a:ext cx="6738651" cy="604190"/>
          </a:xfrm>
        </p:spPr>
        <p:txBody>
          <a:bodyPr/>
          <a:lstStyle/>
          <a:p>
            <a:r>
              <a:rPr lang="da-DK" b="0" dirty="0">
                <a:latin typeface="Lato Black" panose="020F0502020204030203" pitchFamily="34" charset="0"/>
                <a:ea typeface="Lato Black" panose="020F0502020204030203" pitchFamily="34" charset="0"/>
                <a:cs typeface="Lato Black" panose="020F0502020204030203" pitchFamily="34" charset="0"/>
              </a:rPr>
              <a:t>Målrettet kommunikation</a:t>
            </a:r>
            <a:r>
              <a:rPr lang="da-DK" dirty="0"/>
              <a:t> </a:t>
            </a:r>
          </a:p>
        </p:txBody>
      </p:sp>
      <p:sp>
        <p:nvSpPr>
          <p:cNvPr id="15" name="Rectangle 11">
            <a:extLst>
              <a:ext uri="{FF2B5EF4-FFF2-40B4-BE49-F238E27FC236}">
                <a16:creationId xmlns:a16="http://schemas.microsoft.com/office/drawing/2014/main" id="{1004BF41-F0C7-4559-877D-23E8427FBBCC}"/>
              </a:ext>
            </a:extLst>
          </p:cNvPr>
          <p:cNvSpPr/>
          <p:nvPr/>
        </p:nvSpPr>
        <p:spPr>
          <a:xfrm>
            <a:off x="615737" y="1872683"/>
            <a:ext cx="5447712" cy="2585323"/>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 medarbejder og herefter </a:t>
            </a:r>
            <a:b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Password:</a:t>
            </a:r>
          </a:p>
          <a:p>
            <a:pPr marL="342900" marR="0" lvl="0" indent="-342900" algn="l" defTabSz="713203" rtl="0" eaLnBrk="1" fontAlgn="auto" latinLnBrk="0" hangingPunct="1">
              <a:lnSpc>
                <a:spcPct val="100000"/>
              </a:lnSpc>
              <a:spcBef>
                <a:spcPts val="0"/>
              </a:spcBef>
              <a:spcAft>
                <a:spcPts val="800"/>
              </a:spcAft>
              <a:buClrTx/>
              <a:buSzTx/>
              <a:buFont typeface="Symbol" panose="05050102010706020507" pitchFamily="18" charset="2"/>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743135" y="2087880"/>
            <a:ext cx="1039" cy="19202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Ellipse 48">
            <a:extLst>
              <a:ext uri="{FF2B5EF4-FFF2-40B4-BE49-F238E27FC236}">
                <a16:creationId xmlns:a16="http://schemas.microsoft.com/office/drawing/2014/main" id="{56E8EF19-462A-46A3-8564-AE16373AB360}"/>
              </a:ext>
            </a:extLst>
          </p:cNvPr>
          <p:cNvSpPr/>
          <p:nvPr/>
        </p:nvSpPr>
        <p:spPr>
          <a:xfrm>
            <a:off x="4340228" y="846090"/>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7" name="Picture 2" descr="Billedresultat for ikoner blÃ¥">
            <a:extLst>
              <a:ext uri="{FF2B5EF4-FFF2-40B4-BE49-F238E27FC236}">
                <a16:creationId xmlns:a16="http://schemas.microsoft.com/office/drawing/2014/main" id="{F16D76D8-B12F-4ED9-A434-0AF47C2AB0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465" y="982300"/>
            <a:ext cx="393509" cy="393509"/>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48">
            <a:extLst>
              <a:ext uri="{FF2B5EF4-FFF2-40B4-BE49-F238E27FC236}">
                <a16:creationId xmlns:a16="http://schemas.microsoft.com/office/drawing/2014/main" id="{7B15022E-6929-45E0-BA75-4671BF33BD94}"/>
              </a:ext>
            </a:extLst>
          </p:cNvPr>
          <p:cNvSpPr/>
          <p:nvPr/>
        </p:nvSpPr>
        <p:spPr>
          <a:xfrm rot="5400000">
            <a:off x="4151740" y="179696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29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latin typeface="Lato black"/>
            </a:endParaRPr>
          </a:p>
        </p:txBody>
      </p:sp>
      <p:sp>
        <p:nvSpPr>
          <p:cNvPr id="38" name="Title 1">
            <a:extLst>
              <a:ext uri="{FF2B5EF4-FFF2-40B4-BE49-F238E27FC236}">
                <a16:creationId xmlns:a16="http://schemas.microsoft.com/office/drawing/2014/main" id="{72D600DE-973C-4DB8-84FA-D42651C9F9EE}"/>
              </a:ext>
            </a:extLst>
          </p:cNvPr>
          <p:cNvSpPr txBox="1">
            <a:spLocks/>
          </p:cNvSpPr>
          <p:nvPr/>
        </p:nvSpPr>
        <p:spPr>
          <a:xfrm>
            <a:off x="615737" y="1020763"/>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Målrettet kommunikation</a:t>
            </a:r>
          </a:p>
          <a:p>
            <a:r>
              <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 Pointer</a:t>
            </a:r>
          </a:p>
          <a:p>
            <a:b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br>
            <a:endPar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4" name="Rectangle 3">
            <a:extLst>
              <a:ext uri="{FF2B5EF4-FFF2-40B4-BE49-F238E27FC236}">
                <a16:creationId xmlns:a16="http://schemas.microsoft.com/office/drawing/2014/main" id="{A64E12C4-3D6B-4F31-BDD6-3A6F7AA3F29D}"/>
              </a:ext>
            </a:extLst>
          </p:cNvPr>
          <p:cNvSpPr/>
          <p:nvPr/>
        </p:nvSpPr>
        <p:spPr>
          <a:xfrm>
            <a:off x="1099797" y="2244187"/>
            <a:ext cx="4292538"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Relevant og målrettet kommunikation</a:t>
            </a:r>
          </a:p>
        </p:txBody>
      </p:sp>
      <p:sp>
        <p:nvSpPr>
          <p:cNvPr id="12" name="Rectangle 11">
            <a:extLst>
              <a:ext uri="{FF2B5EF4-FFF2-40B4-BE49-F238E27FC236}">
                <a16:creationId xmlns:a16="http://schemas.microsoft.com/office/drawing/2014/main" id="{74EEC946-4753-4154-B015-E8710AD40CB2}"/>
              </a:ext>
            </a:extLst>
          </p:cNvPr>
          <p:cNvSpPr/>
          <p:nvPr/>
        </p:nvSpPr>
        <p:spPr>
          <a:xfrm>
            <a:off x="1099797" y="2748855"/>
            <a:ext cx="3800298"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Samlet overblik</a:t>
            </a:r>
          </a:p>
        </p:txBody>
      </p:sp>
      <p:sp>
        <p:nvSpPr>
          <p:cNvPr id="20" name="Rectangle 19">
            <a:extLst>
              <a:ext uri="{FF2B5EF4-FFF2-40B4-BE49-F238E27FC236}">
                <a16:creationId xmlns:a16="http://schemas.microsoft.com/office/drawing/2014/main" id="{F349E058-E306-463D-AFB1-A8DF19C8201F}"/>
              </a:ext>
            </a:extLst>
          </p:cNvPr>
          <p:cNvSpPr/>
          <p:nvPr/>
        </p:nvSpPr>
        <p:spPr>
          <a:xfrm>
            <a:off x="1099797" y="3253523"/>
            <a:ext cx="2564755"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Samarbejdsrum i Aula</a:t>
            </a:r>
          </a:p>
        </p:txBody>
      </p:sp>
      <p:sp>
        <p:nvSpPr>
          <p:cNvPr id="54" name="Rectangle 53">
            <a:extLst>
              <a:ext uri="{FF2B5EF4-FFF2-40B4-BE49-F238E27FC236}">
                <a16:creationId xmlns:a16="http://schemas.microsoft.com/office/drawing/2014/main" id="{87BCA2F2-57AE-4ED5-BAD1-05CD2B40631D}"/>
              </a:ext>
            </a:extLst>
          </p:cNvPr>
          <p:cNvSpPr/>
          <p:nvPr/>
        </p:nvSpPr>
        <p:spPr>
          <a:xfrm>
            <a:off x="1099797" y="3784650"/>
            <a:ext cx="4542635" cy="369332"/>
          </a:xfrm>
          <a:prstGeom prst="rect">
            <a:avLst/>
          </a:prstGeom>
        </p:spPr>
        <p:txBody>
          <a:bodyPr wrap="square">
            <a:spAutoFit/>
          </a:bodyPr>
          <a:lstStyle/>
          <a:p>
            <a:r>
              <a:rPr lang="en-GB" sz="1800" dirty="0" err="1">
                <a:latin typeface="Lato" panose="020F0502020204030203" pitchFamily="34" charset="0"/>
                <a:ea typeface="Lato" panose="020F0502020204030203" pitchFamily="34" charset="0"/>
                <a:cs typeface="Lato" panose="020F0502020204030203" pitchFamily="34" charset="0"/>
              </a:rPr>
              <a:t>Samarbejde</a:t>
            </a:r>
            <a:r>
              <a:rPr lang="en-GB" sz="1800" dirty="0">
                <a:latin typeface="Lato" panose="020F0502020204030203" pitchFamily="34" charset="0"/>
                <a:ea typeface="Lato" panose="020F0502020204030203" pitchFamily="34" charset="0"/>
                <a:cs typeface="Lato" panose="020F0502020204030203" pitchFamily="34" charset="0"/>
              </a:rPr>
              <a:t> </a:t>
            </a:r>
            <a:r>
              <a:rPr lang="en-GB" sz="1800" dirty="0" err="1">
                <a:latin typeface="Lato" panose="020F0502020204030203" pitchFamily="34" charset="0"/>
                <a:ea typeface="Lato" panose="020F0502020204030203" pitchFamily="34" charset="0"/>
                <a:cs typeface="Lato" panose="020F0502020204030203" pitchFamily="34" charset="0"/>
              </a:rPr>
              <a:t>på</a:t>
            </a:r>
            <a:r>
              <a:rPr lang="en-GB" sz="1800" dirty="0">
                <a:latin typeface="Lato" panose="020F0502020204030203" pitchFamily="34" charset="0"/>
                <a:ea typeface="Lato" panose="020F0502020204030203" pitchFamily="34" charset="0"/>
                <a:cs typeface="Lato" panose="020F0502020204030203" pitchFamily="34" charset="0"/>
              </a:rPr>
              <a:t> </a:t>
            </a:r>
            <a:r>
              <a:rPr lang="en-GB" sz="1800" dirty="0" err="1">
                <a:latin typeface="Lato" panose="020F0502020204030203" pitchFamily="34" charset="0"/>
                <a:ea typeface="Lato" panose="020F0502020204030203" pitchFamily="34" charset="0"/>
                <a:cs typeface="Lato" panose="020F0502020204030203" pitchFamily="34" charset="0"/>
              </a:rPr>
              <a:t>tværs</a:t>
            </a:r>
            <a:r>
              <a:rPr lang="en-GB" sz="1800" dirty="0">
                <a:latin typeface="Lato" panose="020F0502020204030203" pitchFamily="34" charset="0"/>
                <a:ea typeface="Lato" panose="020F0502020204030203" pitchFamily="34" charset="0"/>
                <a:cs typeface="Lato" panose="020F0502020204030203" pitchFamily="34" charset="0"/>
              </a:rPr>
              <a:t> </a:t>
            </a:r>
            <a:r>
              <a:rPr lang="en-GB" sz="1800" dirty="0" err="1">
                <a:latin typeface="Lato" panose="020F0502020204030203" pitchFamily="34" charset="0"/>
                <a:ea typeface="Lato" panose="020F0502020204030203" pitchFamily="34" charset="0"/>
                <a:cs typeface="Lato" panose="020F0502020204030203" pitchFamily="34" charset="0"/>
              </a:rPr>
              <a:t>af</a:t>
            </a:r>
            <a:r>
              <a:rPr lang="en-GB" sz="1800" dirty="0">
                <a:latin typeface="Lato" panose="020F0502020204030203" pitchFamily="34" charset="0"/>
                <a:ea typeface="Lato" panose="020F0502020204030203" pitchFamily="34" charset="0"/>
                <a:cs typeface="Lato" panose="020F0502020204030203" pitchFamily="34" charset="0"/>
              </a:rPr>
              <a:t> </a:t>
            </a:r>
            <a:r>
              <a:rPr lang="en-GB" sz="1800" dirty="0" err="1">
                <a:latin typeface="Lato" panose="020F0502020204030203" pitchFamily="34" charset="0"/>
                <a:ea typeface="Lato" panose="020F0502020204030203" pitchFamily="34" charset="0"/>
                <a:cs typeface="Lato" panose="020F0502020204030203" pitchFamily="34" charset="0"/>
              </a:rPr>
              <a:t>institutioner</a:t>
            </a:r>
            <a:endParaRPr lang="da-DK" sz="1800" dirty="0">
              <a:latin typeface="Lato" panose="020F0502020204030203" pitchFamily="34" charset="0"/>
              <a:ea typeface="Lato" panose="020F0502020204030203" pitchFamily="34" charset="0"/>
              <a:cs typeface="Lato" panose="020F0502020204030203" pitchFamily="34" charset="0"/>
            </a:endParaRPr>
          </a:p>
        </p:txBody>
      </p:sp>
      <p:grpSp>
        <p:nvGrpSpPr>
          <p:cNvPr id="7" name="Group 6">
            <a:extLst>
              <a:ext uri="{FF2B5EF4-FFF2-40B4-BE49-F238E27FC236}">
                <a16:creationId xmlns:a16="http://schemas.microsoft.com/office/drawing/2014/main" id="{3DCF209F-E2A6-4A15-AB52-EB3434170F52}"/>
              </a:ext>
            </a:extLst>
          </p:cNvPr>
          <p:cNvGrpSpPr/>
          <p:nvPr/>
        </p:nvGrpSpPr>
        <p:grpSpPr>
          <a:xfrm>
            <a:off x="4572000" y="839667"/>
            <a:ext cx="720427" cy="693999"/>
            <a:chOff x="5589261" y="2401855"/>
            <a:chExt cx="720427" cy="693999"/>
          </a:xfrm>
        </p:grpSpPr>
        <p:sp>
          <p:nvSpPr>
            <p:cNvPr id="14" name="Ellipse 48">
              <a:extLst>
                <a:ext uri="{FF2B5EF4-FFF2-40B4-BE49-F238E27FC236}">
                  <a16:creationId xmlns:a16="http://schemas.microsoft.com/office/drawing/2014/main" id="{9ECB5763-59A4-4277-9629-AB9CC110E6D2}"/>
                </a:ext>
              </a:extLst>
            </p:cNvPr>
            <p:cNvSpPr/>
            <p:nvPr/>
          </p:nvSpPr>
          <p:spPr>
            <a:xfrm>
              <a:off x="5589261" y="2401855"/>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5" name="Picture 18">
              <a:extLst>
                <a:ext uri="{FF2B5EF4-FFF2-40B4-BE49-F238E27FC236}">
                  <a16:creationId xmlns:a16="http://schemas.microsoft.com/office/drawing/2014/main" id="{2F1B1058-2813-4C56-866B-964EEE6B0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9473" y="2491392"/>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Ellipse 48">
            <a:extLst>
              <a:ext uri="{FF2B5EF4-FFF2-40B4-BE49-F238E27FC236}">
                <a16:creationId xmlns:a16="http://schemas.microsoft.com/office/drawing/2014/main" id="{B45D01F0-9F5D-43F9-8BE8-A397ED05FBA1}"/>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Rectangle 17">
            <a:extLst>
              <a:ext uri="{FF2B5EF4-FFF2-40B4-BE49-F238E27FC236}">
                <a16:creationId xmlns:a16="http://schemas.microsoft.com/office/drawing/2014/main" id="{44AF2035-FEA9-42F9-87FF-1A15ABB064B8}"/>
              </a:ext>
            </a:extLst>
          </p:cNvPr>
          <p:cNvSpPr/>
          <p:nvPr/>
        </p:nvSpPr>
        <p:spPr>
          <a:xfrm>
            <a:off x="1099797" y="1722442"/>
            <a:ext cx="3800298"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Aula grupper og rettigheder</a:t>
            </a:r>
          </a:p>
        </p:txBody>
      </p:sp>
      <p:pic>
        <p:nvPicPr>
          <p:cNvPr id="6" name="Picture 5" descr="A close up of a sign&#10;&#10;Description automatically generated">
            <a:extLst>
              <a:ext uri="{FF2B5EF4-FFF2-40B4-BE49-F238E27FC236}">
                <a16:creationId xmlns:a16="http://schemas.microsoft.com/office/drawing/2014/main" id="{1C4BC33D-C41B-4269-B33A-F2CB32DE767C}"/>
              </a:ext>
            </a:extLst>
          </p:cNvPr>
          <p:cNvPicPr>
            <a:picLocks noChangeAspect="1"/>
          </p:cNvPicPr>
          <p:nvPr/>
        </p:nvPicPr>
        <p:blipFill>
          <a:blip r:embed="rId4"/>
          <a:stretch>
            <a:fillRect/>
          </a:stretch>
        </p:blipFill>
        <p:spPr>
          <a:xfrm>
            <a:off x="562397" y="1697730"/>
            <a:ext cx="410400" cy="333796"/>
          </a:xfrm>
          <a:prstGeom prst="rect">
            <a:avLst/>
          </a:prstGeom>
        </p:spPr>
      </p:pic>
      <p:pic>
        <p:nvPicPr>
          <p:cNvPr id="23" name="Picture 22" descr="A close up of a sign&#10;&#10;Description automatically generated">
            <a:extLst>
              <a:ext uri="{FF2B5EF4-FFF2-40B4-BE49-F238E27FC236}">
                <a16:creationId xmlns:a16="http://schemas.microsoft.com/office/drawing/2014/main" id="{99EF8E0F-A1B0-4F74-9C59-861600B012C3}"/>
              </a:ext>
            </a:extLst>
          </p:cNvPr>
          <p:cNvPicPr>
            <a:picLocks noChangeAspect="1"/>
          </p:cNvPicPr>
          <p:nvPr/>
        </p:nvPicPr>
        <p:blipFill>
          <a:blip r:embed="rId4"/>
          <a:stretch>
            <a:fillRect/>
          </a:stretch>
        </p:blipFill>
        <p:spPr>
          <a:xfrm>
            <a:off x="562397" y="2183926"/>
            <a:ext cx="410400" cy="333796"/>
          </a:xfrm>
          <a:prstGeom prst="rect">
            <a:avLst/>
          </a:prstGeom>
        </p:spPr>
      </p:pic>
      <p:pic>
        <p:nvPicPr>
          <p:cNvPr id="24" name="Picture 23" descr="A close up of a sign&#10;&#10;Description automatically generated">
            <a:extLst>
              <a:ext uri="{FF2B5EF4-FFF2-40B4-BE49-F238E27FC236}">
                <a16:creationId xmlns:a16="http://schemas.microsoft.com/office/drawing/2014/main" id="{66553A85-1344-4BD5-8860-0E9E01B10680}"/>
              </a:ext>
            </a:extLst>
          </p:cNvPr>
          <p:cNvPicPr>
            <a:picLocks noChangeAspect="1"/>
          </p:cNvPicPr>
          <p:nvPr/>
        </p:nvPicPr>
        <p:blipFill>
          <a:blip r:embed="rId4"/>
          <a:stretch>
            <a:fillRect/>
          </a:stretch>
        </p:blipFill>
        <p:spPr>
          <a:xfrm>
            <a:off x="562397" y="2690602"/>
            <a:ext cx="410400" cy="333796"/>
          </a:xfrm>
          <a:prstGeom prst="rect">
            <a:avLst/>
          </a:prstGeom>
        </p:spPr>
      </p:pic>
      <p:pic>
        <p:nvPicPr>
          <p:cNvPr id="26" name="Picture 25" descr="A close up of a sign&#10;&#10;Description automatically generated">
            <a:extLst>
              <a:ext uri="{FF2B5EF4-FFF2-40B4-BE49-F238E27FC236}">
                <a16:creationId xmlns:a16="http://schemas.microsoft.com/office/drawing/2014/main" id="{3351546C-2D80-411E-ADBC-D18E42618D39}"/>
              </a:ext>
            </a:extLst>
          </p:cNvPr>
          <p:cNvPicPr>
            <a:picLocks noChangeAspect="1"/>
          </p:cNvPicPr>
          <p:nvPr/>
        </p:nvPicPr>
        <p:blipFill>
          <a:blip r:embed="rId4"/>
          <a:stretch>
            <a:fillRect/>
          </a:stretch>
        </p:blipFill>
        <p:spPr>
          <a:xfrm>
            <a:off x="562397" y="3223396"/>
            <a:ext cx="410400" cy="333796"/>
          </a:xfrm>
          <a:prstGeom prst="rect">
            <a:avLst/>
          </a:prstGeom>
        </p:spPr>
      </p:pic>
      <p:pic>
        <p:nvPicPr>
          <p:cNvPr id="27" name="Picture 26" descr="A close up of a sign&#10;&#10;Description automatically generated">
            <a:extLst>
              <a:ext uri="{FF2B5EF4-FFF2-40B4-BE49-F238E27FC236}">
                <a16:creationId xmlns:a16="http://schemas.microsoft.com/office/drawing/2014/main" id="{20436EB7-39F4-4A9A-B969-7B940C0FB102}"/>
              </a:ext>
            </a:extLst>
          </p:cNvPr>
          <p:cNvPicPr>
            <a:picLocks noChangeAspect="1"/>
          </p:cNvPicPr>
          <p:nvPr/>
        </p:nvPicPr>
        <p:blipFill>
          <a:blip r:embed="rId4"/>
          <a:stretch>
            <a:fillRect/>
          </a:stretch>
        </p:blipFill>
        <p:spPr>
          <a:xfrm>
            <a:off x="562397" y="3782369"/>
            <a:ext cx="410400" cy="333796"/>
          </a:xfrm>
          <a:prstGeom prst="rect">
            <a:avLst/>
          </a:prstGeom>
        </p:spPr>
      </p:pic>
    </p:spTree>
    <p:extLst>
      <p:ext uri="{BB962C8B-B14F-4D97-AF65-F5344CB8AC3E}">
        <p14:creationId xmlns:p14="http://schemas.microsoft.com/office/powerpoint/2010/main" val="67027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0"/>
                                        <p:tgtEl>
                                          <p:spTgt spid="26"/>
                                        </p:tgtEl>
                                      </p:cBhvr>
                                    </p:animEffect>
                                    <p:anim calcmode="lin" valueType="num">
                                      <p:cBhvr>
                                        <p:cTn id="49" dur="1000" fill="hold"/>
                                        <p:tgtEl>
                                          <p:spTgt spid="26"/>
                                        </p:tgtEl>
                                        <p:attrNameLst>
                                          <p:attrName>ppt_x</p:attrName>
                                        </p:attrNameLst>
                                      </p:cBhvr>
                                      <p:tavLst>
                                        <p:tav tm="0">
                                          <p:val>
                                            <p:strVal val="#ppt_x"/>
                                          </p:val>
                                        </p:tav>
                                        <p:tav tm="100000">
                                          <p:val>
                                            <p:strVal val="#ppt_x"/>
                                          </p:val>
                                        </p:tav>
                                      </p:tavLst>
                                    </p:anim>
                                    <p:anim calcmode="lin" valueType="num">
                                      <p:cBhvr>
                                        <p:cTn id="5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1000"/>
                                        <p:tgtEl>
                                          <p:spTgt spid="54"/>
                                        </p:tgtEl>
                                      </p:cBhvr>
                                    </p:animEffect>
                                    <p:anim calcmode="lin" valueType="num">
                                      <p:cBhvr>
                                        <p:cTn id="56" dur="1000" fill="hold"/>
                                        <p:tgtEl>
                                          <p:spTgt spid="54"/>
                                        </p:tgtEl>
                                        <p:attrNameLst>
                                          <p:attrName>ppt_x</p:attrName>
                                        </p:attrNameLst>
                                      </p:cBhvr>
                                      <p:tavLst>
                                        <p:tav tm="0">
                                          <p:val>
                                            <p:strVal val="#ppt_x"/>
                                          </p:val>
                                        </p:tav>
                                        <p:tav tm="100000">
                                          <p:val>
                                            <p:strVal val="#ppt_x"/>
                                          </p:val>
                                        </p:tav>
                                      </p:tavLst>
                                    </p:anim>
                                    <p:anim calcmode="lin" valueType="num">
                                      <p:cBhvr>
                                        <p:cTn id="57" dur="1000" fill="hold"/>
                                        <p:tgtEl>
                                          <p:spTgt spid="54"/>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20" grpId="0"/>
      <p:bldP spid="54"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latin typeface="Lato black"/>
            </a:endParaRPr>
          </a:p>
        </p:txBody>
      </p:sp>
      <p:sp>
        <p:nvSpPr>
          <p:cNvPr id="39" name="Rectangle 38">
            <a:extLst>
              <a:ext uri="{FF2B5EF4-FFF2-40B4-BE49-F238E27FC236}">
                <a16:creationId xmlns:a16="http://schemas.microsoft.com/office/drawing/2014/main" id="{97F93E72-D781-4469-B60B-E6381A444518}"/>
              </a:ext>
            </a:extLst>
          </p:cNvPr>
          <p:cNvSpPr/>
          <p:nvPr/>
        </p:nvSpPr>
        <p:spPr>
          <a:xfrm>
            <a:off x="1119751" y="3849017"/>
            <a:ext cx="7601169" cy="369332"/>
          </a:xfrm>
          <a:prstGeom prst="rect">
            <a:avLst/>
          </a:prstGeom>
        </p:spPr>
        <p:txBody>
          <a:bodyPr wrap="square">
            <a:spAutoFit/>
          </a:bodyPr>
          <a:lstStyle/>
          <a:p>
            <a:pPr lvl="0">
              <a:defRPr/>
            </a:pPr>
            <a:r>
              <a:rPr lang="da-DK" sz="1800" dirty="0">
                <a:latin typeface="Lato" panose="020F0502020204030203" pitchFamily="34" charset="0"/>
                <a:ea typeface="Lato" panose="020F0502020204030203" pitchFamily="34" charset="0"/>
                <a:cs typeface="Lato" panose="020F0502020204030203" pitchFamily="34" charset="0"/>
              </a:rPr>
              <a:t>Hvornår skal grupper være lukkede, åbne eller med ansøgning?</a:t>
            </a:r>
          </a:p>
        </p:txBody>
      </p:sp>
      <p:sp>
        <p:nvSpPr>
          <p:cNvPr id="55" name="Rectangle 39">
            <a:extLst>
              <a:ext uri="{FF2B5EF4-FFF2-40B4-BE49-F238E27FC236}">
                <a16:creationId xmlns:a16="http://schemas.microsoft.com/office/drawing/2014/main" id="{C00DE17B-749B-43D7-91CF-391AFD09A681}"/>
              </a:ext>
            </a:extLst>
          </p:cNvPr>
          <p:cNvSpPr/>
          <p:nvPr/>
        </p:nvSpPr>
        <p:spPr>
          <a:xfrm>
            <a:off x="1119751" y="2822141"/>
            <a:ext cx="6972742"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Hvem må kommunikere med hvem i grupper?</a:t>
            </a:r>
          </a:p>
        </p:txBody>
      </p:sp>
      <p:sp>
        <p:nvSpPr>
          <p:cNvPr id="56" name="Rectangle 34">
            <a:extLst>
              <a:ext uri="{FF2B5EF4-FFF2-40B4-BE49-F238E27FC236}">
                <a16:creationId xmlns:a16="http://schemas.microsoft.com/office/drawing/2014/main" id="{E5B5F116-5404-4971-B114-733AA42F6620}"/>
              </a:ext>
            </a:extLst>
          </p:cNvPr>
          <p:cNvSpPr/>
          <p:nvPr/>
        </p:nvSpPr>
        <p:spPr>
          <a:xfrm>
            <a:off x="1119751" y="2303502"/>
            <a:ext cx="6972742"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Hvilke grupper er relevante at oprette? </a:t>
            </a:r>
          </a:p>
        </p:txBody>
      </p:sp>
      <p:sp>
        <p:nvSpPr>
          <p:cNvPr id="57" name="Rectangle 33">
            <a:extLst>
              <a:ext uri="{FF2B5EF4-FFF2-40B4-BE49-F238E27FC236}">
                <a16:creationId xmlns:a16="http://schemas.microsoft.com/office/drawing/2014/main" id="{B3685FBA-72EE-4F21-B9C4-4CCF0C05F688}"/>
              </a:ext>
            </a:extLst>
          </p:cNvPr>
          <p:cNvSpPr/>
          <p:nvPr/>
        </p:nvSpPr>
        <p:spPr>
          <a:xfrm>
            <a:off x="1119751" y="1742000"/>
            <a:ext cx="4608770"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Hvem har rettighed til at oprette grupper?</a:t>
            </a:r>
          </a:p>
        </p:txBody>
      </p:sp>
      <p:sp>
        <p:nvSpPr>
          <p:cNvPr id="59" name="Rectangle 28">
            <a:extLst>
              <a:ext uri="{FF2B5EF4-FFF2-40B4-BE49-F238E27FC236}">
                <a16:creationId xmlns:a16="http://schemas.microsoft.com/office/drawing/2014/main" id="{A69AAA60-296C-4DC6-A1A9-1B0EC568C217}"/>
              </a:ext>
            </a:extLst>
          </p:cNvPr>
          <p:cNvSpPr/>
          <p:nvPr/>
        </p:nvSpPr>
        <p:spPr>
          <a:xfrm>
            <a:off x="1119751" y="3287515"/>
            <a:ext cx="6972742" cy="369332"/>
          </a:xfrm>
          <a:prstGeom prst="rect">
            <a:avLst/>
          </a:prstGeom>
        </p:spPr>
        <p:txBody>
          <a:bodyPr wrap="square">
            <a:spAutoFit/>
          </a:bodyPr>
          <a:lstStyle/>
          <a:p>
            <a:r>
              <a:rPr lang="en-GB" sz="1800" dirty="0" err="1">
                <a:latin typeface="Lato" panose="020F0502020204030203" pitchFamily="34" charset="0"/>
                <a:ea typeface="Lato" panose="020F0502020204030203" pitchFamily="34" charset="0"/>
                <a:cs typeface="Lato" panose="020F0502020204030203" pitchFamily="34" charset="0"/>
              </a:rPr>
              <a:t>Hvornår</a:t>
            </a:r>
            <a:r>
              <a:rPr lang="en-GB" sz="1800" dirty="0">
                <a:latin typeface="Lato" panose="020F0502020204030203" pitchFamily="34" charset="0"/>
                <a:ea typeface="Lato" panose="020F0502020204030203" pitchFamily="34" charset="0"/>
                <a:cs typeface="Lato" panose="020F0502020204030203" pitchFamily="34" charset="0"/>
              </a:rPr>
              <a:t> </a:t>
            </a:r>
            <a:r>
              <a:rPr lang="en-GB" sz="1800" dirty="0" err="1">
                <a:latin typeface="Lato" panose="020F0502020204030203" pitchFamily="34" charset="0"/>
                <a:ea typeface="Lato" panose="020F0502020204030203" pitchFamily="34" charset="0"/>
                <a:cs typeface="Lato" panose="020F0502020204030203" pitchFamily="34" charset="0"/>
              </a:rPr>
              <a:t>oprettes</a:t>
            </a:r>
            <a:r>
              <a:rPr lang="en-GB" sz="1800" dirty="0">
                <a:latin typeface="Lato" panose="020F0502020204030203" pitchFamily="34" charset="0"/>
                <a:ea typeface="Lato" panose="020F0502020204030203" pitchFamily="34" charset="0"/>
                <a:cs typeface="Lato" panose="020F0502020204030203" pitchFamily="34" charset="0"/>
              </a:rPr>
              <a:t> </a:t>
            </a:r>
            <a:r>
              <a:rPr lang="en-GB" sz="1800" dirty="0" err="1">
                <a:latin typeface="Lato" panose="020F0502020204030203" pitchFamily="34" charset="0"/>
                <a:ea typeface="Lato" panose="020F0502020204030203" pitchFamily="34" charset="0"/>
                <a:cs typeface="Lato" panose="020F0502020204030203" pitchFamily="34" charset="0"/>
              </a:rPr>
              <a:t>grupper</a:t>
            </a:r>
            <a:r>
              <a:rPr lang="en-GB" sz="1800" dirty="0">
                <a:latin typeface="Lato" panose="020F0502020204030203" pitchFamily="34" charset="0"/>
                <a:ea typeface="Lato" panose="020F0502020204030203" pitchFamily="34" charset="0"/>
                <a:cs typeface="Lato" panose="020F0502020204030203" pitchFamily="34" charset="0"/>
              </a:rPr>
              <a:t> med </a:t>
            </a:r>
            <a:r>
              <a:rPr lang="en-GB" sz="1800" dirty="0" err="1">
                <a:latin typeface="Lato" panose="020F0502020204030203" pitchFamily="34" charset="0"/>
                <a:ea typeface="Lato" panose="020F0502020204030203" pitchFamily="34" charset="0"/>
                <a:cs typeface="Lato" panose="020F0502020204030203" pitchFamily="34" charset="0"/>
              </a:rPr>
              <a:t>egen</a:t>
            </a:r>
            <a:r>
              <a:rPr lang="en-GB" sz="1800" dirty="0">
                <a:latin typeface="Lato" panose="020F0502020204030203" pitchFamily="34" charset="0"/>
                <a:ea typeface="Lato" panose="020F0502020204030203" pitchFamily="34" charset="0"/>
                <a:cs typeface="Lato" panose="020F0502020204030203" pitchFamily="34" charset="0"/>
              </a:rPr>
              <a:t> side </a:t>
            </a:r>
            <a:r>
              <a:rPr lang="en-GB" sz="1800" dirty="0" err="1">
                <a:latin typeface="Lato" panose="020F0502020204030203" pitchFamily="34" charset="0"/>
                <a:ea typeface="Lato" panose="020F0502020204030203" pitchFamily="34" charset="0"/>
                <a:cs typeface="Lato" panose="020F0502020204030203" pitchFamily="34" charset="0"/>
              </a:rPr>
              <a:t>som</a:t>
            </a:r>
            <a:r>
              <a:rPr lang="en-GB" sz="1800" dirty="0">
                <a:latin typeface="Lato" panose="020F0502020204030203" pitchFamily="34" charset="0"/>
                <a:ea typeface="Lato" panose="020F0502020204030203" pitchFamily="34" charset="0"/>
                <a:cs typeface="Lato" panose="020F0502020204030203" pitchFamily="34" charset="0"/>
              </a:rPr>
              <a:t> </a:t>
            </a:r>
            <a:r>
              <a:rPr lang="en-GB" sz="1800" dirty="0" err="1">
                <a:latin typeface="Lato" panose="020F0502020204030203" pitchFamily="34" charset="0"/>
                <a:ea typeface="Lato" panose="020F0502020204030203" pitchFamily="34" charset="0"/>
                <a:cs typeface="Lato" panose="020F0502020204030203" pitchFamily="34" charset="0"/>
              </a:rPr>
              <a:t>samarbejdsrum</a:t>
            </a:r>
            <a:r>
              <a:rPr lang="en-GB" sz="1800" dirty="0">
                <a:latin typeface="Lato" panose="020F0502020204030203" pitchFamily="34" charset="0"/>
                <a:ea typeface="Lato" panose="020F0502020204030203" pitchFamily="34" charset="0"/>
                <a:cs typeface="Lato" panose="020F0502020204030203" pitchFamily="34" charset="0"/>
              </a:rPr>
              <a:t>?</a:t>
            </a:r>
          </a:p>
        </p:txBody>
      </p:sp>
      <p:sp>
        <p:nvSpPr>
          <p:cNvPr id="60" name="Title 1">
            <a:extLst>
              <a:ext uri="{FF2B5EF4-FFF2-40B4-BE49-F238E27FC236}">
                <a16:creationId xmlns:a16="http://schemas.microsoft.com/office/drawing/2014/main" id="{AF86B1A3-97DC-4908-91F2-F9D9E2CA199E}"/>
              </a:ext>
            </a:extLst>
          </p:cNvPr>
          <p:cNvSpPr txBox="1">
            <a:spLocks/>
          </p:cNvSpPr>
          <p:nvPr/>
        </p:nvSpPr>
        <p:spPr>
          <a:xfrm>
            <a:off x="615736" y="956324"/>
            <a:ext cx="6738651" cy="60419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t>Målrettet kommunikation</a:t>
            </a:r>
          </a:p>
          <a:p>
            <a:pPr marL="342900" indent="-342900">
              <a:buFontTx/>
              <a:buChar char="-"/>
            </a:pPr>
            <a:r>
              <a:rPr lang="da-DK" sz="2000" b="0" dirty="0">
                <a:solidFill>
                  <a:srgbClr val="222350"/>
                </a:solidFill>
                <a:latin typeface="Lato Black" panose="020F0502020204030203" pitchFamily="34" charset="0"/>
                <a:ea typeface="Lato Black" panose="020F0502020204030203" pitchFamily="34" charset="0"/>
                <a:cs typeface="Lato Black" panose="020F0502020204030203" pitchFamily="34" charset="0"/>
              </a:rPr>
              <a:t>Hvad er besluttet?</a:t>
            </a:r>
          </a:p>
        </p:txBody>
      </p:sp>
      <p:sp>
        <p:nvSpPr>
          <p:cNvPr id="24" name="Ellipse 48">
            <a:extLst>
              <a:ext uri="{FF2B5EF4-FFF2-40B4-BE49-F238E27FC236}">
                <a16:creationId xmlns:a16="http://schemas.microsoft.com/office/drawing/2014/main" id="{543696EC-46DE-4D5A-A492-740BEBDCF866}"/>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 name="Group 1">
            <a:extLst>
              <a:ext uri="{FF2B5EF4-FFF2-40B4-BE49-F238E27FC236}">
                <a16:creationId xmlns:a16="http://schemas.microsoft.com/office/drawing/2014/main" id="{B1A779D5-9B8E-429E-8682-419C643BAB71}"/>
              </a:ext>
            </a:extLst>
          </p:cNvPr>
          <p:cNvGrpSpPr/>
          <p:nvPr/>
        </p:nvGrpSpPr>
        <p:grpSpPr>
          <a:xfrm>
            <a:off x="5174808" y="810064"/>
            <a:ext cx="720427" cy="693999"/>
            <a:chOff x="5149895" y="973347"/>
            <a:chExt cx="720427" cy="693999"/>
          </a:xfrm>
        </p:grpSpPr>
        <p:sp>
          <p:nvSpPr>
            <p:cNvPr id="22" name="Ellipse 48">
              <a:extLst>
                <a:ext uri="{FF2B5EF4-FFF2-40B4-BE49-F238E27FC236}">
                  <a16:creationId xmlns:a16="http://schemas.microsoft.com/office/drawing/2014/main" id="{990B2D40-1208-42CF-9F09-40090AEE660A}"/>
                </a:ext>
              </a:extLst>
            </p:cNvPr>
            <p:cNvSpPr/>
            <p:nvPr/>
          </p:nvSpPr>
          <p:spPr>
            <a:xfrm>
              <a:off x="5149895" y="973347"/>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3" name="Picture 18">
              <a:extLst>
                <a:ext uri="{FF2B5EF4-FFF2-40B4-BE49-F238E27FC236}">
                  <a16:creationId xmlns:a16="http://schemas.microsoft.com/office/drawing/2014/main" id="{5E7659F6-A328-45C0-85D2-33D2E4709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2192" y="1061716"/>
              <a:ext cx="300001" cy="514926"/>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5" descr="A close up of a sign&#10;&#10;Description automatically generated">
            <a:extLst>
              <a:ext uri="{FF2B5EF4-FFF2-40B4-BE49-F238E27FC236}">
                <a16:creationId xmlns:a16="http://schemas.microsoft.com/office/drawing/2014/main" id="{6148AF64-E608-493F-9016-337EB63EECEB}"/>
              </a:ext>
            </a:extLst>
          </p:cNvPr>
          <p:cNvPicPr>
            <a:picLocks noChangeAspect="1"/>
          </p:cNvPicPr>
          <p:nvPr/>
        </p:nvPicPr>
        <p:blipFill>
          <a:blip r:embed="rId4"/>
          <a:stretch>
            <a:fillRect/>
          </a:stretch>
        </p:blipFill>
        <p:spPr>
          <a:xfrm>
            <a:off x="605041" y="3822754"/>
            <a:ext cx="410400" cy="333796"/>
          </a:xfrm>
          <a:prstGeom prst="rect">
            <a:avLst/>
          </a:prstGeom>
        </p:spPr>
      </p:pic>
      <p:pic>
        <p:nvPicPr>
          <p:cNvPr id="27" name="Picture 26" descr="A close up of a sign&#10;&#10;Description automatically generated">
            <a:extLst>
              <a:ext uri="{FF2B5EF4-FFF2-40B4-BE49-F238E27FC236}">
                <a16:creationId xmlns:a16="http://schemas.microsoft.com/office/drawing/2014/main" id="{639A4DE7-18C7-452C-A950-2338C481A42F}"/>
              </a:ext>
            </a:extLst>
          </p:cNvPr>
          <p:cNvPicPr>
            <a:picLocks noChangeAspect="1"/>
          </p:cNvPicPr>
          <p:nvPr/>
        </p:nvPicPr>
        <p:blipFill>
          <a:blip r:embed="rId4"/>
          <a:stretch>
            <a:fillRect/>
          </a:stretch>
        </p:blipFill>
        <p:spPr>
          <a:xfrm>
            <a:off x="605041" y="3299722"/>
            <a:ext cx="410400" cy="333796"/>
          </a:xfrm>
          <a:prstGeom prst="rect">
            <a:avLst/>
          </a:prstGeom>
        </p:spPr>
      </p:pic>
      <p:pic>
        <p:nvPicPr>
          <p:cNvPr id="28" name="Picture 27" descr="A close up of a sign&#10;&#10;Description automatically generated">
            <a:extLst>
              <a:ext uri="{FF2B5EF4-FFF2-40B4-BE49-F238E27FC236}">
                <a16:creationId xmlns:a16="http://schemas.microsoft.com/office/drawing/2014/main" id="{141A2732-7C57-4186-9C6D-7969A7291829}"/>
              </a:ext>
            </a:extLst>
          </p:cNvPr>
          <p:cNvPicPr>
            <a:picLocks noChangeAspect="1"/>
          </p:cNvPicPr>
          <p:nvPr/>
        </p:nvPicPr>
        <p:blipFill>
          <a:blip r:embed="rId4"/>
          <a:stretch>
            <a:fillRect/>
          </a:stretch>
        </p:blipFill>
        <p:spPr>
          <a:xfrm>
            <a:off x="605041" y="2782377"/>
            <a:ext cx="410400" cy="333796"/>
          </a:xfrm>
          <a:prstGeom prst="rect">
            <a:avLst/>
          </a:prstGeom>
        </p:spPr>
      </p:pic>
      <p:pic>
        <p:nvPicPr>
          <p:cNvPr id="29" name="Picture 28" descr="A close up of a sign&#10;&#10;Description automatically generated">
            <a:extLst>
              <a:ext uri="{FF2B5EF4-FFF2-40B4-BE49-F238E27FC236}">
                <a16:creationId xmlns:a16="http://schemas.microsoft.com/office/drawing/2014/main" id="{24056A76-BF26-4AE5-841D-08358D50C2C5}"/>
              </a:ext>
            </a:extLst>
          </p:cNvPr>
          <p:cNvPicPr>
            <a:picLocks noChangeAspect="1"/>
          </p:cNvPicPr>
          <p:nvPr/>
        </p:nvPicPr>
        <p:blipFill>
          <a:blip r:embed="rId4"/>
          <a:stretch>
            <a:fillRect/>
          </a:stretch>
        </p:blipFill>
        <p:spPr>
          <a:xfrm>
            <a:off x="605041" y="2265032"/>
            <a:ext cx="410400" cy="333796"/>
          </a:xfrm>
          <a:prstGeom prst="rect">
            <a:avLst/>
          </a:prstGeom>
        </p:spPr>
      </p:pic>
      <p:pic>
        <p:nvPicPr>
          <p:cNvPr id="30" name="Picture 29" descr="A close up of a sign&#10;&#10;Description automatically generated">
            <a:extLst>
              <a:ext uri="{FF2B5EF4-FFF2-40B4-BE49-F238E27FC236}">
                <a16:creationId xmlns:a16="http://schemas.microsoft.com/office/drawing/2014/main" id="{23911749-B853-4233-8D30-CFDB8BBB4CE6}"/>
              </a:ext>
            </a:extLst>
          </p:cNvPr>
          <p:cNvPicPr>
            <a:picLocks noChangeAspect="1"/>
          </p:cNvPicPr>
          <p:nvPr/>
        </p:nvPicPr>
        <p:blipFill>
          <a:blip r:embed="rId4"/>
          <a:stretch>
            <a:fillRect/>
          </a:stretch>
        </p:blipFill>
        <p:spPr>
          <a:xfrm>
            <a:off x="605041" y="1742000"/>
            <a:ext cx="410400" cy="333796"/>
          </a:xfrm>
          <a:prstGeom prst="rect">
            <a:avLst/>
          </a:prstGeom>
        </p:spPr>
      </p:pic>
    </p:spTree>
    <p:extLst>
      <p:ext uri="{BB962C8B-B14F-4D97-AF65-F5344CB8AC3E}">
        <p14:creationId xmlns:p14="http://schemas.microsoft.com/office/powerpoint/2010/main" val="388045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1000"/>
                                        <p:tgtEl>
                                          <p:spTgt spid="56"/>
                                        </p:tgtEl>
                                      </p:cBhvr>
                                    </p:animEffect>
                                    <p:anim calcmode="lin" valueType="num">
                                      <p:cBhvr>
                                        <p:cTn id="20" dur="1000" fill="hold"/>
                                        <p:tgtEl>
                                          <p:spTgt spid="56"/>
                                        </p:tgtEl>
                                        <p:attrNameLst>
                                          <p:attrName>ppt_x</p:attrName>
                                        </p:attrNameLst>
                                      </p:cBhvr>
                                      <p:tavLst>
                                        <p:tav tm="0">
                                          <p:val>
                                            <p:strVal val="#ppt_x"/>
                                          </p:val>
                                        </p:tav>
                                        <p:tav tm="100000">
                                          <p:val>
                                            <p:strVal val="#ppt_x"/>
                                          </p:val>
                                        </p:tav>
                                      </p:tavLst>
                                    </p:anim>
                                    <p:anim calcmode="lin" valueType="num">
                                      <p:cBhvr>
                                        <p:cTn id="21" dur="1000" fill="hold"/>
                                        <p:tgtEl>
                                          <p:spTgt spid="5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anim calcmode="lin" valueType="num">
                                      <p:cBhvr>
                                        <p:cTn id="32" dur="1000" fill="hold"/>
                                        <p:tgtEl>
                                          <p:spTgt spid="55"/>
                                        </p:tgtEl>
                                        <p:attrNameLst>
                                          <p:attrName>ppt_x</p:attrName>
                                        </p:attrNameLst>
                                      </p:cBhvr>
                                      <p:tavLst>
                                        <p:tav tm="0">
                                          <p:val>
                                            <p:strVal val="#ppt_x"/>
                                          </p:val>
                                        </p:tav>
                                        <p:tav tm="100000">
                                          <p:val>
                                            <p:strVal val="#ppt_x"/>
                                          </p:val>
                                        </p:tav>
                                      </p:tavLst>
                                    </p:anim>
                                    <p:anim calcmode="lin" valueType="num">
                                      <p:cBhvr>
                                        <p:cTn id="33" dur="1000" fill="hold"/>
                                        <p:tgtEl>
                                          <p:spTgt spid="5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1000"/>
                                        <p:tgtEl>
                                          <p:spTgt spid="39"/>
                                        </p:tgtEl>
                                      </p:cBhvr>
                                    </p:animEffect>
                                    <p:anim calcmode="lin" valueType="num">
                                      <p:cBhvr>
                                        <p:cTn id="56" dur="1000" fill="hold"/>
                                        <p:tgtEl>
                                          <p:spTgt spid="39"/>
                                        </p:tgtEl>
                                        <p:attrNameLst>
                                          <p:attrName>ppt_x</p:attrName>
                                        </p:attrNameLst>
                                      </p:cBhvr>
                                      <p:tavLst>
                                        <p:tav tm="0">
                                          <p:val>
                                            <p:strVal val="#ppt_x"/>
                                          </p:val>
                                        </p:tav>
                                        <p:tav tm="100000">
                                          <p:val>
                                            <p:strVal val="#ppt_x"/>
                                          </p:val>
                                        </p:tav>
                                      </p:tavLst>
                                    </p:anim>
                                    <p:anim calcmode="lin" valueType="num">
                                      <p:cBhvr>
                                        <p:cTn id="57" dur="1000" fill="hold"/>
                                        <p:tgtEl>
                                          <p:spTgt spid="39"/>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5" grpId="0"/>
      <p:bldP spid="56" grpId="0"/>
      <p:bldP spid="57" grpId="0"/>
      <p:bldP spid="5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BD3F9FF3-FC04-4D8E-BCEE-181774496F18}"/>
              </a:ext>
            </a:extLst>
          </p:cNvPr>
          <p:cNvPicPr>
            <a:picLocks noChangeAspect="1"/>
          </p:cNvPicPr>
          <p:nvPr/>
        </p:nvPicPr>
        <p:blipFill>
          <a:blip r:embed="rId3"/>
          <a:stretch>
            <a:fillRect/>
          </a:stretch>
        </p:blipFill>
        <p:spPr>
          <a:xfrm>
            <a:off x="6284198" y="18917"/>
            <a:ext cx="3932499" cy="5908678"/>
          </a:xfrm>
          <a:prstGeom prst="ellipse">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830260" y="2857500"/>
            <a:ext cx="5019040" cy="400110"/>
          </a:xfrm>
          <a:prstGeom prst="rect">
            <a:avLst/>
          </a:prstGeom>
        </p:spPr>
        <p:txBody>
          <a:bodyPr wrap="square">
            <a:spAutoFit/>
          </a:bodyPr>
          <a:lstStyle/>
          <a:p>
            <a:pPr lvl="0">
              <a:defRPr/>
            </a:pPr>
            <a:r>
              <a:rPr lang="da-DK" sz="2000" b="1" dirty="0">
                <a:solidFill>
                  <a:srgbClr val="FFFFFF"/>
                </a:solidFill>
                <a:latin typeface="Lato" panose="020F0502020204030203" pitchFamily="34" charset="0"/>
                <a:ea typeface="Lato" panose="020F0502020204030203" pitchFamily="34" charset="0"/>
                <a:cs typeface="Lato" panose="020F0502020204030203" pitchFamily="34" charset="0"/>
              </a:rPr>
              <a:t>Modul 3 – Sikker kommunikation </a:t>
            </a:r>
          </a:p>
        </p:txBody>
      </p:sp>
      <p:sp>
        <p:nvSpPr>
          <p:cNvPr id="9" name="Ellipse 48">
            <a:extLst>
              <a:ext uri="{FF2B5EF4-FFF2-40B4-BE49-F238E27FC236}">
                <a16:creationId xmlns:a16="http://schemas.microsoft.com/office/drawing/2014/main" id="{CB682029-7B66-423B-BECF-014EACC62A55}"/>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Billede 10">
            <a:extLst>
              <a:ext uri="{FF2B5EF4-FFF2-40B4-BE49-F238E27FC236}">
                <a16:creationId xmlns:a16="http://schemas.microsoft.com/office/drawing/2014/main" id="{783EF993-0F0D-405F-88E4-26A4DAAD55F3}"/>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89591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10">
            <a:extLst>
              <a:ext uri="{FF2B5EF4-FFF2-40B4-BE49-F238E27FC236}">
                <a16:creationId xmlns:a16="http://schemas.microsoft.com/office/drawing/2014/main" id="{A5E6E3D7-3348-4150-B3C3-84E7CDD4661A}"/>
              </a:ext>
            </a:extLst>
          </p:cNvPr>
          <p:cNvPicPr>
            <a:picLocks noChangeAspect="1"/>
          </p:cNvPicPr>
          <p:nvPr/>
        </p:nvPicPr>
        <p:blipFill>
          <a:blip r:embed="rId3"/>
          <a:stretch>
            <a:fillRect/>
          </a:stretch>
        </p:blipFill>
        <p:spPr>
          <a:xfrm>
            <a:off x="3376970" y="2109349"/>
            <a:ext cx="2390060" cy="967975"/>
          </a:xfrm>
          <a:prstGeom prst="rect">
            <a:avLst/>
          </a:prstGeom>
        </p:spPr>
      </p:pic>
      <p:sp>
        <p:nvSpPr>
          <p:cNvPr id="6" name="Titel 10">
            <a:extLst>
              <a:ext uri="{FF2B5EF4-FFF2-40B4-BE49-F238E27FC236}">
                <a16:creationId xmlns:a16="http://schemas.microsoft.com/office/drawing/2014/main" id="{AA743A94-7FA3-4715-8ABB-97A007EBE48D}"/>
              </a:ext>
            </a:extLst>
          </p:cNvPr>
          <p:cNvSpPr txBox="1">
            <a:spLocks/>
          </p:cNvSpPr>
          <p:nvPr/>
        </p:nvSpPr>
        <p:spPr>
          <a:xfrm>
            <a:off x="1" y="3433720"/>
            <a:ext cx="9144000" cy="604190"/>
          </a:xfrm>
          <a:prstGeom prst="rect">
            <a:avLst/>
          </a:prstGeom>
        </p:spPr>
        <p:txBody>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algn="ctr"/>
            <a:r>
              <a:rPr lang="da-DK" b="0" dirty="0">
                <a:solidFill>
                  <a:schemeClr val="bg1"/>
                </a:solidFill>
                <a:latin typeface="Lato Black" panose="020F0502020204030203" pitchFamily="34" charset="0"/>
                <a:ea typeface="Lato Black" panose="020F0502020204030203" pitchFamily="34" charset="0"/>
                <a:cs typeface="Lato Black" panose="020F0502020204030203" pitchFamily="34" charset="0"/>
              </a:rPr>
              <a:t>Brugerrejse: Sikker kommunikation</a:t>
            </a:r>
            <a:r>
              <a:rPr lang="da-DK" dirty="0">
                <a:solidFill>
                  <a:schemeClr val="bg1"/>
                </a:solidFill>
              </a:rPr>
              <a:t> </a:t>
            </a:r>
          </a:p>
        </p:txBody>
      </p:sp>
    </p:spTree>
    <p:extLst>
      <p:ext uri="{BB962C8B-B14F-4D97-AF65-F5344CB8AC3E}">
        <p14:creationId xmlns:p14="http://schemas.microsoft.com/office/powerpoint/2010/main" val="2988126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ræ, udendørs, rød, bygning&#10;&#10;Automatisk oprettet beskrivelse">
            <a:extLst>
              <a:ext uri="{FF2B5EF4-FFF2-40B4-BE49-F238E27FC236}">
                <a16:creationId xmlns:a16="http://schemas.microsoft.com/office/drawing/2014/main" id="{E276EB2A-0C96-49FF-BEF7-FFF4CD2ED63E}"/>
              </a:ext>
            </a:extLst>
          </p:cNvPr>
          <p:cNvPicPr>
            <a:picLocks noChangeAspect="1"/>
          </p:cNvPicPr>
          <p:nvPr/>
        </p:nvPicPr>
        <p:blipFill rotWithShape="1">
          <a:blip r:embed="rId3"/>
          <a:srcRect l="9759" t="1" r="10872" b="-20660"/>
          <a:stretch/>
        </p:blipFill>
        <p:spPr>
          <a:xfrm>
            <a:off x="4305532" y="1799626"/>
            <a:ext cx="5542336" cy="5618316"/>
          </a:xfrm>
          <a:prstGeom prst="ellipse">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p:txBody>
          <a:bodyPr/>
          <a:lstStyle/>
          <a:p>
            <a:r>
              <a:rPr lang="da-DK" b="0" dirty="0">
                <a:latin typeface="Lato Black" panose="020F0502020204030203" pitchFamily="34" charset="0"/>
              </a:rPr>
              <a:t>Sikker kommunikation</a:t>
            </a:r>
            <a:endParaRPr lang="da-DK" dirty="0"/>
          </a:p>
        </p:txBody>
      </p:sp>
      <p:sp>
        <p:nvSpPr>
          <p:cNvPr id="15" name="Rectangle 11">
            <a:extLst>
              <a:ext uri="{FF2B5EF4-FFF2-40B4-BE49-F238E27FC236}">
                <a16:creationId xmlns:a16="http://schemas.microsoft.com/office/drawing/2014/main" id="{1004BF41-F0C7-4559-877D-23E8427FBBCC}"/>
              </a:ext>
            </a:extLst>
          </p:cNvPr>
          <p:cNvSpPr/>
          <p:nvPr/>
        </p:nvSpPr>
        <p:spPr>
          <a:xfrm>
            <a:off x="615737" y="1872683"/>
            <a:ext cx="5447712" cy="2585323"/>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 medarbejder og herefter </a:t>
            </a:r>
            <a:b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Password:</a:t>
            </a:r>
          </a:p>
          <a:p>
            <a:pPr marL="342900" marR="0" lvl="0" indent="-342900" algn="l" defTabSz="713203" rtl="0" eaLnBrk="1" fontAlgn="auto" latinLnBrk="0" hangingPunct="1">
              <a:lnSpc>
                <a:spcPct val="100000"/>
              </a:lnSpc>
              <a:spcBef>
                <a:spcPts val="0"/>
              </a:spcBef>
              <a:spcAft>
                <a:spcPts val="800"/>
              </a:spcAft>
              <a:buClrTx/>
              <a:buSzTx/>
              <a:buFont typeface="Symbol" panose="05050102010706020507" pitchFamily="18" charset="2"/>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743135" y="2087880"/>
            <a:ext cx="1039" cy="19202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Ellipse 48">
            <a:extLst>
              <a:ext uri="{FF2B5EF4-FFF2-40B4-BE49-F238E27FC236}">
                <a16:creationId xmlns:a16="http://schemas.microsoft.com/office/drawing/2014/main" id="{56E8EF19-462A-46A3-8564-AE16373AB360}"/>
              </a:ext>
            </a:extLst>
          </p:cNvPr>
          <p:cNvSpPr/>
          <p:nvPr/>
        </p:nvSpPr>
        <p:spPr>
          <a:xfrm>
            <a:off x="3972634" y="846090"/>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7" name="Picture 2" descr="Billedresultat for ikoner blÃ¥">
            <a:extLst>
              <a:ext uri="{FF2B5EF4-FFF2-40B4-BE49-F238E27FC236}">
                <a16:creationId xmlns:a16="http://schemas.microsoft.com/office/drawing/2014/main" id="{F16D76D8-B12F-4ED9-A434-0AF47C2AB0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4871" y="982300"/>
            <a:ext cx="393509" cy="393509"/>
          </a:xfrm>
          <a:prstGeom prst="rect">
            <a:avLst/>
          </a:prstGeom>
          <a:noFill/>
          <a:extLst>
            <a:ext uri="{909E8E84-426E-40DD-AFC4-6F175D3DCCD1}">
              <a14:hiddenFill xmlns:a14="http://schemas.microsoft.com/office/drawing/2010/main">
                <a:solidFill>
                  <a:srgbClr val="FFFFFF"/>
                </a:solidFill>
              </a14:hiddenFill>
            </a:ext>
          </a:extLst>
        </p:spPr>
      </p:pic>
      <p:sp>
        <p:nvSpPr>
          <p:cNvPr id="9" name="Ellipse 48">
            <a:extLst>
              <a:ext uri="{FF2B5EF4-FFF2-40B4-BE49-F238E27FC236}">
                <a16:creationId xmlns:a16="http://schemas.microsoft.com/office/drawing/2014/main" id="{1F78D359-E766-4FF1-A2B0-777702BAB69F}"/>
              </a:ext>
            </a:extLst>
          </p:cNvPr>
          <p:cNvSpPr/>
          <p:nvPr/>
        </p:nvSpPr>
        <p:spPr>
          <a:xfrm rot="5400000">
            <a:off x="4151740" y="179696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879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38" name="Title 1">
            <a:extLst>
              <a:ext uri="{FF2B5EF4-FFF2-40B4-BE49-F238E27FC236}">
                <a16:creationId xmlns:a16="http://schemas.microsoft.com/office/drawing/2014/main" id="{72D600DE-973C-4DB8-84FA-D42651C9F9EE}"/>
              </a:ext>
            </a:extLst>
          </p:cNvPr>
          <p:cNvSpPr txBox="1">
            <a:spLocks/>
          </p:cNvSpPr>
          <p:nvPr/>
        </p:nvSpPr>
        <p:spPr>
          <a:xfrm>
            <a:off x="615737" y="1020763"/>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Sikker kommunikation</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8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pointer</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FF000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b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4" name="TextBox 14">
            <a:extLst>
              <a:ext uri="{FF2B5EF4-FFF2-40B4-BE49-F238E27FC236}">
                <a16:creationId xmlns:a16="http://schemas.microsoft.com/office/drawing/2014/main" id="{529D2290-BEBA-4959-AEF7-7D32EEDEB029}"/>
              </a:ext>
            </a:extLst>
          </p:cNvPr>
          <p:cNvSpPr txBox="1"/>
          <p:nvPr/>
        </p:nvSpPr>
        <p:spPr>
          <a:xfrm>
            <a:off x="615736" y="1747805"/>
            <a:ext cx="6961707"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Sikkerhed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 name="Ellipse 48">
            <a:extLst>
              <a:ext uri="{FF2B5EF4-FFF2-40B4-BE49-F238E27FC236}">
                <a16:creationId xmlns:a16="http://schemas.microsoft.com/office/drawing/2014/main" id="{2BAD42B3-5A94-4DE7-B2C0-E10CBE30D279}"/>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F7C1E94C-E6C3-41E0-95B2-B00E8858127D}"/>
              </a:ext>
            </a:extLst>
          </p:cNvPr>
          <p:cNvGrpSpPr/>
          <p:nvPr/>
        </p:nvGrpSpPr>
        <p:grpSpPr>
          <a:xfrm>
            <a:off x="4083336" y="766668"/>
            <a:ext cx="720427" cy="693999"/>
            <a:chOff x="4593551" y="869018"/>
            <a:chExt cx="720427" cy="693999"/>
          </a:xfrm>
        </p:grpSpPr>
        <p:sp>
          <p:nvSpPr>
            <p:cNvPr id="15" name="Ellipse 48">
              <a:extLst>
                <a:ext uri="{FF2B5EF4-FFF2-40B4-BE49-F238E27FC236}">
                  <a16:creationId xmlns:a16="http://schemas.microsoft.com/office/drawing/2014/main" id="{2ED2ED93-1510-4C1A-B01A-978BF2B79BB6}"/>
                </a:ext>
              </a:extLst>
            </p:cNvPr>
            <p:cNvSpPr/>
            <p:nvPr/>
          </p:nvSpPr>
          <p:spPr>
            <a:xfrm>
              <a:off x="4593551" y="869018"/>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6" name="Picture 18">
              <a:extLst>
                <a:ext uri="{FF2B5EF4-FFF2-40B4-BE49-F238E27FC236}">
                  <a16:creationId xmlns:a16="http://schemas.microsoft.com/office/drawing/2014/main" id="{8D709C92-F2B5-416D-9068-9BC32C257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3763" y="943268"/>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4">
            <a:extLst>
              <a:ext uri="{FF2B5EF4-FFF2-40B4-BE49-F238E27FC236}">
                <a16:creationId xmlns:a16="http://schemas.microsoft.com/office/drawing/2014/main" id="{1930D7BB-5DD8-4505-A6AB-F47D8BEB63DC}"/>
              </a:ext>
            </a:extLst>
          </p:cNvPr>
          <p:cNvSpPr txBox="1"/>
          <p:nvPr/>
        </p:nvSpPr>
        <p:spPr>
          <a:xfrm>
            <a:off x="615736" y="2732966"/>
            <a:ext cx="6961707" cy="369332"/>
          </a:xfrm>
          <a:prstGeom prst="rect">
            <a:avLst/>
          </a:prstGeom>
          <a:noFill/>
        </p:spPr>
        <p:txBody>
          <a:bodyPr wrap="square" rtlCol="0">
            <a:spAutoFit/>
          </a:bodyPr>
          <a:lstStyle/>
          <a:p>
            <a:pPr marL="285750" indent="-285750" defTabSz="914400">
              <a:buFont typeface="Arial" panose="020B0604020202020204" pitchFamily="34" charset="0"/>
              <a:buChar char="•"/>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Overblik</a:t>
            </a:r>
            <a:r>
              <a:rPr kumimoji="0" lang="da-DK" sz="1800" b="0" i="0" u="none" strike="noStrike" kern="1200" cap="none" spc="0" normalizeH="0" noProof="0" dirty="0">
                <a:ln>
                  <a:noFill/>
                </a:ln>
                <a:effectLst/>
                <a:uLnTx/>
                <a:uFillTx/>
                <a:latin typeface="Lato" panose="020F0502020204030203" pitchFamily="34" charset="0"/>
                <a:ea typeface="Lato" panose="020F0502020204030203" pitchFamily="34" charset="0"/>
                <a:cs typeface="Lato" panose="020F0502020204030203" pitchFamily="34" charset="0"/>
              </a:rPr>
              <a:t> over relevante sikre filer</a:t>
            </a:r>
            <a:endPar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Rectangle 1">
            <a:extLst>
              <a:ext uri="{FF2B5EF4-FFF2-40B4-BE49-F238E27FC236}">
                <a16:creationId xmlns:a16="http://schemas.microsoft.com/office/drawing/2014/main" id="{61F92C08-620E-4FF4-90F6-23DCAC728B2D}"/>
              </a:ext>
            </a:extLst>
          </p:cNvPr>
          <p:cNvSpPr/>
          <p:nvPr/>
        </p:nvSpPr>
        <p:spPr>
          <a:xfrm>
            <a:off x="615736" y="2233938"/>
            <a:ext cx="3144259" cy="369332"/>
          </a:xfrm>
          <a:prstGeom prst="rect">
            <a:avLst/>
          </a:prstGeom>
        </p:spPr>
        <p:txBody>
          <a:bodyPr wrap="none">
            <a:spAutoFit/>
          </a:bodyPr>
          <a:lstStyle/>
          <a:p>
            <a:pPr marL="285750" lvl="0" indent="-285750" defTabSz="914400">
              <a:buFont typeface="Arial" panose="020B0604020202020204" pitchFamily="34" charset="0"/>
              <a:buChar char="•"/>
              <a:defRPr/>
            </a:pPr>
            <a:r>
              <a:rPr lang="da-DK" sz="1800" dirty="0">
                <a:latin typeface="Lato" panose="020F0502020204030203" pitchFamily="34" charset="0"/>
                <a:ea typeface="Lato" panose="020F0502020204030203" pitchFamily="34" charset="0"/>
                <a:cs typeface="Lato" panose="020F0502020204030203" pitchFamily="34" charset="0"/>
              </a:rPr>
              <a:t>Ét samlet opbevaringssted</a:t>
            </a:r>
          </a:p>
        </p:txBody>
      </p:sp>
      <p:sp>
        <p:nvSpPr>
          <p:cNvPr id="4" name="Rectangle 3">
            <a:extLst>
              <a:ext uri="{FF2B5EF4-FFF2-40B4-BE49-F238E27FC236}">
                <a16:creationId xmlns:a16="http://schemas.microsoft.com/office/drawing/2014/main" id="{46038F3F-467F-436E-AD51-73DC742A9662}"/>
              </a:ext>
            </a:extLst>
          </p:cNvPr>
          <p:cNvSpPr/>
          <p:nvPr/>
        </p:nvSpPr>
        <p:spPr>
          <a:xfrm>
            <a:off x="615736" y="3731022"/>
            <a:ext cx="3519297" cy="369332"/>
          </a:xfrm>
          <a:prstGeom prst="rect">
            <a:avLst/>
          </a:prstGeom>
        </p:spPr>
        <p:txBody>
          <a:bodyPr wrap="none">
            <a:spAutoFit/>
          </a:bodyPr>
          <a:lstStyle/>
          <a:p>
            <a:pPr marL="285750" lvl="0" indent="-285750">
              <a:buFont typeface="Arial" panose="020B0604020202020204" pitchFamily="34" charset="0"/>
              <a:buChar char="•"/>
              <a:defRPr/>
            </a:pPr>
            <a:r>
              <a:rPr lang="da-DK" sz="1800" dirty="0">
                <a:latin typeface="Lato" panose="020F0502020204030203" pitchFamily="34" charset="0"/>
                <a:ea typeface="Lato" panose="020F0502020204030203" pitchFamily="34" charset="0"/>
                <a:cs typeface="Lato" panose="020F0502020204030203" pitchFamily="34" charset="0"/>
              </a:rPr>
              <a:t>Kommunikation i beskedtråde</a:t>
            </a:r>
          </a:p>
        </p:txBody>
      </p:sp>
      <p:sp>
        <p:nvSpPr>
          <p:cNvPr id="17" name="Rectangle 16">
            <a:extLst>
              <a:ext uri="{FF2B5EF4-FFF2-40B4-BE49-F238E27FC236}">
                <a16:creationId xmlns:a16="http://schemas.microsoft.com/office/drawing/2014/main" id="{B78B22C5-7FEF-46A2-9EF9-84B5482992BC}"/>
              </a:ext>
            </a:extLst>
          </p:cNvPr>
          <p:cNvSpPr/>
          <p:nvPr/>
        </p:nvSpPr>
        <p:spPr>
          <a:xfrm>
            <a:off x="615736" y="3237352"/>
            <a:ext cx="3081485" cy="369332"/>
          </a:xfrm>
          <a:prstGeom prst="rect">
            <a:avLst/>
          </a:prstGeom>
        </p:spPr>
        <p:txBody>
          <a:bodyPr wrap="none">
            <a:spAutoFit/>
          </a:bodyPr>
          <a:lstStyle/>
          <a:p>
            <a:pPr marL="285750" indent="-285750" defTabSz="914400">
              <a:buFont typeface="Arial" panose="020B0604020202020204" pitchFamily="34" charset="0"/>
              <a:buChar char="•"/>
              <a:defRPr/>
            </a:pPr>
            <a:r>
              <a:rPr lang="da-DK" sz="1800" dirty="0">
                <a:latin typeface="Lato" panose="020F0502020204030203" pitchFamily="34" charset="0"/>
                <a:ea typeface="Lato" panose="020F0502020204030203" pitchFamily="34" charset="0"/>
                <a:cs typeface="Lato" panose="020F0502020204030203" pitchFamily="34" charset="0"/>
              </a:rPr>
              <a:t>Adgang til Sikker fildeling</a:t>
            </a:r>
          </a:p>
        </p:txBody>
      </p:sp>
    </p:spTree>
    <p:extLst>
      <p:ext uri="{BB962C8B-B14F-4D97-AF65-F5344CB8AC3E}">
        <p14:creationId xmlns:p14="http://schemas.microsoft.com/office/powerpoint/2010/main" val="182570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2" grpId="0"/>
      <p:bldP spid="4"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6" name="TextBox 26">
            <a:extLst>
              <a:ext uri="{FF2B5EF4-FFF2-40B4-BE49-F238E27FC236}">
                <a16:creationId xmlns:a16="http://schemas.microsoft.com/office/drawing/2014/main" id="{E7A69254-E5DE-40DB-A7F9-1EE8D71FDEB9}"/>
              </a:ext>
            </a:extLst>
          </p:cNvPr>
          <p:cNvSpPr txBox="1"/>
          <p:nvPr/>
        </p:nvSpPr>
        <p:spPr>
          <a:xfrm>
            <a:off x="650986" y="2294736"/>
            <a:ext cx="6961707"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Hvor kommunikerer vi om hvad – opslag, beskeder?</a:t>
            </a:r>
            <a:r>
              <a:rPr lang="da-DK" sz="1800" dirty="0">
                <a:latin typeface="Lato" panose="020F0502020204030203" pitchFamily="34" charset="0"/>
                <a:ea typeface="Lato" panose="020F0502020204030203" pitchFamily="34" charset="0"/>
                <a:cs typeface="Lato" panose="020F0502020204030203" pitchFamily="34" charset="0"/>
              </a:rPr>
              <a:t> </a:t>
            </a:r>
          </a:p>
        </p:txBody>
      </p:sp>
      <p:sp>
        <p:nvSpPr>
          <p:cNvPr id="12" name="Ellipse 48">
            <a:extLst>
              <a:ext uri="{FF2B5EF4-FFF2-40B4-BE49-F238E27FC236}">
                <a16:creationId xmlns:a16="http://schemas.microsoft.com/office/drawing/2014/main" id="{F6EF0607-F70D-4B37-BA93-B4DEB2B7F9AD}"/>
              </a:ext>
            </a:extLst>
          </p:cNvPr>
          <p:cNvSpPr/>
          <p:nvPr/>
        </p:nvSpPr>
        <p:spPr>
          <a:xfrm>
            <a:off x="-4658806" y="-3335435"/>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E9506621-47B6-40F5-BD55-649E060F3AB1}"/>
              </a:ext>
            </a:extLst>
          </p:cNvPr>
          <p:cNvGrpSpPr/>
          <p:nvPr/>
        </p:nvGrpSpPr>
        <p:grpSpPr>
          <a:xfrm>
            <a:off x="4131839" y="822901"/>
            <a:ext cx="720427" cy="693999"/>
            <a:chOff x="4670850" y="963868"/>
            <a:chExt cx="720427" cy="693999"/>
          </a:xfrm>
        </p:grpSpPr>
        <p:sp>
          <p:nvSpPr>
            <p:cNvPr id="15" name="Ellipse 48">
              <a:extLst>
                <a:ext uri="{FF2B5EF4-FFF2-40B4-BE49-F238E27FC236}">
                  <a16:creationId xmlns:a16="http://schemas.microsoft.com/office/drawing/2014/main" id="{430AF96A-5F9A-478E-BE92-C0932E848CF2}"/>
                </a:ext>
              </a:extLst>
            </p:cNvPr>
            <p:cNvSpPr/>
            <p:nvPr/>
          </p:nvSpPr>
          <p:spPr>
            <a:xfrm>
              <a:off x="4670850" y="963868"/>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6" name="Picture 18">
              <a:extLst>
                <a:ext uri="{FF2B5EF4-FFF2-40B4-BE49-F238E27FC236}">
                  <a16:creationId xmlns:a16="http://schemas.microsoft.com/office/drawing/2014/main" id="{F0EADDC0-7512-4921-A696-1E5506D83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2924" y="1065719"/>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itle 1">
            <a:extLst>
              <a:ext uri="{FF2B5EF4-FFF2-40B4-BE49-F238E27FC236}">
                <a16:creationId xmlns:a16="http://schemas.microsoft.com/office/drawing/2014/main" id="{36D11FC4-F136-4454-9E14-E89C6F34229F}"/>
              </a:ext>
            </a:extLst>
          </p:cNvPr>
          <p:cNvSpPr txBox="1">
            <a:spLocks/>
          </p:cNvSpPr>
          <p:nvPr/>
        </p:nvSpPr>
        <p:spPr>
          <a:xfrm>
            <a:off x="650986" y="912710"/>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12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Sikker kommunikation</a:t>
            </a:r>
          </a:p>
          <a:p>
            <a:pPr marL="0" marR="0" lvl="0" indent="0" algn="l" defTabSz="685800" rtl="0" eaLnBrk="1" fontAlgn="auto" latinLnBrk="0" hangingPunct="1">
              <a:lnSpc>
                <a:spcPct val="120000"/>
              </a:lnSpc>
              <a:spcBef>
                <a:spcPct val="0"/>
              </a:spcBef>
              <a:spcAft>
                <a:spcPts val="0"/>
              </a:spcAft>
              <a:buClrTx/>
              <a:buSzTx/>
              <a:buFontTx/>
              <a:buNone/>
              <a:tabLst/>
              <a:defRPr/>
            </a:pPr>
            <a:r>
              <a:rPr kumimoji="0" lang="da-DK" sz="8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Hvad er besluttet?</a:t>
            </a:r>
          </a:p>
          <a:p>
            <a:pPr marL="0" marR="0" lvl="0" indent="0" algn="l" defTabSz="685800" rtl="0" eaLnBrk="1" fontAlgn="auto" latinLnBrk="0" hangingPunct="1">
              <a:lnSpc>
                <a:spcPct val="12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12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120000"/>
              </a:lnSpc>
              <a:spcBef>
                <a:spcPct val="0"/>
              </a:spcBef>
              <a:spcAft>
                <a:spcPts val="0"/>
              </a:spcAft>
              <a:buClrTx/>
              <a:buSzTx/>
              <a:buFontTx/>
              <a:buNone/>
              <a:tabLst/>
              <a:defRPr/>
            </a:pP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342900" marR="0" lvl="0" indent="-342900" algn="l" defTabSz="685800" rtl="0" eaLnBrk="1" fontAlgn="auto" latinLnBrk="0" hangingPunct="1">
              <a:lnSpc>
                <a:spcPct val="120000"/>
              </a:lnSpc>
              <a:spcBef>
                <a:spcPct val="0"/>
              </a:spcBef>
              <a:spcAft>
                <a:spcPts val="0"/>
              </a:spcAft>
              <a:buClrTx/>
              <a:buSzTx/>
              <a:buFont typeface="Arial" panose="020B0604020202020204" pitchFamily="34" charset="0"/>
              <a:buChar char="•"/>
              <a:tabLst/>
              <a:defRPr/>
            </a:pP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9" name="TextBox 26">
            <a:extLst>
              <a:ext uri="{FF2B5EF4-FFF2-40B4-BE49-F238E27FC236}">
                <a16:creationId xmlns:a16="http://schemas.microsoft.com/office/drawing/2014/main" id="{2BFDCB6C-F668-4F35-A825-1FF9F6446F9F}"/>
              </a:ext>
            </a:extLst>
          </p:cNvPr>
          <p:cNvSpPr txBox="1"/>
          <p:nvPr/>
        </p:nvSpPr>
        <p:spPr>
          <a:xfrm>
            <a:off x="650986" y="1747046"/>
            <a:ext cx="6961707"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Hvordan skal</a:t>
            </a:r>
            <a:r>
              <a:rPr kumimoji="0" lang="da-DK" sz="1800" b="0" i="0" u="none" strike="noStrike" kern="1200" cap="none" spc="0" normalizeH="0" noProof="0" dirty="0">
                <a:ln>
                  <a:noFill/>
                </a:ln>
                <a:effectLst/>
                <a:uLnTx/>
                <a:uFillTx/>
                <a:latin typeface="Lato" panose="020F0502020204030203" pitchFamily="34" charset="0"/>
                <a:ea typeface="Lato" panose="020F0502020204030203" pitchFamily="34" charset="0"/>
                <a:cs typeface="Lato" panose="020F0502020204030203" pitchFamily="34" charset="0"/>
              </a:rPr>
              <a:t> Aula understøtte den mundtlige kommunikation?</a:t>
            </a:r>
            <a:endParaRPr lang="da-DK" sz="18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61895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2AE756-37E0-4B40-9F9B-E2FBF179DB42}"/>
              </a:ext>
            </a:extLst>
          </p:cNvPr>
          <p:cNvPicPr>
            <a:picLocks noChangeAspect="1"/>
          </p:cNvPicPr>
          <p:nvPr/>
        </p:nvPicPr>
        <p:blipFill rotWithShape="1">
          <a:blip r:embed="rId3"/>
          <a:srcRect l="9855" t="-12279" r="-10200" b="-54716"/>
          <a:stretch/>
        </p:blipFill>
        <p:spPr>
          <a:xfrm>
            <a:off x="4647174" y="1997242"/>
            <a:ext cx="5620011" cy="5630779"/>
          </a:xfrm>
          <a:prstGeom prst="ellipse">
            <a:avLst/>
          </a:prstGeom>
        </p:spPr>
      </p:pic>
      <p:sp>
        <p:nvSpPr>
          <p:cNvPr id="2" name="Rectangle 1">
            <a:extLst>
              <a:ext uri="{FF2B5EF4-FFF2-40B4-BE49-F238E27FC236}">
                <a16:creationId xmlns:a16="http://schemas.microsoft.com/office/drawing/2014/main" id="{B3DB55AF-9864-453C-9730-84EEE8F07EA1}"/>
              </a:ext>
            </a:extLst>
          </p:cNvPr>
          <p:cNvSpPr/>
          <p:nvPr/>
        </p:nvSpPr>
        <p:spPr>
          <a:xfrm>
            <a:off x="665138" y="1669995"/>
            <a:ext cx="4496825" cy="338554"/>
          </a:xfrm>
          <a:prstGeom prst="rect">
            <a:avLst/>
          </a:prstGeom>
        </p:spPr>
        <p:txBody>
          <a:bodyPr wrap="square">
            <a:spAutoFit/>
          </a:bodyPr>
          <a:lstStyle/>
          <a:p>
            <a:pPr marL="342900" marR="0" lvl="0" indent="-342900">
              <a:spcBef>
                <a:spcPts val="0"/>
              </a:spcBef>
              <a:spcAft>
                <a:spcPts val="800"/>
              </a:spcAft>
              <a:buFont typeface="Symbol" panose="05050102010706020507" pitchFamily="18" charset="2"/>
              <a:buChar char=""/>
            </a:pPr>
            <a:r>
              <a:rPr lang="da-DK" sz="1600" dirty="0">
                <a:solidFill>
                  <a:schemeClr val="bg1"/>
                </a:solidFill>
                <a:latin typeface="Lato" panose="020F0502020204030203" pitchFamily="34" charset="0"/>
                <a:ea typeface="Lato" panose="020F0502020204030203" pitchFamily="34" charset="0"/>
                <a:cs typeface="Lato" panose="020F0502020204030203" pitchFamily="34" charset="0"/>
              </a:rPr>
              <a:t>At du kan anvende og forstå Aula</a:t>
            </a:r>
          </a:p>
        </p:txBody>
      </p:sp>
      <p:sp>
        <p:nvSpPr>
          <p:cNvPr id="10" name="Titel 1">
            <a:extLst>
              <a:ext uri="{FF2B5EF4-FFF2-40B4-BE49-F238E27FC236}">
                <a16:creationId xmlns:a16="http://schemas.microsoft.com/office/drawing/2014/main" id="{DD837942-900D-4D25-8B58-B50020A1917F}"/>
              </a:ext>
            </a:extLst>
          </p:cNvPr>
          <p:cNvSpPr txBox="1">
            <a:spLocks/>
          </p:cNvSpPr>
          <p:nvPr/>
        </p:nvSpPr>
        <p:spPr>
          <a:xfrm>
            <a:off x="776019" y="1084952"/>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da-DK" sz="3500" dirty="0">
                <a:solidFill>
                  <a:schemeClr val="bg1"/>
                </a:solidFill>
                <a:latin typeface="Lato black"/>
              </a:rPr>
              <a:t>Formål</a:t>
            </a:r>
          </a:p>
        </p:txBody>
      </p:sp>
      <p:sp>
        <p:nvSpPr>
          <p:cNvPr id="11" name="Rectangle 10">
            <a:extLst>
              <a:ext uri="{FF2B5EF4-FFF2-40B4-BE49-F238E27FC236}">
                <a16:creationId xmlns:a16="http://schemas.microsoft.com/office/drawing/2014/main" id="{08F604ED-58F6-468B-AC19-A999E1F272F2}"/>
              </a:ext>
            </a:extLst>
          </p:cNvPr>
          <p:cNvSpPr/>
          <p:nvPr/>
        </p:nvSpPr>
        <p:spPr>
          <a:xfrm>
            <a:off x="665136" y="3190952"/>
            <a:ext cx="3780255" cy="830997"/>
          </a:xfrm>
          <a:prstGeom prst="rect">
            <a:avLst/>
          </a:prstGeom>
        </p:spPr>
        <p:txBody>
          <a:bodyPr wrap="square">
            <a:spAutoFit/>
          </a:bodyPr>
          <a:lstStyle/>
          <a:p>
            <a:pPr marL="342900" marR="0" lvl="0" indent="-342900">
              <a:spcBef>
                <a:spcPts val="0"/>
              </a:spcBef>
              <a:spcAft>
                <a:spcPts val="800"/>
              </a:spcAft>
              <a:buFont typeface="Symbol" panose="05050102010706020507" pitchFamily="18" charset="2"/>
              <a:buChar char=""/>
            </a:pPr>
            <a:r>
              <a:rPr lang="da-DK" sz="1600" dirty="0">
                <a:solidFill>
                  <a:schemeClr val="bg1"/>
                </a:solidFill>
                <a:latin typeface="Lato" panose="020F0502020204030203" pitchFamily="34" charset="0"/>
                <a:ea typeface="Lato" panose="020F0502020204030203" pitchFamily="34" charset="0"/>
                <a:cs typeface="Lato" panose="020F0502020204030203" pitchFamily="34" charset="0"/>
              </a:rPr>
              <a:t>At du får en god forståelse for, hvorfor vi anvender Aula, som vi gør på vores institution</a:t>
            </a:r>
          </a:p>
        </p:txBody>
      </p:sp>
      <p:sp>
        <p:nvSpPr>
          <p:cNvPr id="13" name="Rectangle 12">
            <a:extLst>
              <a:ext uri="{FF2B5EF4-FFF2-40B4-BE49-F238E27FC236}">
                <a16:creationId xmlns:a16="http://schemas.microsoft.com/office/drawing/2014/main" id="{06051640-B094-4217-A5BF-D02560D6F0AE}"/>
              </a:ext>
            </a:extLst>
          </p:cNvPr>
          <p:cNvSpPr/>
          <p:nvPr/>
        </p:nvSpPr>
        <p:spPr>
          <a:xfrm>
            <a:off x="665137" y="2318677"/>
            <a:ext cx="4496825" cy="584775"/>
          </a:xfrm>
          <a:prstGeom prst="rect">
            <a:avLst/>
          </a:prstGeom>
        </p:spPr>
        <p:txBody>
          <a:bodyPr wrap="square">
            <a:spAutoFit/>
          </a:bodyPr>
          <a:lstStyle/>
          <a:p>
            <a:pPr marL="342900" indent="-342900">
              <a:spcAft>
                <a:spcPts val="800"/>
              </a:spcAft>
              <a:buFont typeface="Symbol" panose="05050102010706020507" pitchFamily="18" charset="2"/>
              <a:buChar char=""/>
            </a:pPr>
            <a:r>
              <a:rPr lang="da-DK" sz="1600" dirty="0">
                <a:solidFill>
                  <a:schemeClr val="bg1"/>
                </a:solidFill>
                <a:latin typeface="Lato" panose="020F0502020204030203" pitchFamily="34" charset="0"/>
                <a:ea typeface="Lato" panose="020F0502020204030203" pitchFamily="34" charset="0"/>
                <a:cs typeface="Lato" panose="020F0502020204030203" pitchFamily="34" charset="0"/>
              </a:rPr>
              <a:t>At du får en forståelse for nye arbejdsgange i Aula</a:t>
            </a:r>
          </a:p>
        </p:txBody>
      </p:sp>
      <p:sp>
        <p:nvSpPr>
          <p:cNvPr id="20" name="Ellipse 48">
            <a:extLst>
              <a:ext uri="{FF2B5EF4-FFF2-40B4-BE49-F238E27FC236}">
                <a16:creationId xmlns:a16="http://schemas.microsoft.com/office/drawing/2014/main" id="{347653F7-B19A-48D6-A4F5-8945E5DA9986}"/>
              </a:ext>
            </a:extLst>
          </p:cNvPr>
          <p:cNvSpPr/>
          <p:nvPr/>
        </p:nvSpPr>
        <p:spPr>
          <a:xfrm rot="5400000">
            <a:off x="4418207" y="2319479"/>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27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16" name="TextBox 43">
            <a:extLst>
              <a:ext uri="{FF2B5EF4-FFF2-40B4-BE49-F238E27FC236}">
                <a16:creationId xmlns:a16="http://schemas.microsoft.com/office/drawing/2014/main" id="{56B38DE7-B36B-4684-9A33-569998445615}"/>
              </a:ext>
            </a:extLst>
          </p:cNvPr>
          <p:cNvSpPr txBox="1"/>
          <p:nvPr/>
        </p:nvSpPr>
        <p:spPr>
          <a:xfrm>
            <a:off x="516877" y="1982531"/>
            <a:ext cx="6961707" cy="646331"/>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	Hvornår skal en besked opmærkes som følsom?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effectLst/>
              <a:uLnTx/>
              <a:uFillTx/>
              <a:latin typeface="Lato black"/>
              <a:ea typeface="+mn-ea"/>
              <a:cs typeface="+mn-cs"/>
            </a:endParaRPr>
          </a:p>
        </p:txBody>
      </p:sp>
      <p:sp>
        <p:nvSpPr>
          <p:cNvPr id="10" name="Ellipse 48">
            <a:extLst>
              <a:ext uri="{FF2B5EF4-FFF2-40B4-BE49-F238E27FC236}">
                <a16:creationId xmlns:a16="http://schemas.microsoft.com/office/drawing/2014/main" id="{998E205A-B667-411C-9945-16F324FA1C73}"/>
              </a:ext>
            </a:extLst>
          </p:cNvPr>
          <p:cNvSpPr/>
          <p:nvPr/>
        </p:nvSpPr>
        <p:spPr>
          <a:xfrm>
            <a:off x="8302127" y="85493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4887E353-FF56-4290-94BB-7DFB04F8C52B}"/>
              </a:ext>
            </a:extLst>
          </p:cNvPr>
          <p:cNvGrpSpPr/>
          <p:nvPr/>
        </p:nvGrpSpPr>
        <p:grpSpPr>
          <a:xfrm>
            <a:off x="4211786" y="884309"/>
            <a:ext cx="720427" cy="693999"/>
            <a:chOff x="4309776" y="777994"/>
            <a:chExt cx="720427" cy="693999"/>
          </a:xfrm>
        </p:grpSpPr>
        <p:sp>
          <p:nvSpPr>
            <p:cNvPr id="21" name="Ellipse 48">
              <a:extLst>
                <a:ext uri="{FF2B5EF4-FFF2-40B4-BE49-F238E27FC236}">
                  <a16:creationId xmlns:a16="http://schemas.microsoft.com/office/drawing/2014/main" id="{895B8E20-EAE7-4606-A6EC-DC2BADA7EB45}"/>
                </a:ext>
              </a:extLst>
            </p:cNvPr>
            <p:cNvSpPr/>
            <p:nvPr/>
          </p:nvSpPr>
          <p:spPr>
            <a:xfrm>
              <a:off x="4309776" y="777994"/>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2" name="Picture 18">
              <a:extLst>
                <a:ext uri="{FF2B5EF4-FFF2-40B4-BE49-F238E27FC236}">
                  <a16:creationId xmlns:a16="http://schemas.microsoft.com/office/drawing/2014/main" id="{FE0F9A6D-6AA0-44C2-B596-571F3B115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7144" y="879076"/>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itle 1">
            <a:extLst>
              <a:ext uri="{FF2B5EF4-FFF2-40B4-BE49-F238E27FC236}">
                <a16:creationId xmlns:a16="http://schemas.microsoft.com/office/drawing/2014/main" id="{BD6C2B29-7418-46DE-AB12-BAFEF57D5ACD}"/>
              </a:ext>
            </a:extLst>
          </p:cNvPr>
          <p:cNvSpPr txBox="1">
            <a:spLocks/>
          </p:cNvSpPr>
          <p:nvPr/>
        </p:nvSpPr>
        <p:spPr>
          <a:xfrm>
            <a:off x="615736" y="911106"/>
            <a:ext cx="6738651" cy="60419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Sikker kommunikation</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da-DK" sz="2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a:t>
            </a:r>
            <a:r>
              <a:rPr lang="da-DK" sz="2000" b="0" dirty="0">
                <a:solidFill>
                  <a:srgbClr val="222350"/>
                </a:solidFill>
                <a:latin typeface="Lato Black" panose="020F0502020204030203" pitchFamily="34" charset="0"/>
                <a:ea typeface="Lato Black" panose="020F0502020204030203" pitchFamily="34" charset="0"/>
                <a:cs typeface="Lato Black" panose="020F0502020204030203" pitchFamily="34" charset="0"/>
              </a:rPr>
              <a:t>Hvad er besluttet?</a:t>
            </a:r>
            <a:endParaRPr kumimoji="0" lang="da-DK" sz="2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3" name="TextBox 46">
            <a:extLst>
              <a:ext uri="{FF2B5EF4-FFF2-40B4-BE49-F238E27FC236}">
                <a16:creationId xmlns:a16="http://schemas.microsoft.com/office/drawing/2014/main" id="{A5DA41FC-6780-4A96-9A98-FABF64116F30}"/>
              </a:ext>
            </a:extLst>
          </p:cNvPr>
          <p:cNvSpPr txBox="1"/>
          <p:nvPr/>
        </p:nvSpPr>
        <p:spPr>
          <a:xfrm>
            <a:off x="501928" y="2618474"/>
            <a:ext cx="8330435"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	Skal I</a:t>
            </a:r>
            <a:r>
              <a:rPr kumimoji="0" lang="da-DK" sz="1800" b="0" i="0" u="none" strike="noStrike" kern="1200" cap="none" spc="0" normalizeH="0" noProof="0" dirty="0">
                <a:ln>
                  <a:noFill/>
                </a:ln>
                <a:effectLst/>
                <a:uLnTx/>
                <a:uFillTx/>
                <a:latin typeface="Lato" panose="020F0502020204030203" pitchFamily="34" charset="0"/>
                <a:ea typeface="Lato" panose="020F0502020204030203" pitchFamily="34" charset="0"/>
                <a:cs typeface="Lato" panose="020F0502020204030203" pitchFamily="34" charset="0"/>
              </a:rPr>
              <a:t> gøre brug af en </a:t>
            </a: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fildelingsløsning (O365 eller Google Drev)?</a:t>
            </a:r>
          </a:p>
        </p:txBody>
      </p:sp>
      <p:sp>
        <p:nvSpPr>
          <p:cNvPr id="14" name="TextBox 46">
            <a:extLst>
              <a:ext uri="{FF2B5EF4-FFF2-40B4-BE49-F238E27FC236}">
                <a16:creationId xmlns:a16="http://schemas.microsoft.com/office/drawing/2014/main" id="{A1945546-F324-4EA2-8F52-A9F1D2BD5AB5}"/>
              </a:ext>
            </a:extLst>
          </p:cNvPr>
          <p:cNvSpPr txBox="1"/>
          <p:nvPr/>
        </p:nvSpPr>
        <p:spPr>
          <a:xfrm>
            <a:off x="1243360" y="3255939"/>
            <a:ext cx="7585187"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Hvilke nuværende arbejdsgange skal ligge i Sikker fildeling?</a:t>
            </a:r>
          </a:p>
        </p:txBody>
      </p:sp>
      <p:sp>
        <p:nvSpPr>
          <p:cNvPr id="2" name="Rectangle 1">
            <a:extLst>
              <a:ext uri="{FF2B5EF4-FFF2-40B4-BE49-F238E27FC236}">
                <a16:creationId xmlns:a16="http://schemas.microsoft.com/office/drawing/2014/main" id="{47CCA329-5519-4C61-8AB4-146679A767A3}"/>
              </a:ext>
            </a:extLst>
          </p:cNvPr>
          <p:cNvSpPr/>
          <p:nvPr/>
        </p:nvSpPr>
        <p:spPr>
          <a:xfrm>
            <a:off x="1252885" y="3911135"/>
            <a:ext cx="5489689" cy="923330"/>
          </a:xfrm>
          <a:prstGeom prst="rect">
            <a:avLst/>
          </a:prstGeom>
        </p:spPr>
        <p:txBody>
          <a:bodyPr wrap="square">
            <a:spAutoFit/>
          </a:bodyPr>
          <a:lstStyle/>
          <a:p>
            <a:pPr defTabSz="641883">
              <a:defRPr/>
            </a:pPr>
            <a:r>
              <a:rPr lang="da-DK" sz="1800" dirty="0">
                <a:latin typeface="Lato" panose="020F0502020204030203" pitchFamily="34" charset="0"/>
                <a:ea typeface="Lato" panose="020F0502020204030203" pitchFamily="34" charset="0"/>
                <a:cs typeface="Lato" panose="020F0502020204030203" pitchFamily="34" charset="0"/>
              </a:rPr>
              <a:t>Hvem skal have rettighederne ”Sikker fildeling, fuld institutionel adgang” og ”Relater sikre filer til alle grupper”?</a:t>
            </a:r>
          </a:p>
        </p:txBody>
      </p:sp>
      <p:pic>
        <p:nvPicPr>
          <p:cNvPr id="17" name="Graphic 16" descr="Cycle with people">
            <a:extLst>
              <a:ext uri="{FF2B5EF4-FFF2-40B4-BE49-F238E27FC236}">
                <a16:creationId xmlns:a16="http://schemas.microsoft.com/office/drawing/2014/main" id="{D19E392D-EFEF-4F08-8913-9DB215CED6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3061" y="3162197"/>
            <a:ext cx="579824" cy="579824"/>
          </a:xfrm>
          <a:prstGeom prst="rect">
            <a:avLst/>
          </a:prstGeom>
        </p:spPr>
      </p:pic>
      <p:pic>
        <p:nvPicPr>
          <p:cNvPr id="7" name="Picture 6" descr="A close up of a logo&#10;&#10;Description automatically generated">
            <a:extLst>
              <a:ext uri="{FF2B5EF4-FFF2-40B4-BE49-F238E27FC236}">
                <a16:creationId xmlns:a16="http://schemas.microsoft.com/office/drawing/2014/main" id="{EE37DD04-7F88-4A7A-8B6E-7C996B57F682}"/>
              </a:ext>
            </a:extLst>
          </p:cNvPr>
          <p:cNvPicPr>
            <a:picLocks noChangeAspect="1"/>
          </p:cNvPicPr>
          <p:nvPr/>
        </p:nvPicPr>
        <p:blipFill>
          <a:blip r:embed="rId6">
            <a:duotone>
              <a:prstClr val="black"/>
              <a:srgbClr val="A50021">
                <a:tint val="45000"/>
                <a:satMod val="400000"/>
              </a:srgbClr>
            </a:duotone>
          </a:blip>
          <a:stretch>
            <a:fillRect/>
          </a:stretch>
        </p:blipFill>
        <p:spPr>
          <a:xfrm flipH="1">
            <a:off x="794266" y="1957200"/>
            <a:ext cx="337415" cy="334800"/>
          </a:xfrm>
          <a:prstGeom prst="rect">
            <a:avLst/>
          </a:prstGeom>
        </p:spPr>
      </p:pic>
      <p:pic>
        <p:nvPicPr>
          <p:cNvPr id="26" name="Picture 25" descr="A close up of a logo&#10;&#10;Description automatically generated">
            <a:extLst>
              <a:ext uri="{FF2B5EF4-FFF2-40B4-BE49-F238E27FC236}">
                <a16:creationId xmlns:a16="http://schemas.microsoft.com/office/drawing/2014/main" id="{DF760F33-680B-4959-BFBF-9257EE0DC59D}"/>
              </a:ext>
            </a:extLst>
          </p:cNvPr>
          <p:cNvPicPr>
            <a:picLocks noChangeAspect="1"/>
          </p:cNvPicPr>
          <p:nvPr/>
        </p:nvPicPr>
        <p:blipFill>
          <a:blip r:embed="rId6">
            <a:duotone>
              <a:prstClr val="black"/>
              <a:srgbClr val="A50021">
                <a:tint val="45000"/>
                <a:satMod val="400000"/>
              </a:srgbClr>
            </a:duotone>
          </a:blip>
          <a:stretch>
            <a:fillRect/>
          </a:stretch>
        </p:blipFill>
        <p:spPr>
          <a:xfrm flipH="1">
            <a:off x="794266" y="4057600"/>
            <a:ext cx="337415" cy="3348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86588BB0-2784-41FC-93D5-9B0CCF86F55E}"/>
              </a:ext>
            </a:extLst>
          </p:cNvPr>
          <p:cNvPicPr>
            <a:picLocks noChangeAspect="1"/>
          </p:cNvPicPr>
          <p:nvPr/>
        </p:nvPicPr>
        <p:blipFill>
          <a:blip r:embed="rId7"/>
          <a:stretch>
            <a:fillRect/>
          </a:stretch>
        </p:blipFill>
        <p:spPr>
          <a:xfrm>
            <a:off x="811267" y="2654193"/>
            <a:ext cx="303412" cy="334800"/>
          </a:xfrm>
          <a:prstGeom prst="rect">
            <a:avLst/>
          </a:prstGeom>
        </p:spPr>
      </p:pic>
    </p:spTree>
    <p:extLst>
      <p:ext uri="{BB962C8B-B14F-4D97-AF65-F5344CB8AC3E}">
        <p14:creationId xmlns:p14="http://schemas.microsoft.com/office/powerpoint/2010/main" val="107660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1000"/>
                                        <p:tgtEl>
                                          <p:spTgt spid="2"/>
                                        </p:tgtEl>
                                      </p:cBhvr>
                                    </p:animEffect>
                                    <p:anim calcmode="lin" valueType="num">
                                      <p:cBhvr>
                                        <p:cTn id="49" dur="1000" fill="hold"/>
                                        <p:tgtEl>
                                          <p:spTgt spid="2"/>
                                        </p:tgtEl>
                                        <p:attrNameLst>
                                          <p:attrName>ppt_x</p:attrName>
                                        </p:attrNameLst>
                                      </p:cBhvr>
                                      <p:tavLst>
                                        <p:tav tm="0">
                                          <p:val>
                                            <p:strVal val="#ppt_x"/>
                                          </p:val>
                                        </p:tav>
                                        <p:tav tm="100000">
                                          <p:val>
                                            <p:strVal val="#ppt_x"/>
                                          </p:val>
                                        </p:tav>
                                      </p:tavLst>
                                    </p:anim>
                                    <p:anim calcmode="lin" valueType="num">
                                      <p:cBhvr>
                                        <p:cTn id="5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P spid="14"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1195030" y="2756049"/>
            <a:ext cx="4653111" cy="707886"/>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4 – Samarbejde om billeder og planlægning</a:t>
            </a: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0" name="Billede 9">
            <a:extLst>
              <a:ext uri="{FF2B5EF4-FFF2-40B4-BE49-F238E27FC236}">
                <a16:creationId xmlns:a16="http://schemas.microsoft.com/office/drawing/2014/main" id="{9C10BCDB-8962-4A83-8FDD-F19E7EAB74BC}"/>
              </a:ext>
            </a:extLst>
          </p:cNvPr>
          <p:cNvPicPr>
            <a:picLocks noChangeAspect="1"/>
          </p:cNvPicPr>
          <p:nvPr/>
        </p:nvPicPr>
        <p:blipFill rotWithShape="1">
          <a:blip r:embed="rId3"/>
          <a:srcRect l="52593" t="85"/>
          <a:stretch/>
        </p:blipFill>
        <p:spPr>
          <a:xfrm>
            <a:off x="6342793" y="162396"/>
            <a:ext cx="4110054" cy="5765200"/>
          </a:xfrm>
          <a:prstGeom prst="ellipse">
            <a:avLst/>
          </a:prstGeom>
        </p:spPr>
      </p:pic>
      <p:sp>
        <p:nvSpPr>
          <p:cNvPr id="9" name="Ellipse 48">
            <a:extLst>
              <a:ext uri="{FF2B5EF4-FFF2-40B4-BE49-F238E27FC236}">
                <a16:creationId xmlns:a16="http://schemas.microsoft.com/office/drawing/2014/main" id="{06C709B3-32A4-4E90-97EC-75610F3B9008}"/>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Billede 10">
            <a:extLst>
              <a:ext uri="{FF2B5EF4-FFF2-40B4-BE49-F238E27FC236}">
                <a16:creationId xmlns:a16="http://schemas.microsoft.com/office/drawing/2014/main" id="{C19984F3-0193-41C8-B22A-B88AA04AA7A0}"/>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286613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10">
            <a:extLst>
              <a:ext uri="{FF2B5EF4-FFF2-40B4-BE49-F238E27FC236}">
                <a16:creationId xmlns:a16="http://schemas.microsoft.com/office/drawing/2014/main" id="{A5E6E3D7-3348-4150-B3C3-84E7CDD4661A}"/>
              </a:ext>
            </a:extLst>
          </p:cNvPr>
          <p:cNvPicPr>
            <a:picLocks noChangeAspect="1"/>
          </p:cNvPicPr>
          <p:nvPr/>
        </p:nvPicPr>
        <p:blipFill>
          <a:blip r:embed="rId3"/>
          <a:stretch>
            <a:fillRect/>
          </a:stretch>
        </p:blipFill>
        <p:spPr>
          <a:xfrm>
            <a:off x="3376970" y="2109349"/>
            <a:ext cx="2390060" cy="967975"/>
          </a:xfrm>
          <a:prstGeom prst="rect">
            <a:avLst/>
          </a:prstGeom>
        </p:spPr>
      </p:pic>
      <p:sp>
        <p:nvSpPr>
          <p:cNvPr id="6" name="Titel 10">
            <a:extLst>
              <a:ext uri="{FF2B5EF4-FFF2-40B4-BE49-F238E27FC236}">
                <a16:creationId xmlns:a16="http://schemas.microsoft.com/office/drawing/2014/main" id="{AA743A94-7FA3-4715-8ABB-97A007EBE48D}"/>
              </a:ext>
            </a:extLst>
          </p:cNvPr>
          <p:cNvSpPr txBox="1">
            <a:spLocks/>
          </p:cNvSpPr>
          <p:nvPr/>
        </p:nvSpPr>
        <p:spPr>
          <a:xfrm>
            <a:off x="1" y="3433720"/>
            <a:ext cx="9144000" cy="604190"/>
          </a:xfrm>
          <a:prstGeom prst="rect">
            <a:avLst/>
          </a:prstGeom>
        </p:spPr>
        <p:txBody>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algn="ctr"/>
            <a:r>
              <a:rPr lang="da-DK" b="0" dirty="0">
                <a:solidFill>
                  <a:schemeClr val="bg1"/>
                </a:solidFill>
                <a:latin typeface="Lato Black" panose="020F0502020204030203" pitchFamily="34" charset="0"/>
                <a:ea typeface="Lato Black" panose="020F0502020204030203" pitchFamily="34" charset="0"/>
                <a:cs typeface="Lato Black" panose="020F0502020204030203" pitchFamily="34" charset="0"/>
              </a:rPr>
              <a:t>Brugerrejse: Samarbejde om billeder og planlægning</a:t>
            </a:r>
            <a:endParaRPr lang="da-DK" dirty="0">
              <a:solidFill>
                <a:schemeClr val="bg1"/>
              </a:solidFill>
            </a:endParaRPr>
          </a:p>
        </p:txBody>
      </p:sp>
    </p:spTree>
    <p:extLst>
      <p:ext uri="{BB962C8B-B14F-4D97-AF65-F5344CB8AC3E}">
        <p14:creationId xmlns:p14="http://schemas.microsoft.com/office/powerpoint/2010/main" val="736299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891540" y="2087880"/>
            <a:ext cx="1039" cy="19202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Picture 1">
            <a:extLst>
              <a:ext uri="{FF2B5EF4-FFF2-40B4-BE49-F238E27FC236}">
                <a16:creationId xmlns:a16="http://schemas.microsoft.com/office/drawing/2014/main" id="{3F6F06B0-9C7F-44ED-B6C5-2A6C7C17ACBA}"/>
              </a:ext>
            </a:extLst>
          </p:cNvPr>
          <p:cNvPicPr>
            <a:picLocks noChangeAspect="1"/>
          </p:cNvPicPr>
          <p:nvPr/>
        </p:nvPicPr>
        <p:blipFill rotWithShape="1">
          <a:blip r:embed="rId3"/>
          <a:srcRect l="11448" t="-3258" r="-9883" b="-29601"/>
          <a:stretch/>
        </p:blipFill>
        <p:spPr>
          <a:xfrm>
            <a:off x="4572000" y="1638141"/>
            <a:ext cx="5504867" cy="5245544"/>
          </a:xfrm>
          <a:prstGeom prst="ellipse">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972635"/>
            <a:ext cx="6738651" cy="604190"/>
          </a:xfrm>
        </p:spPr>
        <p:txBody>
          <a:bodyPr>
            <a:normAutofit fontScale="90000"/>
          </a:bodyPr>
          <a:lstStyle/>
          <a:p>
            <a:r>
              <a:rPr lang="da-DK" b="0" dirty="0">
                <a:latin typeface="Lato Black" panose="020F0502020204030203" pitchFamily="34" charset="0"/>
                <a:ea typeface="Lato Black" panose="020F0502020204030203" pitchFamily="34" charset="0"/>
                <a:cs typeface="Lato Black" panose="020F0502020204030203" pitchFamily="34" charset="0"/>
              </a:rPr>
              <a:t>Samarbejde om billeder</a:t>
            </a:r>
            <a:br>
              <a:rPr lang="da-DK" b="0" dirty="0">
                <a:latin typeface="Lato Black" panose="020F0502020204030203" pitchFamily="34" charset="0"/>
                <a:ea typeface="Lato Black" panose="020F0502020204030203" pitchFamily="34" charset="0"/>
                <a:cs typeface="Lato Black" panose="020F0502020204030203" pitchFamily="34" charset="0"/>
              </a:rPr>
            </a:br>
            <a:r>
              <a:rPr lang="da-DK" b="0" dirty="0">
                <a:latin typeface="Lato Black" panose="020F0502020204030203" pitchFamily="34" charset="0"/>
                <a:ea typeface="Lato Black" panose="020F0502020204030203" pitchFamily="34" charset="0"/>
                <a:cs typeface="Lato Black" panose="020F0502020204030203" pitchFamily="34" charset="0"/>
              </a:rPr>
              <a:t>og planlægning</a:t>
            </a:r>
            <a:endParaRPr lang="da-DK" dirty="0"/>
          </a:p>
        </p:txBody>
      </p:sp>
      <p:sp>
        <p:nvSpPr>
          <p:cNvPr id="15" name="Rectangle 11">
            <a:extLst>
              <a:ext uri="{FF2B5EF4-FFF2-40B4-BE49-F238E27FC236}">
                <a16:creationId xmlns:a16="http://schemas.microsoft.com/office/drawing/2014/main" id="{1004BF41-F0C7-4559-877D-23E8427FBBCC}"/>
              </a:ext>
            </a:extLst>
          </p:cNvPr>
          <p:cNvSpPr/>
          <p:nvPr/>
        </p:nvSpPr>
        <p:spPr>
          <a:xfrm>
            <a:off x="764142" y="1872683"/>
            <a:ext cx="5447712" cy="2585323"/>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 medarbejder og herefter </a:t>
            </a:r>
            <a:b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Password:</a:t>
            </a:r>
          </a:p>
          <a:p>
            <a:pPr marL="342900" marR="0" lvl="0" indent="-342900" algn="l" defTabSz="713203" rtl="0" eaLnBrk="1" fontAlgn="auto" latinLnBrk="0" hangingPunct="1">
              <a:lnSpc>
                <a:spcPct val="100000"/>
              </a:lnSpc>
              <a:spcBef>
                <a:spcPts val="0"/>
              </a:spcBef>
              <a:spcAft>
                <a:spcPts val="800"/>
              </a:spcAft>
              <a:buClrTx/>
              <a:buSzTx/>
              <a:buFont typeface="Symbol" panose="05050102010706020507" pitchFamily="18" charset="2"/>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1" name="Ellipse 48">
            <a:extLst>
              <a:ext uri="{FF2B5EF4-FFF2-40B4-BE49-F238E27FC236}">
                <a16:creationId xmlns:a16="http://schemas.microsoft.com/office/drawing/2014/main" id="{A303051F-9743-4C3D-A0C9-3823FA906716}"/>
              </a:ext>
            </a:extLst>
          </p:cNvPr>
          <p:cNvSpPr/>
          <p:nvPr/>
        </p:nvSpPr>
        <p:spPr>
          <a:xfrm>
            <a:off x="3996254" y="874292"/>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2" descr="Billedresultat for ikoner blÃ¥">
            <a:extLst>
              <a:ext uri="{FF2B5EF4-FFF2-40B4-BE49-F238E27FC236}">
                <a16:creationId xmlns:a16="http://schemas.microsoft.com/office/drawing/2014/main" id="{08C40459-4391-434D-B536-ED23CB118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491" y="1010502"/>
            <a:ext cx="393509" cy="393509"/>
          </a:xfrm>
          <a:prstGeom prst="rect">
            <a:avLst/>
          </a:prstGeom>
          <a:noFill/>
          <a:extLst>
            <a:ext uri="{909E8E84-426E-40DD-AFC4-6F175D3DCCD1}">
              <a14:hiddenFill xmlns:a14="http://schemas.microsoft.com/office/drawing/2010/main">
                <a:solidFill>
                  <a:srgbClr val="FFFFFF"/>
                </a:solidFill>
              </a14:hiddenFill>
            </a:ext>
          </a:extLst>
        </p:spPr>
      </p:pic>
      <p:pic>
        <p:nvPicPr>
          <p:cNvPr id="12" name="Billede 3" descr="Et billede, der indeholder person, indendørs, sidder, hylde&#10;&#10;Automatisk oprettet beskrivelse">
            <a:extLst>
              <a:ext uri="{FF2B5EF4-FFF2-40B4-BE49-F238E27FC236}">
                <a16:creationId xmlns:a16="http://schemas.microsoft.com/office/drawing/2014/main" id="{C0C27361-5C40-4A31-A257-0122DA5DDF1D}"/>
              </a:ext>
            </a:extLst>
          </p:cNvPr>
          <p:cNvPicPr>
            <a:picLocks noChangeAspect="1"/>
          </p:cNvPicPr>
          <p:nvPr/>
        </p:nvPicPr>
        <p:blipFill rotWithShape="1">
          <a:blip r:embed="rId5"/>
          <a:srcRect l="24021"/>
          <a:stretch/>
        </p:blipFill>
        <p:spPr>
          <a:xfrm>
            <a:off x="4711439" y="1787549"/>
            <a:ext cx="6106662" cy="5340914"/>
          </a:xfrm>
          <a:prstGeom prst="ellipse">
            <a:avLst/>
          </a:prstGeom>
        </p:spPr>
      </p:pic>
      <p:sp>
        <p:nvSpPr>
          <p:cNvPr id="10" name="Ellipse 48">
            <a:extLst>
              <a:ext uri="{FF2B5EF4-FFF2-40B4-BE49-F238E27FC236}">
                <a16:creationId xmlns:a16="http://schemas.microsoft.com/office/drawing/2014/main" id="{44840897-B9BE-4F05-ABCA-C53117946EB6}"/>
              </a:ext>
            </a:extLst>
          </p:cNvPr>
          <p:cNvSpPr/>
          <p:nvPr/>
        </p:nvSpPr>
        <p:spPr>
          <a:xfrm rot="5400000">
            <a:off x="4390591" y="1791932"/>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55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descr="Badge Follow">
            <a:extLst>
              <a:ext uri="{FF2B5EF4-FFF2-40B4-BE49-F238E27FC236}">
                <a16:creationId xmlns:a16="http://schemas.microsoft.com/office/drawing/2014/main" id="{FBFB5091-86C6-4FD1-804A-0286A314C1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0552" y="3817360"/>
            <a:ext cx="519117" cy="519117"/>
          </a:xfrm>
          <a:prstGeom prst="rect">
            <a:avLst/>
          </a:prstGeom>
        </p:spPr>
      </p:pic>
      <p:grpSp>
        <p:nvGrpSpPr>
          <p:cNvPr id="2" name="Group 1">
            <a:extLst>
              <a:ext uri="{FF2B5EF4-FFF2-40B4-BE49-F238E27FC236}">
                <a16:creationId xmlns:a16="http://schemas.microsoft.com/office/drawing/2014/main" id="{85BAF8DA-84F6-4D24-AC7D-95D9E4AC6CD5}"/>
              </a:ext>
            </a:extLst>
          </p:cNvPr>
          <p:cNvGrpSpPr/>
          <p:nvPr/>
        </p:nvGrpSpPr>
        <p:grpSpPr>
          <a:xfrm>
            <a:off x="4361785" y="1064965"/>
            <a:ext cx="720427" cy="693999"/>
            <a:chOff x="3839652" y="844936"/>
            <a:chExt cx="720427" cy="693999"/>
          </a:xfrm>
        </p:grpSpPr>
        <p:sp>
          <p:nvSpPr>
            <p:cNvPr id="14" name="Ellipse 48">
              <a:extLst>
                <a:ext uri="{FF2B5EF4-FFF2-40B4-BE49-F238E27FC236}">
                  <a16:creationId xmlns:a16="http://schemas.microsoft.com/office/drawing/2014/main" id="{DBAB018B-D19D-42E4-808A-7EC205C6FEC1}"/>
                </a:ext>
              </a:extLst>
            </p:cNvPr>
            <p:cNvSpPr/>
            <p:nvPr/>
          </p:nvSpPr>
          <p:spPr>
            <a:xfrm>
              <a:off x="3839652" y="844936"/>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 name="Picture 18">
              <a:extLst>
                <a:ext uri="{FF2B5EF4-FFF2-40B4-BE49-F238E27FC236}">
                  <a16:creationId xmlns:a16="http://schemas.microsoft.com/office/drawing/2014/main" id="{C94870FD-5341-4D5E-8BF0-D2A039609B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9864" y="934472"/>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Ellipse 48">
            <a:extLst>
              <a:ext uri="{FF2B5EF4-FFF2-40B4-BE49-F238E27FC236}">
                <a16:creationId xmlns:a16="http://schemas.microsoft.com/office/drawing/2014/main" id="{132AAF60-38AA-4053-9C03-7F91E4D65D71}"/>
              </a:ext>
            </a:extLst>
          </p:cNvPr>
          <p:cNvSpPr/>
          <p:nvPr/>
        </p:nvSpPr>
        <p:spPr>
          <a:xfrm>
            <a:off x="4508558" y="-3789838"/>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AF15FFC9-C377-4600-B7C8-95A43C2CF221}"/>
              </a:ext>
            </a:extLst>
          </p:cNvPr>
          <p:cNvSpPr txBox="1">
            <a:spLocks/>
          </p:cNvSpPr>
          <p:nvPr/>
        </p:nvSpPr>
        <p:spPr>
          <a:xfrm>
            <a:off x="615736" y="1365385"/>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Samarbejde om billeder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pointer</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7" name="TextBox 10">
            <a:extLst>
              <a:ext uri="{FF2B5EF4-FFF2-40B4-BE49-F238E27FC236}">
                <a16:creationId xmlns:a16="http://schemas.microsoft.com/office/drawing/2014/main" id="{47A296B5-BBA0-4E2D-84E9-EC1AA74C6D8F}"/>
              </a:ext>
            </a:extLst>
          </p:cNvPr>
          <p:cNvSpPr txBox="1"/>
          <p:nvPr/>
        </p:nvSpPr>
        <p:spPr>
          <a:xfrm>
            <a:off x="615736" y="2535857"/>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Del billeder med grupper</a:t>
            </a:r>
          </a:p>
        </p:txBody>
      </p:sp>
      <p:sp>
        <p:nvSpPr>
          <p:cNvPr id="18" name="TextBox 10">
            <a:extLst>
              <a:ext uri="{FF2B5EF4-FFF2-40B4-BE49-F238E27FC236}">
                <a16:creationId xmlns:a16="http://schemas.microsoft.com/office/drawing/2014/main" id="{048A79EA-A098-4689-A780-BB079AA5C025}"/>
              </a:ext>
            </a:extLst>
          </p:cNvPr>
          <p:cNvSpPr txBox="1"/>
          <p:nvPr/>
        </p:nvSpPr>
        <p:spPr>
          <a:xfrm>
            <a:off x="615735" y="3034829"/>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dirty="0">
                <a:latin typeface="Lato" panose="020F0502020204030203" pitchFamily="34" charset="0"/>
                <a:ea typeface="Lato" panose="020F0502020204030203" pitchFamily="34" charset="0"/>
                <a:cs typeface="Lato" panose="020F0502020204030203" pitchFamily="34" charset="0"/>
              </a:rPr>
              <a:t>Tag billeder direkte i Aula App</a:t>
            </a:r>
            <a:endPar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2" name="TextBox 10">
            <a:extLst>
              <a:ext uri="{FF2B5EF4-FFF2-40B4-BE49-F238E27FC236}">
                <a16:creationId xmlns:a16="http://schemas.microsoft.com/office/drawing/2014/main" id="{41A744AF-62FB-4CBF-A84F-22444FFE49F8}"/>
              </a:ext>
            </a:extLst>
          </p:cNvPr>
          <p:cNvSpPr txBox="1"/>
          <p:nvPr/>
        </p:nvSpPr>
        <p:spPr>
          <a:xfrm>
            <a:off x="615736" y="2061142"/>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Samtykker understøtter sikker håndtering af billeder </a:t>
            </a:r>
          </a:p>
        </p:txBody>
      </p:sp>
      <p:pic>
        <p:nvPicPr>
          <p:cNvPr id="19" name="Graphic 18" descr="Camera">
            <a:extLst>
              <a:ext uri="{FF2B5EF4-FFF2-40B4-BE49-F238E27FC236}">
                <a16:creationId xmlns:a16="http://schemas.microsoft.com/office/drawing/2014/main" id="{028A7010-5018-467F-AE37-98B047ABB4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54939" y="3824317"/>
            <a:ext cx="587394" cy="587394"/>
          </a:xfrm>
          <a:prstGeom prst="rect">
            <a:avLst/>
          </a:prstGeom>
        </p:spPr>
      </p:pic>
      <p:pic>
        <p:nvPicPr>
          <p:cNvPr id="20" name="Graphic 19" descr="Images">
            <a:extLst>
              <a:ext uri="{FF2B5EF4-FFF2-40B4-BE49-F238E27FC236}">
                <a16:creationId xmlns:a16="http://schemas.microsoft.com/office/drawing/2014/main" id="{E2D128A1-A8C3-49A8-86D0-181542D694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83814" y="3826843"/>
            <a:ext cx="582342" cy="582342"/>
          </a:xfrm>
          <a:prstGeom prst="rect">
            <a:avLst/>
          </a:prstGeom>
        </p:spPr>
      </p:pic>
      <p:pic>
        <p:nvPicPr>
          <p:cNvPr id="23" name="Graphic 22" descr="Checkmark">
            <a:extLst>
              <a:ext uri="{FF2B5EF4-FFF2-40B4-BE49-F238E27FC236}">
                <a16:creationId xmlns:a16="http://schemas.microsoft.com/office/drawing/2014/main" id="{65502792-D5F5-4221-9B92-74A8E15E02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74503" y="3845146"/>
            <a:ext cx="545737" cy="545737"/>
          </a:xfrm>
          <a:prstGeom prst="rect">
            <a:avLst/>
          </a:prstGeom>
        </p:spPr>
      </p:pic>
      <p:pic>
        <p:nvPicPr>
          <p:cNvPr id="4" name="Graphic 3" descr="Back">
            <a:extLst>
              <a:ext uri="{FF2B5EF4-FFF2-40B4-BE49-F238E27FC236}">
                <a16:creationId xmlns:a16="http://schemas.microsoft.com/office/drawing/2014/main" id="{8C3AB8B6-FFB2-4B74-9E20-7D4F9E6D691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706206">
            <a:off x="2503283" y="3523593"/>
            <a:ext cx="519117" cy="519117"/>
          </a:xfrm>
          <a:prstGeom prst="rect">
            <a:avLst/>
          </a:prstGeom>
        </p:spPr>
      </p:pic>
      <p:pic>
        <p:nvPicPr>
          <p:cNvPr id="24" name="Graphic 23" descr="Back">
            <a:extLst>
              <a:ext uri="{FF2B5EF4-FFF2-40B4-BE49-F238E27FC236}">
                <a16:creationId xmlns:a16="http://schemas.microsoft.com/office/drawing/2014/main" id="{146A3554-9E69-4A98-BBF0-E07BA23E9AB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706206">
            <a:off x="4791743" y="3523593"/>
            <a:ext cx="519117" cy="519117"/>
          </a:xfrm>
          <a:prstGeom prst="rect">
            <a:avLst/>
          </a:prstGeom>
        </p:spPr>
      </p:pic>
      <p:pic>
        <p:nvPicPr>
          <p:cNvPr id="25" name="Graphic 24" descr="Back">
            <a:extLst>
              <a:ext uri="{FF2B5EF4-FFF2-40B4-BE49-F238E27FC236}">
                <a16:creationId xmlns:a16="http://schemas.microsoft.com/office/drawing/2014/main" id="{DA3376DF-7C0C-4C08-A4E3-B9B30DDA6D8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706206">
            <a:off x="5935973" y="3523593"/>
            <a:ext cx="519117" cy="519117"/>
          </a:xfrm>
          <a:prstGeom prst="rect">
            <a:avLst/>
          </a:prstGeom>
        </p:spPr>
      </p:pic>
      <p:pic>
        <p:nvPicPr>
          <p:cNvPr id="26" name="Graphic 25" descr="Smart Phone">
            <a:extLst>
              <a:ext uri="{FF2B5EF4-FFF2-40B4-BE49-F238E27FC236}">
                <a16:creationId xmlns:a16="http://schemas.microsoft.com/office/drawing/2014/main" id="{11C00653-566F-4452-BA39-D6176288A56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0951" y="3428116"/>
            <a:ext cx="1400344" cy="1400344"/>
          </a:xfrm>
          <a:prstGeom prst="rect">
            <a:avLst/>
          </a:prstGeom>
        </p:spPr>
      </p:pic>
      <p:pic>
        <p:nvPicPr>
          <p:cNvPr id="27" name="Billede 10">
            <a:extLst>
              <a:ext uri="{FF2B5EF4-FFF2-40B4-BE49-F238E27FC236}">
                <a16:creationId xmlns:a16="http://schemas.microsoft.com/office/drawing/2014/main" id="{105DA837-E453-4AD7-98BF-94F6DB1D469E}"/>
              </a:ext>
            </a:extLst>
          </p:cNvPr>
          <p:cNvPicPr>
            <a:picLocks noChangeAspect="1"/>
          </p:cNvPicPr>
          <p:nvPr/>
        </p:nvPicPr>
        <p:blipFill>
          <a:blip r:embed="rId16">
            <a:duotone>
              <a:prstClr val="black"/>
              <a:srgbClr val="0083C4">
                <a:tint val="45000"/>
                <a:satMod val="400000"/>
              </a:srgbClr>
            </a:duotone>
          </a:blip>
          <a:stretch>
            <a:fillRect/>
          </a:stretch>
        </p:blipFill>
        <p:spPr>
          <a:xfrm>
            <a:off x="1114114" y="4080296"/>
            <a:ext cx="354017" cy="143377"/>
          </a:xfrm>
          <a:prstGeom prst="rect">
            <a:avLst/>
          </a:prstGeom>
        </p:spPr>
      </p:pic>
      <p:pic>
        <p:nvPicPr>
          <p:cNvPr id="5" name="Graphic 4" descr="Address Book">
            <a:extLst>
              <a:ext uri="{FF2B5EF4-FFF2-40B4-BE49-F238E27FC236}">
                <a16:creationId xmlns:a16="http://schemas.microsoft.com/office/drawing/2014/main" id="{A9DE310F-5D01-4A06-A592-B5910B92D56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034140" y="3825406"/>
            <a:ext cx="585216" cy="585216"/>
          </a:xfrm>
          <a:prstGeom prst="rect">
            <a:avLst/>
          </a:prstGeom>
        </p:spPr>
      </p:pic>
      <p:pic>
        <p:nvPicPr>
          <p:cNvPr id="29" name="Graphic 28" descr="Back">
            <a:extLst>
              <a:ext uri="{FF2B5EF4-FFF2-40B4-BE49-F238E27FC236}">
                <a16:creationId xmlns:a16="http://schemas.microsoft.com/office/drawing/2014/main" id="{E49A9F7F-F428-4324-B7AA-975EC4D98E5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706206">
            <a:off x="3647513" y="3523593"/>
            <a:ext cx="519117" cy="519117"/>
          </a:xfrm>
          <a:prstGeom prst="rect">
            <a:avLst/>
          </a:prstGeom>
        </p:spPr>
      </p:pic>
      <p:pic>
        <p:nvPicPr>
          <p:cNvPr id="13" name="Graphic 12" descr="Right pointing backhand index">
            <a:extLst>
              <a:ext uri="{FF2B5EF4-FFF2-40B4-BE49-F238E27FC236}">
                <a16:creationId xmlns:a16="http://schemas.microsoft.com/office/drawing/2014/main" id="{FA7CBD99-6ED6-4EAA-9F98-EED05A615D3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13218299">
            <a:off x="2237218" y="3982028"/>
            <a:ext cx="571321" cy="571321"/>
          </a:xfrm>
          <a:prstGeom prst="rect">
            <a:avLst/>
          </a:prstGeom>
        </p:spPr>
      </p:pic>
    </p:spTree>
    <p:extLst>
      <p:ext uri="{BB962C8B-B14F-4D97-AF65-F5344CB8AC3E}">
        <p14:creationId xmlns:p14="http://schemas.microsoft.com/office/powerpoint/2010/main" val="140762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1000"/>
                                        <p:tgtEl>
                                          <p:spTgt spid="4"/>
                                        </p:tgtEl>
                                      </p:cBhvr>
                                    </p:animEffect>
                                    <p:anim calcmode="lin" valueType="num">
                                      <p:cBhvr>
                                        <p:cTn id="71" dur="1000" fill="hold"/>
                                        <p:tgtEl>
                                          <p:spTgt spid="4"/>
                                        </p:tgtEl>
                                        <p:attrNameLst>
                                          <p:attrName>ppt_x</p:attrName>
                                        </p:attrNameLst>
                                      </p:cBhvr>
                                      <p:tavLst>
                                        <p:tav tm="0">
                                          <p:val>
                                            <p:strVal val="#ppt_x"/>
                                          </p:val>
                                        </p:tav>
                                        <p:tav tm="100000">
                                          <p:val>
                                            <p:strVal val="#ppt_x"/>
                                          </p:val>
                                        </p:tav>
                                      </p:tavLst>
                                    </p:anim>
                                    <p:anim calcmode="lin" valueType="num">
                                      <p:cBhvr>
                                        <p:cTn id="7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1000"/>
                                        <p:tgtEl>
                                          <p:spTgt spid="29"/>
                                        </p:tgtEl>
                                      </p:cBhvr>
                                    </p:animEffect>
                                    <p:anim calcmode="lin" valueType="num">
                                      <p:cBhvr>
                                        <p:cTn id="78" dur="1000" fill="hold"/>
                                        <p:tgtEl>
                                          <p:spTgt spid="29"/>
                                        </p:tgtEl>
                                        <p:attrNameLst>
                                          <p:attrName>ppt_x</p:attrName>
                                        </p:attrNameLst>
                                      </p:cBhvr>
                                      <p:tavLst>
                                        <p:tav tm="0">
                                          <p:val>
                                            <p:strVal val="#ppt_x"/>
                                          </p:val>
                                        </p:tav>
                                        <p:tav tm="100000">
                                          <p:val>
                                            <p:strVal val="#ppt_x"/>
                                          </p:val>
                                        </p:tav>
                                      </p:tavLst>
                                    </p:anim>
                                    <p:anim calcmode="lin" valueType="num">
                                      <p:cBhvr>
                                        <p:cTn id="7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1000"/>
                                        <p:tgtEl>
                                          <p:spTgt spid="24"/>
                                        </p:tgtEl>
                                      </p:cBhvr>
                                    </p:animEffect>
                                    <p:anim calcmode="lin" valueType="num">
                                      <p:cBhvr>
                                        <p:cTn id="85" dur="1000" fill="hold"/>
                                        <p:tgtEl>
                                          <p:spTgt spid="24"/>
                                        </p:tgtEl>
                                        <p:attrNameLst>
                                          <p:attrName>ppt_x</p:attrName>
                                        </p:attrNameLst>
                                      </p:cBhvr>
                                      <p:tavLst>
                                        <p:tav tm="0">
                                          <p:val>
                                            <p:strVal val="#ppt_x"/>
                                          </p:val>
                                        </p:tav>
                                        <p:tav tm="100000">
                                          <p:val>
                                            <p:strVal val="#ppt_x"/>
                                          </p:val>
                                        </p:tav>
                                      </p:tavLst>
                                    </p:anim>
                                    <p:anim calcmode="lin" valueType="num">
                                      <p:cBhvr>
                                        <p:cTn id="8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1000"/>
                                        <p:tgtEl>
                                          <p:spTgt spid="25"/>
                                        </p:tgtEl>
                                      </p:cBhvr>
                                    </p:animEffect>
                                    <p:anim calcmode="lin" valueType="num">
                                      <p:cBhvr>
                                        <p:cTn id="92" dur="1000" fill="hold"/>
                                        <p:tgtEl>
                                          <p:spTgt spid="25"/>
                                        </p:tgtEl>
                                        <p:attrNameLst>
                                          <p:attrName>ppt_x</p:attrName>
                                        </p:attrNameLst>
                                      </p:cBhvr>
                                      <p:tavLst>
                                        <p:tav tm="0">
                                          <p:val>
                                            <p:strVal val="#ppt_x"/>
                                          </p:val>
                                        </p:tav>
                                        <p:tav tm="100000">
                                          <p:val>
                                            <p:strVal val="#ppt_x"/>
                                          </p:val>
                                        </p:tav>
                                      </p:tavLst>
                                    </p:anim>
                                    <p:anim calcmode="lin" valueType="num">
                                      <p:cBhvr>
                                        <p:cTn id="9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
            <a:extLst>
              <a:ext uri="{FF2B5EF4-FFF2-40B4-BE49-F238E27FC236}">
                <a16:creationId xmlns:a16="http://schemas.microsoft.com/office/drawing/2014/main" id="{315A8937-B556-4215-AB07-B9A1EF368458}"/>
              </a:ext>
            </a:extLst>
          </p:cNvPr>
          <p:cNvSpPr txBox="1"/>
          <p:nvPr/>
        </p:nvSpPr>
        <p:spPr>
          <a:xfrm>
            <a:off x="615736" y="2008566"/>
            <a:ext cx="8804446"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Aktiviteter og begivenheder samlet ét sted </a:t>
            </a:r>
          </a:p>
        </p:txBody>
      </p:sp>
      <p:sp>
        <p:nvSpPr>
          <p:cNvPr id="9" name="TextBox 12">
            <a:extLst>
              <a:ext uri="{FF2B5EF4-FFF2-40B4-BE49-F238E27FC236}">
                <a16:creationId xmlns:a16="http://schemas.microsoft.com/office/drawing/2014/main" id="{393DEFE2-D61B-4708-A955-CEFA0AB59875}"/>
              </a:ext>
            </a:extLst>
          </p:cNvPr>
          <p:cNvSpPr txBox="1"/>
          <p:nvPr/>
        </p:nvSpPr>
        <p:spPr>
          <a:xfrm>
            <a:off x="611663" y="2558204"/>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Opret begivenheder og samtaler med relevante modtagere</a:t>
            </a:r>
          </a:p>
        </p:txBody>
      </p:sp>
      <p:grpSp>
        <p:nvGrpSpPr>
          <p:cNvPr id="2" name="Group 1">
            <a:extLst>
              <a:ext uri="{FF2B5EF4-FFF2-40B4-BE49-F238E27FC236}">
                <a16:creationId xmlns:a16="http://schemas.microsoft.com/office/drawing/2014/main" id="{4E31BBCB-903F-4DAB-BFBC-5A4562364FF0}"/>
              </a:ext>
            </a:extLst>
          </p:cNvPr>
          <p:cNvGrpSpPr/>
          <p:nvPr/>
        </p:nvGrpSpPr>
        <p:grpSpPr>
          <a:xfrm>
            <a:off x="5068711" y="1103669"/>
            <a:ext cx="720427" cy="693999"/>
            <a:chOff x="5789138" y="1062678"/>
            <a:chExt cx="720427" cy="693999"/>
          </a:xfrm>
        </p:grpSpPr>
        <p:sp>
          <p:nvSpPr>
            <p:cNvPr id="14" name="Ellipse 48">
              <a:extLst>
                <a:ext uri="{FF2B5EF4-FFF2-40B4-BE49-F238E27FC236}">
                  <a16:creationId xmlns:a16="http://schemas.microsoft.com/office/drawing/2014/main" id="{DBAB018B-D19D-42E4-808A-7EC205C6FEC1}"/>
                </a:ext>
              </a:extLst>
            </p:cNvPr>
            <p:cNvSpPr/>
            <p:nvPr/>
          </p:nvSpPr>
          <p:spPr>
            <a:xfrm>
              <a:off x="5789138" y="1062678"/>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 name="Picture 18">
              <a:extLst>
                <a:ext uri="{FF2B5EF4-FFF2-40B4-BE49-F238E27FC236}">
                  <a16:creationId xmlns:a16="http://schemas.microsoft.com/office/drawing/2014/main" id="{C94870FD-5341-4D5E-8BF0-D2A039609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9350" y="1156847"/>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Ellipse 48">
            <a:extLst>
              <a:ext uri="{FF2B5EF4-FFF2-40B4-BE49-F238E27FC236}">
                <a16:creationId xmlns:a16="http://schemas.microsoft.com/office/drawing/2014/main" id="{132AAF60-38AA-4053-9C03-7F91E4D65D71}"/>
              </a:ext>
            </a:extLst>
          </p:cNvPr>
          <p:cNvSpPr/>
          <p:nvPr/>
        </p:nvSpPr>
        <p:spPr>
          <a:xfrm>
            <a:off x="4508558" y="-3789838"/>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AF15FFC9-C377-4600-B7C8-95A43C2CF221}"/>
              </a:ext>
            </a:extLst>
          </p:cNvPr>
          <p:cNvSpPr txBox="1">
            <a:spLocks/>
          </p:cNvSpPr>
          <p:nvPr/>
        </p:nvSpPr>
        <p:spPr>
          <a:xfrm>
            <a:off x="615736" y="1337153"/>
            <a:ext cx="6398675"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Samarbejde om planlægning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pointer</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1" name="TextBox 12">
            <a:extLst>
              <a:ext uri="{FF2B5EF4-FFF2-40B4-BE49-F238E27FC236}">
                <a16:creationId xmlns:a16="http://schemas.microsoft.com/office/drawing/2014/main" id="{F43DB50D-41DE-4C1A-92F3-E2166AE673F1}"/>
              </a:ext>
            </a:extLst>
          </p:cNvPr>
          <p:cNvSpPr txBox="1"/>
          <p:nvPr/>
        </p:nvSpPr>
        <p:spPr>
          <a:xfrm>
            <a:off x="615736" y="3161020"/>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Fremsøg kollegaers kalendere</a:t>
            </a:r>
          </a:p>
        </p:txBody>
      </p:sp>
    </p:spTree>
    <p:extLst>
      <p:ext uri="{BB962C8B-B14F-4D97-AF65-F5344CB8AC3E}">
        <p14:creationId xmlns:p14="http://schemas.microsoft.com/office/powerpoint/2010/main" val="50146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7" name="TextBox 32">
            <a:extLst>
              <a:ext uri="{FF2B5EF4-FFF2-40B4-BE49-F238E27FC236}">
                <a16:creationId xmlns:a16="http://schemas.microsoft.com/office/drawing/2014/main" id="{240B851E-726E-4E18-A566-03670845B271}"/>
              </a:ext>
            </a:extLst>
          </p:cNvPr>
          <p:cNvSpPr txBox="1"/>
          <p:nvPr/>
        </p:nvSpPr>
        <p:spPr>
          <a:xfrm>
            <a:off x="863597" y="2571260"/>
            <a:ext cx="4742764"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Hvem kan booke hvem i kalenderen?</a:t>
            </a:r>
          </a:p>
        </p:txBody>
      </p:sp>
      <p:sp>
        <p:nvSpPr>
          <p:cNvPr id="18" name="Ellipse 48">
            <a:extLst>
              <a:ext uri="{FF2B5EF4-FFF2-40B4-BE49-F238E27FC236}">
                <a16:creationId xmlns:a16="http://schemas.microsoft.com/office/drawing/2014/main" id="{632EEBBF-34FE-4A59-8253-DD9E03361ACC}"/>
              </a:ext>
            </a:extLst>
          </p:cNvPr>
          <p:cNvSpPr/>
          <p:nvPr/>
        </p:nvSpPr>
        <p:spPr>
          <a:xfrm>
            <a:off x="8302127" y="85493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6506A25F-82D5-4A3A-8AE1-01E683532D9C}"/>
              </a:ext>
            </a:extLst>
          </p:cNvPr>
          <p:cNvGrpSpPr/>
          <p:nvPr/>
        </p:nvGrpSpPr>
        <p:grpSpPr>
          <a:xfrm>
            <a:off x="6640794" y="904362"/>
            <a:ext cx="720427" cy="693999"/>
            <a:chOff x="6506948" y="2196132"/>
            <a:chExt cx="720427" cy="693999"/>
          </a:xfrm>
        </p:grpSpPr>
        <p:sp>
          <p:nvSpPr>
            <p:cNvPr id="21" name="Ellipse 48">
              <a:extLst>
                <a:ext uri="{FF2B5EF4-FFF2-40B4-BE49-F238E27FC236}">
                  <a16:creationId xmlns:a16="http://schemas.microsoft.com/office/drawing/2014/main" id="{847DBC99-100A-4524-B7D4-961913BE0F5D}"/>
                </a:ext>
              </a:extLst>
            </p:cNvPr>
            <p:cNvSpPr/>
            <p:nvPr/>
          </p:nvSpPr>
          <p:spPr>
            <a:xfrm>
              <a:off x="6506948" y="2196132"/>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2" name="Picture 18">
              <a:extLst>
                <a:ext uri="{FF2B5EF4-FFF2-40B4-BE49-F238E27FC236}">
                  <a16:creationId xmlns:a16="http://schemas.microsoft.com/office/drawing/2014/main" id="{EE9C00B8-FAE3-4D66-91E8-D5620062A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1007" y="2285668"/>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itle 1">
            <a:extLst>
              <a:ext uri="{FF2B5EF4-FFF2-40B4-BE49-F238E27FC236}">
                <a16:creationId xmlns:a16="http://schemas.microsoft.com/office/drawing/2014/main" id="{8EA94000-14AE-42D0-943A-7ACFDD759EDD}"/>
              </a:ext>
            </a:extLst>
          </p:cNvPr>
          <p:cNvSpPr txBox="1">
            <a:spLocks/>
          </p:cNvSpPr>
          <p:nvPr/>
        </p:nvSpPr>
        <p:spPr>
          <a:xfrm>
            <a:off x="615735" y="1074856"/>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Samarbejde om billeder og planlægning</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Hvad </a:t>
            </a:r>
            <a:r>
              <a:rPr lang="da-DK" sz="9600" b="0" dirty="0">
                <a:solidFill>
                  <a:srgbClr val="222350"/>
                </a:solidFill>
                <a:latin typeface="Lato Black" panose="020F0502020204030203" pitchFamily="34" charset="0"/>
                <a:ea typeface="Lato Black" panose="020F0502020204030203" pitchFamily="34" charset="0"/>
                <a:cs typeface="Lato Black" panose="020F0502020204030203" pitchFamily="34" charset="0"/>
              </a:rPr>
              <a:t>er besluttet?</a:t>
            </a:r>
            <a:endParaRPr kumimoji="0" lang="da-DK" sz="9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b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26" name="TextBox 36">
            <a:extLst>
              <a:ext uri="{FF2B5EF4-FFF2-40B4-BE49-F238E27FC236}">
                <a16:creationId xmlns:a16="http://schemas.microsoft.com/office/drawing/2014/main" id="{02C05EFA-11DD-4F21-B20B-5773F68F6317}"/>
              </a:ext>
            </a:extLst>
          </p:cNvPr>
          <p:cNvSpPr txBox="1"/>
          <p:nvPr/>
        </p:nvSpPr>
        <p:spPr>
          <a:xfrm>
            <a:off x="863597" y="3059247"/>
            <a:ext cx="6608194"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800" dirty="0">
                <a:latin typeface="Lato" panose="020F0502020204030203" pitchFamily="34" charset="0"/>
                <a:ea typeface="Lato" panose="020F0502020204030203" pitchFamily="34" charset="0"/>
                <a:cs typeface="Lato" panose="020F0502020204030203" pitchFamily="34" charset="0"/>
              </a:rPr>
              <a:t>Hvordan sikres det at billeder i Aula tagges korrekt?</a:t>
            </a:r>
            <a:r>
              <a:rPr lang="da-DK" sz="1800" noProof="0" dirty="0">
                <a:latin typeface="Lato" panose="020F0502020204030203" pitchFamily="34" charset="0"/>
                <a:ea typeface="Lato" panose="020F0502020204030203" pitchFamily="34" charset="0"/>
                <a:cs typeface="Lato" panose="020F0502020204030203" pitchFamily="34" charset="0"/>
              </a:rPr>
              <a:t> </a:t>
            </a:r>
            <a:endPar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0" name="TextBox 32">
            <a:extLst>
              <a:ext uri="{FF2B5EF4-FFF2-40B4-BE49-F238E27FC236}">
                <a16:creationId xmlns:a16="http://schemas.microsoft.com/office/drawing/2014/main" id="{CBB97C2A-E741-4D3E-867F-FD1FC194CD5E}"/>
              </a:ext>
            </a:extLst>
          </p:cNvPr>
          <p:cNvSpPr txBox="1"/>
          <p:nvPr/>
        </p:nvSpPr>
        <p:spPr>
          <a:xfrm>
            <a:off x="863597" y="2097235"/>
            <a:ext cx="6480121"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800" dirty="0">
                <a:latin typeface="Lato" panose="020F0502020204030203" pitchFamily="34" charset="0"/>
                <a:ea typeface="Lato" panose="020F0502020204030203" pitchFamily="34" charset="0"/>
                <a:cs typeface="Lato" panose="020F0502020204030203" pitchFamily="34" charset="0"/>
              </a:rPr>
              <a:t>Hvad vil I bruge kalenderen til?   </a:t>
            </a:r>
            <a:endPar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7" name="TextBox 36">
            <a:extLst>
              <a:ext uri="{FF2B5EF4-FFF2-40B4-BE49-F238E27FC236}">
                <a16:creationId xmlns:a16="http://schemas.microsoft.com/office/drawing/2014/main" id="{51AA19E2-E76B-40C8-B3B3-D45E7ECD62D5}"/>
              </a:ext>
            </a:extLst>
          </p:cNvPr>
          <p:cNvSpPr txBox="1"/>
          <p:nvPr/>
        </p:nvSpPr>
        <p:spPr>
          <a:xfrm>
            <a:off x="863597" y="3541823"/>
            <a:ext cx="6608194"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800" dirty="0">
                <a:latin typeface="Lato" panose="020F0502020204030203" pitchFamily="34" charset="0"/>
                <a:ea typeface="Lato" panose="020F0502020204030203" pitchFamily="34" charset="0"/>
                <a:cs typeface="Lato" panose="020F0502020204030203" pitchFamily="34" charset="0"/>
              </a:rPr>
              <a:t>Hvem må dele billeder?</a:t>
            </a:r>
            <a:endPar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4" name="Picture 3" descr="A close up of a logo&#10;&#10;Description automatically generated">
            <a:extLst>
              <a:ext uri="{FF2B5EF4-FFF2-40B4-BE49-F238E27FC236}">
                <a16:creationId xmlns:a16="http://schemas.microsoft.com/office/drawing/2014/main" id="{8AD2026C-7D19-455D-AC64-47755CBE2E94}"/>
              </a:ext>
            </a:extLst>
          </p:cNvPr>
          <p:cNvPicPr>
            <a:picLocks noChangeAspect="1"/>
          </p:cNvPicPr>
          <p:nvPr/>
        </p:nvPicPr>
        <p:blipFill>
          <a:blip r:embed="rId4"/>
          <a:stretch>
            <a:fillRect/>
          </a:stretch>
        </p:blipFill>
        <p:spPr>
          <a:xfrm>
            <a:off x="454963" y="2097235"/>
            <a:ext cx="313172" cy="306000"/>
          </a:xfrm>
          <a:prstGeom prst="rect">
            <a:avLst/>
          </a:prstGeom>
        </p:spPr>
      </p:pic>
      <p:pic>
        <p:nvPicPr>
          <p:cNvPr id="28" name="Picture 27" descr="A close up of a logo&#10;&#10;Description automatically generated">
            <a:extLst>
              <a:ext uri="{FF2B5EF4-FFF2-40B4-BE49-F238E27FC236}">
                <a16:creationId xmlns:a16="http://schemas.microsoft.com/office/drawing/2014/main" id="{7562EC21-A44B-4900-9F2A-AC51F50EA74C}"/>
              </a:ext>
            </a:extLst>
          </p:cNvPr>
          <p:cNvPicPr>
            <a:picLocks noChangeAspect="1"/>
          </p:cNvPicPr>
          <p:nvPr/>
        </p:nvPicPr>
        <p:blipFill>
          <a:blip r:embed="rId4"/>
          <a:stretch>
            <a:fillRect/>
          </a:stretch>
        </p:blipFill>
        <p:spPr>
          <a:xfrm>
            <a:off x="454963" y="2573066"/>
            <a:ext cx="313172" cy="306000"/>
          </a:xfrm>
          <a:prstGeom prst="rect">
            <a:avLst/>
          </a:prstGeom>
        </p:spPr>
      </p:pic>
      <p:pic>
        <p:nvPicPr>
          <p:cNvPr id="29" name="Picture 28" descr="A close up of a logo&#10;&#10;Description automatically generated">
            <a:extLst>
              <a:ext uri="{FF2B5EF4-FFF2-40B4-BE49-F238E27FC236}">
                <a16:creationId xmlns:a16="http://schemas.microsoft.com/office/drawing/2014/main" id="{839BEBCF-1DB5-4768-BFA9-522434669692}"/>
              </a:ext>
            </a:extLst>
          </p:cNvPr>
          <p:cNvPicPr>
            <a:picLocks noChangeAspect="1"/>
          </p:cNvPicPr>
          <p:nvPr/>
        </p:nvPicPr>
        <p:blipFill>
          <a:blip r:embed="rId4"/>
          <a:stretch>
            <a:fillRect/>
          </a:stretch>
        </p:blipFill>
        <p:spPr>
          <a:xfrm>
            <a:off x="454963" y="3083423"/>
            <a:ext cx="313172" cy="306000"/>
          </a:xfrm>
          <a:prstGeom prst="rect">
            <a:avLst/>
          </a:prstGeom>
        </p:spPr>
      </p:pic>
      <p:pic>
        <p:nvPicPr>
          <p:cNvPr id="32" name="Picture 31" descr="A close up of a logo&#10;&#10;Description automatically generated">
            <a:extLst>
              <a:ext uri="{FF2B5EF4-FFF2-40B4-BE49-F238E27FC236}">
                <a16:creationId xmlns:a16="http://schemas.microsoft.com/office/drawing/2014/main" id="{1D951166-7989-4DAE-8B3A-48735A84C490}"/>
              </a:ext>
            </a:extLst>
          </p:cNvPr>
          <p:cNvPicPr>
            <a:picLocks noChangeAspect="1"/>
          </p:cNvPicPr>
          <p:nvPr/>
        </p:nvPicPr>
        <p:blipFill>
          <a:blip r:embed="rId4"/>
          <a:stretch>
            <a:fillRect/>
          </a:stretch>
        </p:blipFill>
        <p:spPr>
          <a:xfrm>
            <a:off x="454963" y="3541823"/>
            <a:ext cx="313172" cy="306000"/>
          </a:xfrm>
          <a:prstGeom prst="rect">
            <a:avLst/>
          </a:prstGeom>
        </p:spPr>
      </p:pic>
    </p:spTree>
    <p:extLst>
      <p:ext uri="{BB962C8B-B14F-4D97-AF65-F5344CB8AC3E}">
        <p14:creationId xmlns:p14="http://schemas.microsoft.com/office/powerpoint/2010/main" val="78966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30"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E94308CD-C22D-428B-B973-0146783840D7}"/>
              </a:ext>
            </a:extLst>
          </p:cNvPr>
          <p:cNvPicPr>
            <a:picLocks noChangeAspect="1"/>
          </p:cNvPicPr>
          <p:nvPr/>
        </p:nvPicPr>
        <p:blipFill>
          <a:blip r:embed="rId3"/>
          <a:stretch>
            <a:fillRect/>
          </a:stretch>
        </p:blipFill>
        <p:spPr>
          <a:xfrm>
            <a:off x="1910237" y="1788074"/>
            <a:ext cx="2390060" cy="967975"/>
          </a:xfrm>
          <a:prstGeom prst="rect">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1910237" y="2756049"/>
            <a:ext cx="4329789" cy="923971"/>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5 – Hente/bringe- samarbejde</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9" name="Picture 5">
            <a:extLst>
              <a:ext uri="{FF2B5EF4-FFF2-40B4-BE49-F238E27FC236}">
                <a16:creationId xmlns:a16="http://schemas.microsoft.com/office/drawing/2014/main" id="{44EE0944-9906-4FBF-9661-9044C6C6C02E}"/>
              </a:ext>
            </a:extLst>
          </p:cNvPr>
          <p:cNvPicPr>
            <a:picLocks noChangeAspect="1"/>
          </p:cNvPicPr>
          <p:nvPr/>
        </p:nvPicPr>
        <p:blipFill rotWithShape="1">
          <a:blip r:embed="rId4"/>
          <a:srcRect l="50984" r="4494" b="20961"/>
          <a:stretch/>
        </p:blipFill>
        <p:spPr>
          <a:xfrm>
            <a:off x="6143368" y="174670"/>
            <a:ext cx="4701391" cy="5540329"/>
          </a:xfrm>
          <a:prstGeom prst="ellipse">
            <a:avLst/>
          </a:prstGeom>
        </p:spPr>
      </p:pic>
      <p:sp>
        <p:nvSpPr>
          <p:cNvPr id="6" name="Ellipse 48">
            <a:extLst>
              <a:ext uri="{FF2B5EF4-FFF2-40B4-BE49-F238E27FC236}">
                <a16:creationId xmlns:a16="http://schemas.microsoft.com/office/drawing/2014/main" id="{94A317B4-1D8C-498D-965B-D26B3E52605B}"/>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11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10">
            <a:extLst>
              <a:ext uri="{FF2B5EF4-FFF2-40B4-BE49-F238E27FC236}">
                <a16:creationId xmlns:a16="http://schemas.microsoft.com/office/drawing/2014/main" id="{A5E6E3D7-3348-4150-B3C3-84E7CDD4661A}"/>
              </a:ext>
            </a:extLst>
          </p:cNvPr>
          <p:cNvPicPr>
            <a:picLocks noChangeAspect="1"/>
          </p:cNvPicPr>
          <p:nvPr/>
        </p:nvPicPr>
        <p:blipFill>
          <a:blip r:embed="rId3"/>
          <a:stretch>
            <a:fillRect/>
          </a:stretch>
        </p:blipFill>
        <p:spPr>
          <a:xfrm>
            <a:off x="3376970" y="2109349"/>
            <a:ext cx="2390060" cy="967975"/>
          </a:xfrm>
          <a:prstGeom prst="rect">
            <a:avLst/>
          </a:prstGeom>
        </p:spPr>
      </p:pic>
      <p:sp>
        <p:nvSpPr>
          <p:cNvPr id="6" name="Titel 10">
            <a:extLst>
              <a:ext uri="{FF2B5EF4-FFF2-40B4-BE49-F238E27FC236}">
                <a16:creationId xmlns:a16="http://schemas.microsoft.com/office/drawing/2014/main" id="{AA743A94-7FA3-4715-8ABB-97A007EBE48D}"/>
              </a:ext>
            </a:extLst>
          </p:cNvPr>
          <p:cNvSpPr txBox="1">
            <a:spLocks/>
          </p:cNvSpPr>
          <p:nvPr/>
        </p:nvSpPr>
        <p:spPr>
          <a:xfrm>
            <a:off x="1" y="3433720"/>
            <a:ext cx="9144000" cy="604190"/>
          </a:xfrm>
          <a:prstGeom prst="rect">
            <a:avLst/>
          </a:prstGeom>
        </p:spPr>
        <p:txBody>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algn="ctr"/>
            <a:r>
              <a:rPr lang="da-DK" b="0" dirty="0">
                <a:solidFill>
                  <a:schemeClr val="bg1"/>
                </a:solidFill>
                <a:latin typeface="Lato Black" panose="020F0502020204030203" pitchFamily="34" charset="0"/>
                <a:ea typeface="Lato Black" panose="020F0502020204030203" pitchFamily="34" charset="0"/>
                <a:cs typeface="Lato Black" panose="020F0502020204030203" pitchFamily="34" charset="0"/>
              </a:rPr>
              <a:t>Brugerrejse: Hente/bringe-samarbejde</a:t>
            </a:r>
            <a:endParaRPr lang="da-DK" dirty="0">
              <a:solidFill>
                <a:schemeClr val="bg1"/>
              </a:solidFill>
            </a:endParaRPr>
          </a:p>
        </p:txBody>
      </p:sp>
    </p:spTree>
    <p:extLst>
      <p:ext uri="{BB962C8B-B14F-4D97-AF65-F5344CB8AC3E}">
        <p14:creationId xmlns:p14="http://schemas.microsoft.com/office/powerpoint/2010/main" val="3893269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891540" y="1842223"/>
            <a:ext cx="1039" cy="19202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Picture 5">
            <a:extLst>
              <a:ext uri="{FF2B5EF4-FFF2-40B4-BE49-F238E27FC236}">
                <a16:creationId xmlns:a16="http://schemas.microsoft.com/office/drawing/2014/main" id="{0361FE9D-C17B-466C-B901-A048CA93D440}"/>
              </a:ext>
            </a:extLst>
          </p:cNvPr>
          <p:cNvPicPr>
            <a:picLocks noChangeAspect="1"/>
          </p:cNvPicPr>
          <p:nvPr/>
        </p:nvPicPr>
        <p:blipFill rotWithShape="1">
          <a:blip r:embed="rId3"/>
          <a:srcRect l="31276" b="5964"/>
          <a:stretch/>
        </p:blipFill>
        <p:spPr>
          <a:xfrm>
            <a:off x="4737454" y="1836933"/>
            <a:ext cx="5356457" cy="4506230"/>
          </a:xfrm>
          <a:prstGeom prst="ellipse">
            <a:avLst/>
          </a:prstGeom>
        </p:spPr>
      </p:pic>
      <p:pic>
        <p:nvPicPr>
          <p:cNvPr id="12" name="Billede 11">
            <a:extLst>
              <a:ext uri="{FF2B5EF4-FFF2-40B4-BE49-F238E27FC236}">
                <a16:creationId xmlns:a16="http://schemas.microsoft.com/office/drawing/2014/main" id="{EB83055C-4A6D-4F09-B794-5F58994DBC1A}"/>
              </a:ext>
            </a:extLst>
          </p:cNvPr>
          <p:cNvPicPr>
            <a:picLocks noChangeAspect="1"/>
          </p:cNvPicPr>
          <p:nvPr/>
        </p:nvPicPr>
        <p:blipFill rotWithShape="1">
          <a:blip r:embed="rId4"/>
          <a:srcRect l="25674" t="17724" r="39645" b="36861"/>
          <a:stretch/>
        </p:blipFill>
        <p:spPr>
          <a:xfrm>
            <a:off x="3121598" y="885038"/>
            <a:ext cx="6022402" cy="4829962"/>
          </a:xfrm>
          <a:prstGeom prst="rect">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764142" y="895542"/>
            <a:ext cx="6738651" cy="390602"/>
          </a:xfrm>
        </p:spPr>
        <p:txBody>
          <a:bodyPr/>
          <a:lstStyle/>
          <a:p>
            <a:r>
              <a:rPr lang="da-DK" b="0" dirty="0">
                <a:latin typeface="Lato Black" panose="020F0502020204030203" pitchFamily="34" charset="0"/>
                <a:ea typeface="Lato Black" panose="020F0502020204030203" pitchFamily="34" charset="0"/>
                <a:cs typeface="Lato Black" panose="020F0502020204030203" pitchFamily="34" charset="0"/>
              </a:rPr>
              <a:t>Hente/bringe-samarbejde</a:t>
            </a:r>
            <a:endParaRPr lang="da-DK" dirty="0"/>
          </a:p>
        </p:txBody>
      </p:sp>
      <p:sp>
        <p:nvSpPr>
          <p:cNvPr id="15" name="Rectangle 11">
            <a:extLst>
              <a:ext uri="{FF2B5EF4-FFF2-40B4-BE49-F238E27FC236}">
                <a16:creationId xmlns:a16="http://schemas.microsoft.com/office/drawing/2014/main" id="{1004BF41-F0C7-4559-877D-23E8427FBBCC}"/>
              </a:ext>
            </a:extLst>
          </p:cNvPr>
          <p:cNvSpPr/>
          <p:nvPr/>
        </p:nvSpPr>
        <p:spPr>
          <a:xfrm>
            <a:off x="764142" y="1677566"/>
            <a:ext cx="5447712" cy="2585323"/>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 medarbejder og herefter </a:t>
            </a:r>
            <a:b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Password:</a:t>
            </a:r>
          </a:p>
          <a:p>
            <a:pPr marL="342900" marR="0" lvl="0" indent="-342900" algn="l" defTabSz="713203" rtl="0" eaLnBrk="1" fontAlgn="auto" latinLnBrk="0" hangingPunct="1">
              <a:lnSpc>
                <a:spcPct val="100000"/>
              </a:lnSpc>
              <a:spcBef>
                <a:spcPts val="0"/>
              </a:spcBef>
              <a:spcAft>
                <a:spcPts val="800"/>
              </a:spcAft>
              <a:buClrTx/>
              <a:buSzTx/>
              <a:buFont typeface="Symbol" panose="05050102010706020507" pitchFamily="18" charset="2"/>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 name="Ellipse 48">
            <a:extLst>
              <a:ext uri="{FF2B5EF4-FFF2-40B4-BE49-F238E27FC236}">
                <a16:creationId xmlns:a16="http://schemas.microsoft.com/office/drawing/2014/main" id="{B3AD5FCA-6190-486B-A5AC-7FC754A6C89B}"/>
              </a:ext>
            </a:extLst>
          </p:cNvPr>
          <p:cNvSpPr/>
          <p:nvPr/>
        </p:nvSpPr>
        <p:spPr>
          <a:xfrm>
            <a:off x="4555217" y="679051"/>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 name="Picture 2" descr="Billedresultat for ikoner blÃ¥">
            <a:extLst>
              <a:ext uri="{FF2B5EF4-FFF2-40B4-BE49-F238E27FC236}">
                <a16:creationId xmlns:a16="http://schemas.microsoft.com/office/drawing/2014/main" id="{965EE01E-647C-402A-A1D6-FCB70575F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7454" y="815261"/>
            <a:ext cx="393509" cy="39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37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1519361F-2736-4333-9D39-E5764A4438C9}"/>
              </a:ext>
            </a:extLst>
          </p:cNvPr>
          <p:cNvSpPr>
            <a:spLocks noGrp="1"/>
          </p:cNvSpPr>
          <p:nvPr>
            <p:ph type="body" sz="quarter" idx="14"/>
          </p:nvPr>
        </p:nvSpPr>
        <p:spPr>
          <a:xfrm>
            <a:off x="632831" y="1277274"/>
            <a:ext cx="6738439" cy="2417271"/>
          </a:xfrm>
        </p:spPr>
        <p:txBody>
          <a:bodyPr>
            <a:normAutofit/>
          </a:bodyPr>
          <a:lstStyle/>
          <a:p>
            <a:pPr marL="285750" indent="-285750" fontAlgn="ctr">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Tjek ind og velkommen</a:t>
            </a:r>
          </a:p>
          <a:p>
            <a:pPr marL="285750" indent="-285750" fontAlgn="ctr">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1: Aula intro</a:t>
            </a:r>
          </a:p>
          <a:p>
            <a:pPr marL="285750" indent="-285750" fontAlgn="ctr">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2: Målrettet kommunikation</a:t>
            </a:r>
          </a:p>
          <a:p>
            <a:pPr marL="285750" indent="-285750" fontAlgn="ctr">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3: Sikker kommunikation</a:t>
            </a:r>
          </a:p>
          <a:p>
            <a:pPr marL="285750" indent="-285750" fontAlgn="ctr">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4: Samarbejde om billeder og planlægning</a:t>
            </a:r>
          </a:p>
          <a:p>
            <a:pPr marL="285750" indent="-285750">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5: Hente/bringe-samarbejdet</a:t>
            </a:r>
          </a:p>
          <a:p>
            <a:pPr marL="285750" indent="-285750">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6: Afrunding</a:t>
            </a:r>
          </a:p>
          <a:p>
            <a:pPr marL="285750" indent="-285750">
              <a:buFont typeface="Arial" panose="020B0604020202020204" pitchFamily="34" charset="0"/>
              <a:buChar char="•"/>
            </a:pPr>
            <a:r>
              <a:rPr lang="da-DK" sz="1400" dirty="0">
                <a:latin typeface="Lato Black" panose="020F0502020204030203" pitchFamily="34" charset="0"/>
                <a:ea typeface="Lato Black" panose="020F0502020204030203" pitchFamily="34" charset="0"/>
                <a:cs typeface="Lato Black" panose="020F0502020204030203" pitchFamily="34" charset="0"/>
              </a:rPr>
              <a:t>Tak for i dag</a:t>
            </a:r>
          </a:p>
          <a:p>
            <a:endParaRPr lang="da-DK" dirty="0"/>
          </a:p>
        </p:txBody>
      </p:sp>
      <p:sp>
        <p:nvSpPr>
          <p:cNvPr id="8" name="Titel 1">
            <a:extLst>
              <a:ext uri="{FF2B5EF4-FFF2-40B4-BE49-F238E27FC236}">
                <a16:creationId xmlns:a16="http://schemas.microsoft.com/office/drawing/2014/main" id="{BD1F2F63-38DB-43E6-8532-8C8A62575149}"/>
              </a:ext>
            </a:extLst>
          </p:cNvPr>
          <p:cNvSpPr txBox="1">
            <a:spLocks/>
          </p:cNvSpPr>
          <p:nvPr/>
        </p:nvSpPr>
        <p:spPr>
          <a:xfrm>
            <a:off x="615950" y="660666"/>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rPr>
              <a:t>Program</a:t>
            </a:r>
          </a:p>
        </p:txBody>
      </p:sp>
      <p:cxnSp>
        <p:nvCxnSpPr>
          <p:cNvPr id="7" name="Straight Connector 10">
            <a:extLst>
              <a:ext uri="{FF2B5EF4-FFF2-40B4-BE49-F238E27FC236}">
                <a16:creationId xmlns:a16="http://schemas.microsoft.com/office/drawing/2014/main" id="{EA03D20D-D0E2-4168-BCBD-B4B020AA7FA0}"/>
              </a:ext>
            </a:extLst>
          </p:cNvPr>
          <p:cNvCxnSpPr>
            <a:cxnSpLocks/>
          </p:cNvCxnSpPr>
          <p:nvPr/>
        </p:nvCxnSpPr>
        <p:spPr>
          <a:xfrm>
            <a:off x="663979" y="1302261"/>
            <a:ext cx="0" cy="212673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Oval 11">
            <a:extLst>
              <a:ext uri="{FF2B5EF4-FFF2-40B4-BE49-F238E27FC236}">
                <a16:creationId xmlns:a16="http://schemas.microsoft.com/office/drawing/2014/main" id="{B46CE773-7D0A-4AE6-9FEC-FAA38BF0B5BB}"/>
              </a:ext>
            </a:extLst>
          </p:cNvPr>
          <p:cNvSpPr/>
          <p:nvPr/>
        </p:nvSpPr>
        <p:spPr>
          <a:xfrm flipH="1" flipV="1">
            <a:off x="624742" y="1304651"/>
            <a:ext cx="96058" cy="96058"/>
          </a:xfrm>
          <a:prstGeom prst="ellipse">
            <a:avLst/>
          </a:prstGeom>
          <a:solidFill>
            <a:srgbClr val="FFFFFF"/>
          </a:solid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Oval 11">
            <a:extLst>
              <a:ext uri="{FF2B5EF4-FFF2-40B4-BE49-F238E27FC236}">
                <a16:creationId xmlns:a16="http://schemas.microsoft.com/office/drawing/2014/main" id="{90177DFB-917A-4D9B-9731-EFCBBD19154B}"/>
              </a:ext>
            </a:extLst>
          </p:cNvPr>
          <p:cNvSpPr/>
          <p:nvPr/>
        </p:nvSpPr>
        <p:spPr>
          <a:xfrm flipH="1" flipV="1">
            <a:off x="624742" y="3380971"/>
            <a:ext cx="96058" cy="96058"/>
          </a:xfrm>
          <a:prstGeom prst="ellipse">
            <a:avLst/>
          </a:prstGeom>
          <a:solidFill>
            <a:srgbClr val="FFFFFF"/>
          </a:solid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solidFill>
                <a:srgbClr val="222350"/>
              </a:solidFill>
              <a:latin typeface="Lato black"/>
            </a:endParaRPr>
          </a:p>
        </p:txBody>
      </p:sp>
      <p:sp>
        <p:nvSpPr>
          <p:cNvPr id="12" name="TextBox 4">
            <a:extLst>
              <a:ext uri="{FF2B5EF4-FFF2-40B4-BE49-F238E27FC236}">
                <a16:creationId xmlns:a16="http://schemas.microsoft.com/office/drawing/2014/main" id="{DBDE48DE-78D2-477E-A695-29F452395AF4}"/>
              </a:ext>
            </a:extLst>
          </p:cNvPr>
          <p:cNvSpPr txBox="1"/>
          <p:nvPr/>
        </p:nvSpPr>
        <p:spPr>
          <a:xfrm>
            <a:off x="556128" y="1885557"/>
            <a:ext cx="6309085" cy="369332"/>
          </a:xfrm>
          <a:prstGeom prst="rect">
            <a:avLst/>
          </a:prstGeom>
          <a:noFill/>
        </p:spPr>
        <p:txBody>
          <a:bodyPr wrap="square" rtlCol="0">
            <a:spAutoFit/>
          </a:bodyPr>
          <a:lstStyle/>
          <a:p>
            <a:pPr marL="285750" lvl="0" indent="-285750">
              <a:buFont typeface="Arial" panose="020B0604020202020204" pitchFamily="34" charset="0"/>
              <a:buChar char="•"/>
              <a:defRPr/>
            </a:pP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Medarbejdernes personlige overblik</a:t>
            </a:r>
            <a:endParaRPr kumimoji="0" lang="da-DK" sz="180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1">
            <a:extLst>
              <a:ext uri="{FF2B5EF4-FFF2-40B4-BE49-F238E27FC236}">
                <a16:creationId xmlns:a16="http://schemas.microsoft.com/office/drawing/2014/main" id="{39F2426A-0F21-4473-96DB-99A6D987C157}"/>
              </a:ext>
            </a:extLst>
          </p:cNvPr>
          <p:cNvSpPr txBox="1"/>
          <p:nvPr/>
        </p:nvSpPr>
        <p:spPr>
          <a:xfrm>
            <a:off x="530964" y="2288677"/>
            <a:ext cx="6738652" cy="369332"/>
          </a:xfrm>
          <a:prstGeom prst="rect">
            <a:avLst/>
          </a:prstGeom>
          <a:noFill/>
        </p:spPr>
        <p:txBody>
          <a:bodyPr wrap="square" rtlCol="0">
            <a:spAutoFit/>
          </a:bodyPr>
          <a:lstStyle/>
          <a:p>
            <a:pPr marL="285750" lvl="0" indent="-285750">
              <a:buFont typeface="Arial" panose="020B0604020202020204" pitchFamily="34" charset="0"/>
              <a:buChar char="•"/>
              <a:defRPr/>
            </a:pP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Få dagens overblik over børn gennem </a:t>
            </a:r>
            <a:r>
              <a:rPr lang="da-DK" sz="1800" dirty="0" err="1">
                <a:solidFill>
                  <a:srgbClr val="222350"/>
                </a:solidFill>
                <a:latin typeface="Lato" panose="020F0502020204030203" pitchFamily="34" charset="0"/>
                <a:ea typeface="Lato" panose="020F0502020204030203" pitchFamily="34" charset="0"/>
                <a:cs typeface="Lato" panose="020F0502020204030203" pitchFamily="34" charset="0"/>
              </a:rPr>
              <a:t>Check-ind</a:t>
            </a: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 skærmen</a:t>
            </a:r>
            <a:endParaRPr kumimoji="0" lang="da-DK" sz="180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4" name="TextBox 15">
            <a:extLst>
              <a:ext uri="{FF2B5EF4-FFF2-40B4-BE49-F238E27FC236}">
                <a16:creationId xmlns:a16="http://schemas.microsoft.com/office/drawing/2014/main" id="{0FB07FE3-D09A-429D-9C97-1BAB252ECBA4}"/>
              </a:ext>
            </a:extLst>
          </p:cNvPr>
          <p:cNvSpPr txBox="1"/>
          <p:nvPr/>
        </p:nvSpPr>
        <p:spPr>
          <a:xfrm>
            <a:off x="541394" y="2712045"/>
            <a:ext cx="6738652" cy="369332"/>
          </a:xfrm>
          <a:prstGeom prst="rect">
            <a:avLst/>
          </a:prstGeom>
          <a:noFill/>
        </p:spPr>
        <p:txBody>
          <a:bodyPr wrap="square" rtlCol="0">
            <a:spAutoFit/>
          </a:bodyPr>
          <a:lstStyle/>
          <a:p>
            <a:pPr marL="285750" lvl="0" indent="-285750">
              <a:buFont typeface="Arial" panose="020B0604020202020204" pitchFamily="34" charset="0"/>
              <a:buChar char="•"/>
              <a:defRPr/>
            </a:pP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Forældre kan oprette aftaler for barnet</a:t>
            </a:r>
            <a:endParaRPr kumimoji="0" lang="da-DK" sz="180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 name="Ellipse 8">
            <a:extLst>
              <a:ext uri="{FF2B5EF4-FFF2-40B4-BE49-F238E27FC236}">
                <a16:creationId xmlns:a16="http://schemas.microsoft.com/office/drawing/2014/main" id="{8C6AA62C-DE2A-41FD-BD9E-0A3D711D72FE}"/>
              </a:ext>
            </a:extLst>
          </p:cNvPr>
          <p:cNvSpPr/>
          <p:nvPr/>
        </p:nvSpPr>
        <p:spPr>
          <a:xfrm>
            <a:off x="4655280" y="879341"/>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Flowchart: Connector 12">
            <a:extLst>
              <a:ext uri="{FF2B5EF4-FFF2-40B4-BE49-F238E27FC236}">
                <a16:creationId xmlns:a16="http://schemas.microsoft.com/office/drawing/2014/main" id="{F7EC8B0D-11CA-4F7F-AA10-77438611069E}"/>
              </a:ext>
            </a:extLst>
          </p:cNvPr>
          <p:cNvSpPr/>
          <p:nvPr/>
        </p:nvSpPr>
        <p:spPr>
          <a:xfrm>
            <a:off x="4581687" y="879341"/>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Ellipse 48">
            <a:extLst>
              <a:ext uri="{FF2B5EF4-FFF2-40B4-BE49-F238E27FC236}">
                <a16:creationId xmlns:a16="http://schemas.microsoft.com/office/drawing/2014/main" id="{4C70EF4E-3BDB-49B7-8EDF-6B146AF0DFCD}"/>
              </a:ext>
            </a:extLst>
          </p:cNvPr>
          <p:cNvSpPr/>
          <p:nvPr/>
        </p:nvSpPr>
        <p:spPr>
          <a:xfrm>
            <a:off x="4581687" y="879340"/>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8" name="Picture 18">
            <a:extLst>
              <a:ext uri="{FF2B5EF4-FFF2-40B4-BE49-F238E27FC236}">
                <a16:creationId xmlns:a16="http://schemas.microsoft.com/office/drawing/2014/main" id="{B33846C3-3A7F-4588-8CBC-2FFA46243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899" y="973998"/>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19" name="Ellipse 48">
            <a:extLst>
              <a:ext uri="{FF2B5EF4-FFF2-40B4-BE49-F238E27FC236}">
                <a16:creationId xmlns:a16="http://schemas.microsoft.com/office/drawing/2014/main" id="{11ECD0DE-3765-4B6D-8671-CD1981139F1F}"/>
              </a:ext>
            </a:extLst>
          </p:cNvPr>
          <p:cNvSpPr/>
          <p:nvPr/>
        </p:nvSpPr>
        <p:spPr>
          <a:xfrm>
            <a:off x="6865213" y="-287366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 name="Title 1">
            <a:extLst>
              <a:ext uri="{FF2B5EF4-FFF2-40B4-BE49-F238E27FC236}">
                <a16:creationId xmlns:a16="http://schemas.microsoft.com/office/drawing/2014/main" id="{9B40D12D-D81C-4EF6-82EB-176A2E95DC17}"/>
              </a:ext>
            </a:extLst>
          </p:cNvPr>
          <p:cNvSpPr txBox="1">
            <a:spLocks/>
          </p:cNvSpPr>
          <p:nvPr/>
        </p:nvSpPr>
        <p:spPr>
          <a:xfrm>
            <a:off x="615737" y="1003880"/>
            <a:ext cx="6738651" cy="60419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t>Hente/bringe-samarbejde</a:t>
            </a:r>
          </a:p>
          <a:p>
            <a: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t>- Pointer</a:t>
            </a:r>
          </a:p>
          <a:p>
            <a:endPar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44722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solidFill>
                <a:srgbClr val="222350"/>
              </a:solidFill>
              <a:latin typeface="Lato black"/>
            </a:endParaRPr>
          </a:p>
        </p:txBody>
      </p:sp>
      <p:sp>
        <p:nvSpPr>
          <p:cNvPr id="12" name="TextBox 4">
            <a:extLst>
              <a:ext uri="{FF2B5EF4-FFF2-40B4-BE49-F238E27FC236}">
                <a16:creationId xmlns:a16="http://schemas.microsoft.com/office/drawing/2014/main" id="{DBDE48DE-78D2-477E-A695-29F452395AF4}"/>
              </a:ext>
            </a:extLst>
          </p:cNvPr>
          <p:cNvSpPr txBox="1"/>
          <p:nvPr/>
        </p:nvSpPr>
        <p:spPr>
          <a:xfrm>
            <a:off x="556128" y="1885557"/>
            <a:ext cx="6309085" cy="369332"/>
          </a:xfrm>
          <a:prstGeom prst="rect">
            <a:avLst/>
          </a:prstGeom>
          <a:noFill/>
        </p:spPr>
        <p:txBody>
          <a:bodyPr wrap="square" rtlCol="0">
            <a:spAutoFit/>
          </a:bodyPr>
          <a:lstStyle/>
          <a:p>
            <a:pPr marL="285750" lvl="0" indent="-285750">
              <a:buFont typeface="Arial" panose="020B0604020202020204" pitchFamily="34" charset="0"/>
              <a:buChar char="•"/>
              <a:defRPr/>
            </a:pPr>
            <a:r>
              <a:rPr lang="da-DK" sz="1800" dirty="0">
                <a:latin typeface="Lato" panose="020F0502020204030203" pitchFamily="34" charset="0"/>
                <a:ea typeface="Lato" panose="020F0502020204030203" pitchFamily="34" charset="0"/>
                <a:cs typeface="Lato" panose="020F0502020204030203" pitchFamily="34" charset="0"/>
              </a:rPr>
              <a:t>Anmod om ferieregistrering </a:t>
            </a:r>
            <a:endParaRPr kumimoji="0" lang="da-DK" sz="180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1">
            <a:extLst>
              <a:ext uri="{FF2B5EF4-FFF2-40B4-BE49-F238E27FC236}">
                <a16:creationId xmlns:a16="http://schemas.microsoft.com/office/drawing/2014/main" id="{39F2426A-0F21-4473-96DB-99A6D987C157}"/>
              </a:ext>
            </a:extLst>
          </p:cNvPr>
          <p:cNvSpPr txBox="1"/>
          <p:nvPr/>
        </p:nvSpPr>
        <p:spPr>
          <a:xfrm>
            <a:off x="556128" y="2288677"/>
            <a:ext cx="6738652" cy="369332"/>
          </a:xfrm>
          <a:prstGeom prst="rect">
            <a:avLst/>
          </a:prstGeom>
          <a:noFill/>
        </p:spPr>
        <p:txBody>
          <a:bodyPr wrap="square" rtlCol="0">
            <a:spAutoFit/>
          </a:bodyPr>
          <a:lstStyle/>
          <a:p>
            <a:pPr marL="285750" lvl="0" indent="-285750">
              <a:buFont typeface="Arial" panose="020B0604020202020204" pitchFamily="34" charset="0"/>
              <a:buChar char="•"/>
              <a:defRPr/>
            </a:pPr>
            <a:r>
              <a:rPr lang="da-DK" sz="1800" dirty="0">
                <a:latin typeface="Lato" panose="020F0502020204030203" pitchFamily="34" charset="0"/>
                <a:ea typeface="Lato" panose="020F0502020204030203" pitchFamily="34" charset="0"/>
                <a:cs typeface="Lato" panose="020F0502020204030203" pitchFamily="34" charset="0"/>
              </a:rPr>
              <a:t>Se hvor mange og hvilke børn der kommer ifm. en ferieperiode</a:t>
            </a:r>
          </a:p>
        </p:txBody>
      </p:sp>
      <p:grpSp>
        <p:nvGrpSpPr>
          <p:cNvPr id="2" name="Group 1">
            <a:extLst>
              <a:ext uri="{FF2B5EF4-FFF2-40B4-BE49-F238E27FC236}">
                <a16:creationId xmlns:a16="http://schemas.microsoft.com/office/drawing/2014/main" id="{B7CB64CD-1D5A-4C5F-B55F-EC83076DC690}"/>
              </a:ext>
            </a:extLst>
          </p:cNvPr>
          <p:cNvGrpSpPr/>
          <p:nvPr/>
        </p:nvGrpSpPr>
        <p:grpSpPr>
          <a:xfrm>
            <a:off x="4572000" y="856713"/>
            <a:ext cx="720427" cy="693999"/>
            <a:chOff x="4827658" y="879340"/>
            <a:chExt cx="720427" cy="693999"/>
          </a:xfrm>
        </p:grpSpPr>
        <p:sp>
          <p:nvSpPr>
            <p:cNvPr id="17" name="Ellipse 48">
              <a:extLst>
                <a:ext uri="{FF2B5EF4-FFF2-40B4-BE49-F238E27FC236}">
                  <a16:creationId xmlns:a16="http://schemas.microsoft.com/office/drawing/2014/main" id="{4C70EF4E-3BDB-49B7-8EDF-6B146AF0DFCD}"/>
                </a:ext>
              </a:extLst>
            </p:cNvPr>
            <p:cNvSpPr/>
            <p:nvPr/>
          </p:nvSpPr>
          <p:spPr>
            <a:xfrm>
              <a:off x="4827658" y="879340"/>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8" name="Picture 18">
              <a:extLst>
                <a:ext uri="{FF2B5EF4-FFF2-40B4-BE49-F238E27FC236}">
                  <a16:creationId xmlns:a16="http://schemas.microsoft.com/office/drawing/2014/main" id="{B33846C3-3A7F-4588-8CBC-2FFA46243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870" y="968876"/>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Ellipse 48">
            <a:extLst>
              <a:ext uri="{FF2B5EF4-FFF2-40B4-BE49-F238E27FC236}">
                <a16:creationId xmlns:a16="http://schemas.microsoft.com/office/drawing/2014/main" id="{11ECD0DE-3765-4B6D-8671-CD1981139F1F}"/>
              </a:ext>
            </a:extLst>
          </p:cNvPr>
          <p:cNvSpPr/>
          <p:nvPr/>
        </p:nvSpPr>
        <p:spPr>
          <a:xfrm>
            <a:off x="6865213" y="-287366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 name="Title 1">
            <a:extLst>
              <a:ext uri="{FF2B5EF4-FFF2-40B4-BE49-F238E27FC236}">
                <a16:creationId xmlns:a16="http://schemas.microsoft.com/office/drawing/2014/main" id="{9B40D12D-D81C-4EF6-82EB-176A2E95DC17}"/>
              </a:ext>
            </a:extLst>
          </p:cNvPr>
          <p:cNvSpPr txBox="1">
            <a:spLocks/>
          </p:cNvSpPr>
          <p:nvPr/>
        </p:nvSpPr>
        <p:spPr>
          <a:xfrm>
            <a:off x="615737" y="1003880"/>
            <a:ext cx="6738651" cy="60419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t>Hente/bringe-samarbejde</a:t>
            </a:r>
          </a:p>
          <a:p>
            <a: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t>- Pointer</a:t>
            </a:r>
          </a:p>
        </p:txBody>
      </p:sp>
    </p:spTree>
    <p:extLst>
      <p:ext uri="{BB962C8B-B14F-4D97-AF65-F5344CB8AC3E}">
        <p14:creationId xmlns:p14="http://schemas.microsoft.com/office/powerpoint/2010/main" val="57021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solidFill>
                <a:srgbClr val="222350"/>
              </a:solidFill>
              <a:latin typeface="Lato black"/>
            </a:endParaRPr>
          </a:p>
        </p:txBody>
      </p:sp>
      <p:sp>
        <p:nvSpPr>
          <p:cNvPr id="12" name="TextBox 4">
            <a:extLst>
              <a:ext uri="{FF2B5EF4-FFF2-40B4-BE49-F238E27FC236}">
                <a16:creationId xmlns:a16="http://schemas.microsoft.com/office/drawing/2014/main" id="{DBDE48DE-78D2-477E-A695-29F452395AF4}"/>
              </a:ext>
            </a:extLst>
          </p:cNvPr>
          <p:cNvSpPr txBox="1"/>
          <p:nvPr/>
        </p:nvSpPr>
        <p:spPr>
          <a:xfrm>
            <a:off x="556128" y="1960359"/>
            <a:ext cx="8330435" cy="369332"/>
          </a:xfrm>
          <a:prstGeom prst="rect">
            <a:avLst/>
          </a:prstGeom>
          <a:noFill/>
        </p:spPr>
        <p:txBody>
          <a:bodyPr wrap="square" rtlCol="0">
            <a:spAutoFit/>
          </a:bodyPr>
          <a:lstStyle/>
          <a:p>
            <a:pPr marL="285750" lvl="0" indent="-285750">
              <a:buFont typeface="Arial" panose="020B0604020202020204" pitchFamily="34" charset="0"/>
              <a:buChar char="•"/>
              <a:defRPr/>
            </a:pPr>
            <a:r>
              <a:rPr kumimoji="0" lang="da-DK" sz="180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Se en liste over børnenes kontaktoplysninger</a:t>
            </a:r>
          </a:p>
        </p:txBody>
      </p:sp>
      <p:grpSp>
        <p:nvGrpSpPr>
          <p:cNvPr id="2" name="Group 1">
            <a:extLst>
              <a:ext uri="{FF2B5EF4-FFF2-40B4-BE49-F238E27FC236}">
                <a16:creationId xmlns:a16="http://schemas.microsoft.com/office/drawing/2014/main" id="{FC3538C5-D505-4EE8-9CE7-071E5A3969DE}"/>
              </a:ext>
            </a:extLst>
          </p:cNvPr>
          <p:cNvGrpSpPr/>
          <p:nvPr/>
        </p:nvGrpSpPr>
        <p:grpSpPr>
          <a:xfrm>
            <a:off x="4211786" y="786528"/>
            <a:ext cx="720427" cy="693999"/>
            <a:chOff x="4059271" y="786528"/>
            <a:chExt cx="720427" cy="693999"/>
          </a:xfrm>
        </p:grpSpPr>
        <p:sp>
          <p:nvSpPr>
            <p:cNvPr id="17" name="Ellipse 48">
              <a:extLst>
                <a:ext uri="{FF2B5EF4-FFF2-40B4-BE49-F238E27FC236}">
                  <a16:creationId xmlns:a16="http://schemas.microsoft.com/office/drawing/2014/main" id="{4C70EF4E-3BDB-49B7-8EDF-6B146AF0DFCD}"/>
                </a:ext>
              </a:extLst>
            </p:cNvPr>
            <p:cNvSpPr/>
            <p:nvPr/>
          </p:nvSpPr>
          <p:spPr>
            <a:xfrm>
              <a:off x="4059271" y="786528"/>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8" name="Picture 18">
              <a:extLst>
                <a:ext uri="{FF2B5EF4-FFF2-40B4-BE49-F238E27FC236}">
                  <a16:creationId xmlns:a16="http://schemas.microsoft.com/office/drawing/2014/main" id="{B33846C3-3A7F-4588-8CBC-2FFA46243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897" y="907717"/>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Ellipse 48">
            <a:extLst>
              <a:ext uri="{FF2B5EF4-FFF2-40B4-BE49-F238E27FC236}">
                <a16:creationId xmlns:a16="http://schemas.microsoft.com/office/drawing/2014/main" id="{11ECD0DE-3765-4B6D-8671-CD1981139F1F}"/>
              </a:ext>
            </a:extLst>
          </p:cNvPr>
          <p:cNvSpPr/>
          <p:nvPr/>
        </p:nvSpPr>
        <p:spPr>
          <a:xfrm>
            <a:off x="6865213" y="-287366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 name="Title 1">
            <a:extLst>
              <a:ext uri="{FF2B5EF4-FFF2-40B4-BE49-F238E27FC236}">
                <a16:creationId xmlns:a16="http://schemas.microsoft.com/office/drawing/2014/main" id="{9B40D12D-D81C-4EF6-82EB-176A2E95DC17}"/>
              </a:ext>
            </a:extLst>
          </p:cNvPr>
          <p:cNvSpPr txBox="1">
            <a:spLocks/>
          </p:cNvSpPr>
          <p:nvPr/>
        </p:nvSpPr>
        <p:spPr>
          <a:xfrm>
            <a:off x="615737" y="1029103"/>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Kontakter og stamkort </a:t>
            </a:r>
          </a:p>
          <a:p>
            <a:r>
              <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 Pointer</a:t>
            </a:r>
          </a:p>
          <a:p>
            <a:endPar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a:p>
            <a:b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br>
            <a:endPar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11" name="TextBox 4">
            <a:extLst>
              <a:ext uri="{FF2B5EF4-FFF2-40B4-BE49-F238E27FC236}">
                <a16:creationId xmlns:a16="http://schemas.microsoft.com/office/drawing/2014/main" id="{78C1E198-B7C9-4F65-96F1-1B573A537F58}"/>
              </a:ext>
            </a:extLst>
          </p:cNvPr>
          <p:cNvSpPr txBox="1"/>
          <p:nvPr/>
        </p:nvSpPr>
        <p:spPr>
          <a:xfrm>
            <a:off x="556127" y="2391892"/>
            <a:ext cx="8330435" cy="369332"/>
          </a:xfrm>
          <a:prstGeom prst="rect">
            <a:avLst/>
          </a:prstGeom>
          <a:noFill/>
        </p:spPr>
        <p:txBody>
          <a:bodyPr wrap="square" rtlCol="0">
            <a:spAutoFit/>
          </a:bodyPr>
          <a:lstStyle/>
          <a:p>
            <a:pPr marL="285750" lvl="0" indent="-285750">
              <a:buFont typeface="Arial" panose="020B0604020202020204" pitchFamily="34" charset="0"/>
              <a:buChar char="•"/>
              <a:defRPr/>
            </a:pPr>
            <a:r>
              <a:rPr kumimoji="0" lang="da-DK" sz="180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Få et samlet overblik over et </a:t>
            </a:r>
            <a:r>
              <a:rPr lang="da-DK" sz="1800" dirty="0">
                <a:latin typeface="Lato" panose="020F0502020204030203" pitchFamily="34" charset="0"/>
                <a:ea typeface="Lato" panose="020F0502020204030203" pitchFamily="34" charset="0"/>
                <a:cs typeface="Lato" panose="020F0502020204030203" pitchFamily="34" charset="0"/>
              </a:rPr>
              <a:t>børnenes stamkort</a:t>
            </a:r>
            <a:endParaRPr kumimoji="0" lang="da-DK" sz="180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75063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solidFill>
                <a:srgbClr val="222350"/>
              </a:solidFill>
              <a:latin typeface="Lato black"/>
            </a:endParaRPr>
          </a:p>
        </p:txBody>
      </p:sp>
      <p:sp>
        <p:nvSpPr>
          <p:cNvPr id="9" name="Ellipse 48">
            <a:extLst>
              <a:ext uri="{FF2B5EF4-FFF2-40B4-BE49-F238E27FC236}">
                <a16:creationId xmlns:a16="http://schemas.microsoft.com/office/drawing/2014/main" id="{7EEDCC96-8699-4370-8BF9-7E40A0D44D43}"/>
              </a:ext>
            </a:extLst>
          </p:cNvPr>
          <p:cNvSpPr/>
          <p:nvPr/>
        </p:nvSpPr>
        <p:spPr>
          <a:xfrm>
            <a:off x="7549173" y="-364427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Title 1">
            <a:extLst>
              <a:ext uri="{FF2B5EF4-FFF2-40B4-BE49-F238E27FC236}">
                <a16:creationId xmlns:a16="http://schemas.microsoft.com/office/drawing/2014/main" id="{319A76E4-6340-4F61-AAF1-D82572682FAB}"/>
              </a:ext>
            </a:extLst>
          </p:cNvPr>
          <p:cNvSpPr txBox="1">
            <a:spLocks/>
          </p:cNvSpPr>
          <p:nvPr/>
        </p:nvSpPr>
        <p:spPr>
          <a:xfrm>
            <a:off x="595700" y="1056844"/>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Hente/bringe samarbejde</a:t>
            </a:r>
          </a:p>
          <a:p>
            <a:r>
              <a:rPr lang="da-DK" sz="8000" b="0" dirty="0">
                <a:solidFill>
                  <a:srgbClr val="222350"/>
                </a:solidFill>
                <a:latin typeface="Lato Black" panose="020F0502020204030203" pitchFamily="34" charset="0"/>
                <a:ea typeface="Lato Black" panose="020F0502020204030203" pitchFamily="34" charset="0"/>
                <a:cs typeface="Lato Black" panose="020F0502020204030203" pitchFamily="34" charset="0"/>
              </a:rPr>
              <a:t>- Hvad er besluttet?</a:t>
            </a:r>
          </a:p>
          <a:p>
            <a:endPar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a:p>
            <a:b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br>
            <a:endPar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16" name="TextBox 19">
            <a:extLst>
              <a:ext uri="{FF2B5EF4-FFF2-40B4-BE49-F238E27FC236}">
                <a16:creationId xmlns:a16="http://schemas.microsoft.com/office/drawing/2014/main" id="{C7AA8884-4DAF-4112-8619-B7D11D4C207C}"/>
              </a:ext>
            </a:extLst>
          </p:cNvPr>
          <p:cNvSpPr txBox="1"/>
          <p:nvPr/>
        </p:nvSpPr>
        <p:spPr>
          <a:xfrm>
            <a:off x="813565" y="2044586"/>
            <a:ext cx="8330435" cy="369332"/>
          </a:xfrm>
          <a:prstGeom prst="rect">
            <a:avLst/>
          </a:prstGeom>
          <a:noFill/>
        </p:spPr>
        <p:txBody>
          <a:bodyPr wrap="square" rtlCol="0">
            <a:spAutoFit/>
          </a:bodyPr>
          <a:lstStyle/>
          <a:p>
            <a:pPr marR="0" lvl="0" algn="l" defTabSz="713203" rtl="0" eaLnBrk="1" fontAlgn="auto" latinLnBrk="0" hangingPunct="1">
              <a:lnSpc>
                <a:spcPct val="100000"/>
              </a:lnSpc>
              <a:spcBef>
                <a:spcPts val="0"/>
              </a:spcBef>
              <a:spcAft>
                <a:spcPts val="0"/>
              </a:spcAft>
              <a:buClrTx/>
              <a:buSzTx/>
              <a:tabLst/>
              <a:defRPr/>
            </a:pPr>
            <a:r>
              <a:rPr lang="da-DK" sz="1800" dirty="0">
                <a:latin typeface="Lato" panose="020F0502020204030203" pitchFamily="34" charset="0"/>
                <a:ea typeface="Lato" panose="020F0502020204030203" pitchFamily="34" charset="0"/>
                <a:cs typeface="Lato" panose="020F0502020204030203" pitchFamily="34" charset="0"/>
              </a:rPr>
              <a:t>Hvem på institutionen skal kunne håndtere Komme/Gå?</a:t>
            </a:r>
          </a:p>
        </p:txBody>
      </p:sp>
      <p:sp>
        <p:nvSpPr>
          <p:cNvPr id="17" name="Ellipse 16">
            <a:extLst>
              <a:ext uri="{FF2B5EF4-FFF2-40B4-BE49-F238E27FC236}">
                <a16:creationId xmlns:a16="http://schemas.microsoft.com/office/drawing/2014/main" id="{BC18F084-BC27-48C9-8FFE-B81A92E70C6C}"/>
              </a:ext>
            </a:extLst>
          </p:cNvPr>
          <p:cNvSpPr/>
          <p:nvPr/>
        </p:nvSpPr>
        <p:spPr>
          <a:xfrm>
            <a:off x="4458291" y="799686"/>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Flowchart: Connector 12">
            <a:extLst>
              <a:ext uri="{FF2B5EF4-FFF2-40B4-BE49-F238E27FC236}">
                <a16:creationId xmlns:a16="http://schemas.microsoft.com/office/drawing/2014/main" id="{0EEFE109-C5BB-46B0-9DCA-2E0CACE9857C}"/>
              </a:ext>
            </a:extLst>
          </p:cNvPr>
          <p:cNvSpPr/>
          <p:nvPr/>
        </p:nvSpPr>
        <p:spPr>
          <a:xfrm>
            <a:off x="4384698" y="799686"/>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Ellipse 48">
            <a:extLst>
              <a:ext uri="{FF2B5EF4-FFF2-40B4-BE49-F238E27FC236}">
                <a16:creationId xmlns:a16="http://schemas.microsoft.com/office/drawing/2014/main" id="{6ECDCA60-4B54-424E-BF00-92FEF50BDCDC}"/>
              </a:ext>
            </a:extLst>
          </p:cNvPr>
          <p:cNvSpPr/>
          <p:nvPr/>
        </p:nvSpPr>
        <p:spPr>
          <a:xfrm>
            <a:off x="4384698" y="799685"/>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0" name="Picture 18">
            <a:extLst>
              <a:ext uri="{FF2B5EF4-FFF2-40B4-BE49-F238E27FC236}">
                <a16:creationId xmlns:a16="http://schemas.microsoft.com/office/drawing/2014/main" id="{265456B8-E5E7-4BA3-B342-0D6EAF3AA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910" y="894343"/>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9">
            <a:extLst>
              <a:ext uri="{FF2B5EF4-FFF2-40B4-BE49-F238E27FC236}">
                <a16:creationId xmlns:a16="http://schemas.microsoft.com/office/drawing/2014/main" id="{C452D06D-D67F-4245-BE85-6D105355EC28}"/>
              </a:ext>
            </a:extLst>
          </p:cNvPr>
          <p:cNvSpPr txBox="1"/>
          <p:nvPr/>
        </p:nvSpPr>
        <p:spPr>
          <a:xfrm>
            <a:off x="807214" y="2557443"/>
            <a:ext cx="8330435" cy="369332"/>
          </a:xfrm>
          <a:prstGeom prst="rect">
            <a:avLst/>
          </a:prstGeom>
          <a:noFill/>
        </p:spPr>
        <p:txBody>
          <a:bodyPr wrap="square" rtlCol="0">
            <a:spAutoFit/>
          </a:bodyPr>
          <a:lstStyle/>
          <a:p>
            <a:pPr lvl="0">
              <a:defRPr/>
            </a:pPr>
            <a:r>
              <a:rPr lang="da-DK" sz="1800" dirty="0">
                <a:latin typeface="Lato" panose="020F0502020204030203" pitchFamily="34" charset="0"/>
                <a:ea typeface="Lato" panose="020F0502020204030203" pitchFamily="34" charset="0"/>
                <a:cs typeface="Lato" panose="020F0502020204030203" pitchFamily="34" charset="0"/>
              </a:rPr>
              <a:t>Hvordan får I overblik over allokering af medarbejdere ifm. ferie?</a:t>
            </a:r>
          </a:p>
        </p:txBody>
      </p:sp>
      <p:sp>
        <p:nvSpPr>
          <p:cNvPr id="11" name="TextBox 19">
            <a:extLst>
              <a:ext uri="{FF2B5EF4-FFF2-40B4-BE49-F238E27FC236}">
                <a16:creationId xmlns:a16="http://schemas.microsoft.com/office/drawing/2014/main" id="{EC1D3380-388D-4FED-B9E5-91B32C0ECF67}"/>
              </a:ext>
            </a:extLst>
          </p:cNvPr>
          <p:cNvSpPr txBox="1"/>
          <p:nvPr/>
        </p:nvSpPr>
        <p:spPr>
          <a:xfrm>
            <a:off x="813565" y="3114719"/>
            <a:ext cx="8330435" cy="369332"/>
          </a:xfrm>
          <a:prstGeom prst="rect">
            <a:avLst/>
          </a:prstGeom>
          <a:noFill/>
        </p:spPr>
        <p:txBody>
          <a:bodyPr wrap="square" rtlCol="0">
            <a:spAutoFit/>
          </a:bodyPr>
          <a:lstStyle/>
          <a:p>
            <a:pPr marR="0" lvl="0" algn="l" defTabSz="713203" rtl="0" eaLnBrk="1" fontAlgn="auto" latinLnBrk="0" hangingPunct="1">
              <a:lnSpc>
                <a:spcPct val="100000"/>
              </a:lnSpc>
              <a:spcBef>
                <a:spcPts val="0"/>
              </a:spcBef>
              <a:spcAft>
                <a:spcPts val="0"/>
              </a:spcAft>
              <a:buClrTx/>
              <a:buSzTx/>
              <a:tabLst/>
              <a:defRPr/>
            </a:pPr>
            <a:r>
              <a:rPr lang="da-DK" sz="1800" dirty="0">
                <a:latin typeface="Lato" panose="020F0502020204030203" pitchFamily="34" charset="0"/>
                <a:ea typeface="Lato" panose="020F0502020204030203" pitchFamily="34" charset="0"/>
                <a:cs typeface="Lato" panose="020F0502020204030203" pitchFamily="34" charset="0"/>
              </a:rPr>
              <a:t>Hvordan skal institutionens enheder benyttes?</a:t>
            </a:r>
          </a:p>
        </p:txBody>
      </p:sp>
      <p:sp>
        <p:nvSpPr>
          <p:cNvPr id="12" name="TextBox 19">
            <a:extLst>
              <a:ext uri="{FF2B5EF4-FFF2-40B4-BE49-F238E27FC236}">
                <a16:creationId xmlns:a16="http://schemas.microsoft.com/office/drawing/2014/main" id="{D54CE8C6-852D-463F-8E36-5899719CB9F7}"/>
              </a:ext>
            </a:extLst>
          </p:cNvPr>
          <p:cNvSpPr txBox="1"/>
          <p:nvPr/>
        </p:nvSpPr>
        <p:spPr>
          <a:xfrm>
            <a:off x="813565" y="3671995"/>
            <a:ext cx="8330435" cy="369332"/>
          </a:xfrm>
          <a:prstGeom prst="rect">
            <a:avLst/>
          </a:prstGeom>
          <a:noFill/>
        </p:spPr>
        <p:txBody>
          <a:bodyPr wrap="square" rtlCol="0">
            <a:spAutoFit/>
          </a:bodyPr>
          <a:lstStyle/>
          <a:p>
            <a:pPr marR="0" lvl="0" algn="l" defTabSz="713203" rtl="0" eaLnBrk="1" fontAlgn="auto" latinLnBrk="0" hangingPunct="1">
              <a:lnSpc>
                <a:spcPct val="100000"/>
              </a:lnSpc>
              <a:spcBef>
                <a:spcPts val="0"/>
              </a:spcBef>
              <a:spcAft>
                <a:spcPts val="0"/>
              </a:spcAft>
              <a:buClrTx/>
              <a:buSzTx/>
              <a:tabLst/>
              <a:defRPr/>
            </a:pPr>
            <a:r>
              <a:rPr lang="da-DK" sz="1800" dirty="0">
                <a:latin typeface="Lato" panose="020F0502020204030203" pitchFamily="34" charset="0"/>
                <a:ea typeface="Lato" panose="020F0502020204030203" pitchFamily="34" charset="0"/>
                <a:cs typeface="Lato" panose="020F0502020204030203" pitchFamily="34" charset="0"/>
              </a:rPr>
              <a:t>Hvor kommunikerer I om hvad?</a:t>
            </a:r>
          </a:p>
        </p:txBody>
      </p:sp>
      <p:pic>
        <p:nvPicPr>
          <p:cNvPr id="5" name="Picture 4">
            <a:extLst>
              <a:ext uri="{FF2B5EF4-FFF2-40B4-BE49-F238E27FC236}">
                <a16:creationId xmlns:a16="http://schemas.microsoft.com/office/drawing/2014/main" id="{2FE512D7-1066-4033-AF3B-1BD568BE83C1}"/>
              </a:ext>
            </a:extLst>
          </p:cNvPr>
          <p:cNvPicPr>
            <a:picLocks noChangeAspect="1"/>
          </p:cNvPicPr>
          <p:nvPr/>
        </p:nvPicPr>
        <p:blipFill>
          <a:blip r:embed="rId4"/>
          <a:stretch>
            <a:fillRect/>
          </a:stretch>
        </p:blipFill>
        <p:spPr>
          <a:xfrm>
            <a:off x="502415" y="2089552"/>
            <a:ext cx="304800" cy="304800"/>
          </a:xfrm>
          <a:prstGeom prst="rect">
            <a:avLst/>
          </a:prstGeom>
        </p:spPr>
      </p:pic>
      <p:pic>
        <p:nvPicPr>
          <p:cNvPr id="21" name="Picture 20">
            <a:extLst>
              <a:ext uri="{FF2B5EF4-FFF2-40B4-BE49-F238E27FC236}">
                <a16:creationId xmlns:a16="http://schemas.microsoft.com/office/drawing/2014/main" id="{F3BD9F6E-3F7B-46F8-AFDD-656EF3DAAF44}"/>
              </a:ext>
            </a:extLst>
          </p:cNvPr>
          <p:cNvPicPr>
            <a:picLocks noChangeAspect="1"/>
          </p:cNvPicPr>
          <p:nvPr/>
        </p:nvPicPr>
        <p:blipFill>
          <a:blip r:embed="rId4"/>
          <a:stretch>
            <a:fillRect/>
          </a:stretch>
        </p:blipFill>
        <p:spPr>
          <a:xfrm>
            <a:off x="502414" y="2621975"/>
            <a:ext cx="304800" cy="304800"/>
          </a:xfrm>
          <a:prstGeom prst="rect">
            <a:avLst/>
          </a:prstGeom>
        </p:spPr>
      </p:pic>
      <p:pic>
        <p:nvPicPr>
          <p:cNvPr id="22" name="Picture 21">
            <a:extLst>
              <a:ext uri="{FF2B5EF4-FFF2-40B4-BE49-F238E27FC236}">
                <a16:creationId xmlns:a16="http://schemas.microsoft.com/office/drawing/2014/main" id="{606740C9-2AF4-4FFC-A904-F77F0675A4AA}"/>
              </a:ext>
            </a:extLst>
          </p:cNvPr>
          <p:cNvPicPr>
            <a:picLocks noChangeAspect="1"/>
          </p:cNvPicPr>
          <p:nvPr/>
        </p:nvPicPr>
        <p:blipFill>
          <a:blip r:embed="rId4"/>
          <a:stretch>
            <a:fillRect/>
          </a:stretch>
        </p:blipFill>
        <p:spPr>
          <a:xfrm>
            <a:off x="502414" y="3146985"/>
            <a:ext cx="304800" cy="304800"/>
          </a:xfrm>
          <a:prstGeom prst="rect">
            <a:avLst/>
          </a:prstGeom>
        </p:spPr>
      </p:pic>
      <p:pic>
        <p:nvPicPr>
          <p:cNvPr id="23" name="Picture 22">
            <a:extLst>
              <a:ext uri="{FF2B5EF4-FFF2-40B4-BE49-F238E27FC236}">
                <a16:creationId xmlns:a16="http://schemas.microsoft.com/office/drawing/2014/main" id="{128C532A-7715-4E89-A668-4EB8E5AB93C6}"/>
              </a:ext>
            </a:extLst>
          </p:cNvPr>
          <p:cNvPicPr>
            <a:picLocks noChangeAspect="1"/>
          </p:cNvPicPr>
          <p:nvPr/>
        </p:nvPicPr>
        <p:blipFill>
          <a:blip r:embed="rId4"/>
          <a:stretch>
            <a:fillRect/>
          </a:stretch>
        </p:blipFill>
        <p:spPr>
          <a:xfrm>
            <a:off x="502415" y="3717477"/>
            <a:ext cx="304800" cy="304800"/>
          </a:xfrm>
          <a:prstGeom prst="rect">
            <a:avLst/>
          </a:prstGeom>
        </p:spPr>
      </p:pic>
    </p:spTree>
    <p:extLst>
      <p:ext uri="{BB962C8B-B14F-4D97-AF65-F5344CB8AC3E}">
        <p14:creationId xmlns:p14="http://schemas.microsoft.com/office/powerpoint/2010/main" val="191681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222350"/>
              </a:solidFill>
              <a:effectLst/>
              <a:uLnTx/>
              <a:uFillTx/>
              <a:latin typeface="Lato black"/>
              <a:ea typeface="+mn-ea"/>
              <a:cs typeface="+mn-cs"/>
            </a:endParaRPr>
          </a:p>
        </p:txBody>
      </p:sp>
      <p:sp>
        <p:nvSpPr>
          <p:cNvPr id="9" name="Ellipse 48">
            <a:extLst>
              <a:ext uri="{FF2B5EF4-FFF2-40B4-BE49-F238E27FC236}">
                <a16:creationId xmlns:a16="http://schemas.microsoft.com/office/drawing/2014/main" id="{7EEDCC96-8699-4370-8BF9-7E40A0D44D43}"/>
              </a:ext>
            </a:extLst>
          </p:cNvPr>
          <p:cNvSpPr/>
          <p:nvPr/>
        </p:nvSpPr>
        <p:spPr>
          <a:xfrm>
            <a:off x="7549173" y="-364427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19A76E4-6340-4F61-AAF1-D82572682FAB}"/>
              </a:ext>
            </a:extLst>
          </p:cNvPr>
          <p:cNvSpPr txBox="1">
            <a:spLocks/>
          </p:cNvSpPr>
          <p:nvPr/>
        </p:nvSpPr>
        <p:spPr>
          <a:xfrm>
            <a:off x="595700" y="1056844"/>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Kontakter og stamkort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8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Hvad er besluttet?</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b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6" name="TextBox 19">
            <a:extLst>
              <a:ext uri="{FF2B5EF4-FFF2-40B4-BE49-F238E27FC236}">
                <a16:creationId xmlns:a16="http://schemas.microsoft.com/office/drawing/2014/main" id="{C7AA8884-4DAF-4112-8619-B7D11D4C207C}"/>
              </a:ext>
            </a:extLst>
          </p:cNvPr>
          <p:cNvSpPr txBox="1"/>
          <p:nvPr/>
        </p:nvSpPr>
        <p:spPr>
          <a:xfrm>
            <a:off x="722786" y="2408234"/>
            <a:ext cx="8330435"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Hvem skal have adgang til at se stamkort?</a:t>
            </a:r>
          </a:p>
        </p:txBody>
      </p:sp>
      <p:sp>
        <p:nvSpPr>
          <p:cNvPr id="17" name="Ellipse 16">
            <a:extLst>
              <a:ext uri="{FF2B5EF4-FFF2-40B4-BE49-F238E27FC236}">
                <a16:creationId xmlns:a16="http://schemas.microsoft.com/office/drawing/2014/main" id="{BC18F084-BC27-48C9-8FFE-B81A92E70C6C}"/>
              </a:ext>
            </a:extLst>
          </p:cNvPr>
          <p:cNvSpPr/>
          <p:nvPr/>
        </p:nvSpPr>
        <p:spPr>
          <a:xfrm>
            <a:off x="4458291" y="799686"/>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Flowchart: Connector 12">
            <a:extLst>
              <a:ext uri="{FF2B5EF4-FFF2-40B4-BE49-F238E27FC236}">
                <a16:creationId xmlns:a16="http://schemas.microsoft.com/office/drawing/2014/main" id="{0EEFE109-C5BB-46B0-9DCA-2E0CACE9857C}"/>
              </a:ext>
            </a:extLst>
          </p:cNvPr>
          <p:cNvSpPr/>
          <p:nvPr/>
        </p:nvSpPr>
        <p:spPr>
          <a:xfrm>
            <a:off x="4384698" y="799686"/>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Ellipse 48">
            <a:extLst>
              <a:ext uri="{FF2B5EF4-FFF2-40B4-BE49-F238E27FC236}">
                <a16:creationId xmlns:a16="http://schemas.microsoft.com/office/drawing/2014/main" id="{6ECDCA60-4B54-424E-BF00-92FEF50BDCDC}"/>
              </a:ext>
            </a:extLst>
          </p:cNvPr>
          <p:cNvSpPr/>
          <p:nvPr/>
        </p:nvSpPr>
        <p:spPr>
          <a:xfrm>
            <a:off x="4384698" y="799685"/>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0" name="Picture 18">
            <a:extLst>
              <a:ext uri="{FF2B5EF4-FFF2-40B4-BE49-F238E27FC236}">
                <a16:creationId xmlns:a16="http://schemas.microsoft.com/office/drawing/2014/main" id="{265456B8-E5E7-4BA3-B342-0D6EAF3AA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910" y="894343"/>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9">
            <a:extLst>
              <a:ext uri="{FF2B5EF4-FFF2-40B4-BE49-F238E27FC236}">
                <a16:creationId xmlns:a16="http://schemas.microsoft.com/office/drawing/2014/main" id="{C452D06D-D67F-4245-BE85-6D105355EC28}"/>
              </a:ext>
            </a:extLst>
          </p:cNvPr>
          <p:cNvSpPr txBox="1"/>
          <p:nvPr/>
        </p:nvSpPr>
        <p:spPr>
          <a:xfrm>
            <a:off x="729693" y="1899437"/>
            <a:ext cx="8330435"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Hvem skal have adgang til lister med kontaktoplysninger?</a:t>
            </a:r>
          </a:p>
        </p:txBody>
      </p:sp>
      <p:pic>
        <p:nvPicPr>
          <p:cNvPr id="3" name="Picture 2">
            <a:extLst>
              <a:ext uri="{FF2B5EF4-FFF2-40B4-BE49-F238E27FC236}">
                <a16:creationId xmlns:a16="http://schemas.microsoft.com/office/drawing/2014/main" id="{95A90BF0-6A44-4FE4-877C-8090040BFBC2}"/>
              </a:ext>
            </a:extLst>
          </p:cNvPr>
          <p:cNvPicPr>
            <a:picLocks noChangeAspect="1"/>
          </p:cNvPicPr>
          <p:nvPr/>
        </p:nvPicPr>
        <p:blipFill>
          <a:blip r:embed="rId4"/>
          <a:stretch>
            <a:fillRect/>
          </a:stretch>
        </p:blipFill>
        <p:spPr>
          <a:xfrm>
            <a:off x="417986" y="1931703"/>
            <a:ext cx="304800" cy="304800"/>
          </a:xfrm>
          <a:prstGeom prst="rect">
            <a:avLst/>
          </a:prstGeom>
        </p:spPr>
      </p:pic>
      <p:pic>
        <p:nvPicPr>
          <p:cNvPr id="13" name="Picture 12">
            <a:extLst>
              <a:ext uri="{FF2B5EF4-FFF2-40B4-BE49-F238E27FC236}">
                <a16:creationId xmlns:a16="http://schemas.microsoft.com/office/drawing/2014/main" id="{CD94FF2D-0A78-4A33-BE8E-024270CD7B86}"/>
              </a:ext>
            </a:extLst>
          </p:cNvPr>
          <p:cNvPicPr>
            <a:picLocks noChangeAspect="1"/>
          </p:cNvPicPr>
          <p:nvPr/>
        </p:nvPicPr>
        <p:blipFill>
          <a:blip r:embed="rId4"/>
          <a:stretch>
            <a:fillRect/>
          </a:stretch>
        </p:blipFill>
        <p:spPr>
          <a:xfrm>
            <a:off x="417986" y="2440500"/>
            <a:ext cx="304800" cy="304800"/>
          </a:xfrm>
          <a:prstGeom prst="rect">
            <a:avLst/>
          </a:prstGeom>
        </p:spPr>
      </p:pic>
    </p:spTree>
    <p:extLst>
      <p:ext uri="{BB962C8B-B14F-4D97-AF65-F5344CB8AC3E}">
        <p14:creationId xmlns:p14="http://schemas.microsoft.com/office/powerpoint/2010/main" val="319213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736600" y="2857500"/>
            <a:ext cx="5019040" cy="400110"/>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6 – Afrunding</a:t>
            </a: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0" name="Billede 2">
            <a:extLst>
              <a:ext uri="{FF2B5EF4-FFF2-40B4-BE49-F238E27FC236}">
                <a16:creationId xmlns:a16="http://schemas.microsoft.com/office/drawing/2014/main" id="{9678D3AB-3F65-424F-82C8-6F075D2E7B08}"/>
              </a:ext>
            </a:extLst>
          </p:cNvPr>
          <p:cNvPicPr>
            <a:picLocks noChangeAspect="1"/>
          </p:cNvPicPr>
          <p:nvPr/>
        </p:nvPicPr>
        <p:blipFill rotWithShape="1">
          <a:blip r:embed="rId3"/>
          <a:srcRect l="26356" t="-2614" r="27088" b="1"/>
          <a:stretch/>
        </p:blipFill>
        <p:spPr>
          <a:xfrm>
            <a:off x="6287647" y="15871"/>
            <a:ext cx="4034118" cy="5927594"/>
          </a:xfrm>
          <a:prstGeom prst="ellipse">
            <a:avLst/>
          </a:prstGeom>
        </p:spPr>
      </p:pic>
      <p:sp>
        <p:nvSpPr>
          <p:cNvPr id="9" name="Ellipse 48">
            <a:extLst>
              <a:ext uri="{FF2B5EF4-FFF2-40B4-BE49-F238E27FC236}">
                <a16:creationId xmlns:a16="http://schemas.microsoft.com/office/drawing/2014/main" id="{AB2A2DAC-EFBC-4628-B204-37F99F703A0E}"/>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Billede 10">
            <a:extLst>
              <a:ext uri="{FF2B5EF4-FFF2-40B4-BE49-F238E27FC236}">
                <a16:creationId xmlns:a16="http://schemas.microsoft.com/office/drawing/2014/main" id="{A0CBFA03-EA22-41CB-A9F9-91AE17B131A5}"/>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215097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p:txBody>
          <a:bodyPr/>
          <a:lstStyle/>
          <a:p>
            <a:r>
              <a:rPr lang="da-DK" dirty="0">
                <a:latin typeface="Lato black"/>
              </a:rPr>
              <a:t>Afrunding – og hvad så her fra?</a:t>
            </a:r>
          </a:p>
        </p:txBody>
      </p:sp>
      <p:sp>
        <p:nvSpPr>
          <p:cNvPr id="5" name="Text Placeholder 2">
            <a:extLst>
              <a:ext uri="{FF2B5EF4-FFF2-40B4-BE49-F238E27FC236}">
                <a16:creationId xmlns:a16="http://schemas.microsoft.com/office/drawing/2014/main" id="{FF5707C4-6BC7-4562-B97B-2392AA39525D}"/>
              </a:ext>
            </a:extLst>
          </p:cNvPr>
          <p:cNvSpPr>
            <a:spLocks noGrp="1"/>
          </p:cNvSpPr>
          <p:nvPr>
            <p:ph type="body" sz="quarter" idx="14"/>
          </p:nvPr>
        </p:nvSpPr>
        <p:spPr>
          <a:xfrm>
            <a:off x="615949" y="1662113"/>
            <a:ext cx="6738439" cy="2900363"/>
          </a:xfrm>
        </p:spPr>
        <p:txBody>
          <a:bodyPr>
            <a:normAutofit/>
          </a:bodyPr>
          <a:lstStyle/>
          <a:p>
            <a:pPr marL="285750" indent="-285750">
              <a:buFont typeface="Arial" panose="020B0604020202020204" pitchFamily="34" charset="0"/>
              <a:buChar char="•"/>
            </a:pPr>
            <a:endParaRPr lang="da-DK" dirty="0"/>
          </a:p>
          <a:p>
            <a:pPr marL="342900" lvl="0" indent="-342900" fontAlgn="base" hangingPunct="0">
              <a:buFont typeface="Arial" panose="020B0604020202020204" pitchFamily="34" charset="0"/>
              <a:buChar char="•"/>
            </a:pPr>
            <a:r>
              <a:rPr lang="da-DK" sz="2100" dirty="0">
                <a:latin typeface="Lato balck"/>
              </a:rPr>
              <a:t>Træningsvideoer</a:t>
            </a:r>
          </a:p>
          <a:p>
            <a:pPr marL="342900" lvl="0" indent="-342900" fontAlgn="base" hangingPunct="0">
              <a:buFont typeface="Arial" panose="020B0604020202020204" pitchFamily="34" charset="0"/>
              <a:buChar char="•"/>
            </a:pPr>
            <a:endParaRPr lang="da-DK" sz="2100" dirty="0">
              <a:latin typeface="Lato balck"/>
            </a:endParaRPr>
          </a:p>
          <a:p>
            <a:pPr marL="342900" lvl="0" indent="-342900" fontAlgn="base" hangingPunct="0">
              <a:lnSpc>
                <a:spcPct val="120000"/>
              </a:lnSpc>
              <a:buFont typeface="Arial" panose="020B0604020202020204" pitchFamily="34" charset="0"/>
              <a:buChar char="•"/>
            </a:pPr>
            <a:r>
              <a:rPr lang="da-DK" sz="2100" dirty="0">
                <a:latin typeface="Lato balck"/>
              </a:rPr>
              <a:t>Trin for trin guides</a:t>
            </a:r>
          </a:p>
          <a:p>
            <a:pPr marL="342900" lvl="0" indent="-342900" fontAlgn="base" hangingPunct="0">
              <a:lnSpc>
                <a:spcPct val="120000"/>
              </a:lnSpc>
              <a:buFont typeface="Arial" panose="020B0604020202020204" pitchFamily="34" charset="0"/>
              <a:buChar char="•"/>
            </a:pPr>
            <a:endParaRPr lang="da-DK" sz="2100" dirty="0">
              <a:latin typeface="Lato balck"/>
            </a:endParaRPr>
          </a:p>
          <a:p>
            <a:pPr marL="342900" lvl="0" indent="-342900" fontAlgn="base" hangingPunct="0">
              <a:lnSpc>
                <a:spcPct val="120000"/>
              </a:lnSpc>
              <a:buFont typeface="Arial" panose="020B0604020202020204" pitchFamily="34" charset="0"/>
              <a:buChar char="•"/>
            </a:pPr>
            <a:r>
              <a:rPr lang="da-DK" sz="2100" dirty="0">
                <a:latin typeface="Lato balck"/>
              </a:rPr>
              <a:t>FAQ</a:t>
            </a:r>
          </a:p>
          <a:p>
            <a:pPr marL="285750" indent="-285750">
              <a:lnSpc>
                <a:spcPct val="120000"/>
              </a:lnSpc>
              <a:buFont typeface="Arial" panose="020B0604020202020204" pitchFamily="34" charset="0"/>
              <a:buChar char="•"/>
            </a:pPr>
            <a:endParaRPr lang="da-DK" sz="7200" dirty="0">
              <a:latin typeface="Lato balck"/>
            </a:endParaRPr>
          </a:p>
          <a:p>
            <a:pPr>
              <a:lnSpc>
                <a:spcPct val="120000"/>
              </a:lnSpc>
            </a:pPr>
            <a:endParaRPr lang="da-DK" sz="7200" dirty="0">
              <a:latin typeface="Lato balck"/>
            </a:endParaRPr>
          </a:p>
        </p:txBody>
      </p:sp>
      <p:sp>
        <p:nvSpPr>
          <p:cNvPr id="8" name="Rectangle 7">
            <a:extLst>
              <a:ext uri="{FF2B5EF4-FFF2-40B4-BE49-F238E27FC236}">
                <a16:creationId xmlns:a16="http://schemas.microsoft.com/office/drawing/2014/main" id="{ECCAFA61-6011-4FB8-84C0-6BA3A658819C}"/>
              </a:ext>
            </a:extLst>
          </p:cNvPr>
          <p:cNvSpPr/>
          <p:nvPr/>
        </p:nvSpPr>
        <p:spPr>
          <a:xfrm>
            <a:off x="4926762" y="2381350"/>
            <a:ext cx="2326640" cy="883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800" b="1" u="sng" dirty="0">
                <a:solidFill>
                  <a:schemeClr val="tx1"/>
                </a:solidFill>
                <a:latin typeface="Lato black"/>
                <a:hlinkClick r:id="rId3"/>
              </a:rPr>
              <a:t>www.aulainfo.dk</a:t>
            </a:r>
            <a:endParaRPr lang="da-DK" sz="1800" dirty="0">
              <a:latin typeface="Lato black"/>
            </a:endParaRPr>
          </a:p>
        </p:txBody>
      </p:sp>
      <p:sp>
        <p:nvSpPr>
          <p:cNvPr id="9" name="Right Brace 8">
            <a:extLst>
              <a:ext uri="{FF2B5EF4-FFF2-40B4-BE49-F238E27FC236}">
                <a16:creationId xmlns:a16="http://schemas.microsoft.com/office/drawing/2014/main" id="{520BA38C-E005-4EE3-B344-8730FD7454F8}"/>
              </a:ext>
            </a:extLst>
          </p:cNvPr>
          <p:cNvSpPr/>
          <p:nvPr/>
        </p:nvSpPr>
        <p:spPr>
          <a:xfrm>
            <a:off x="4815433" y="1739453"/>
            <a:ext cx="186431" cy="235059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pic>
        <p:nvPicPr>
          <p:cNvPr id="6" name="Picture 2" descr="Billedresultat for parkering">
            <a:extLst>
              <a:ext uri="{FF2B5EF4-FFF2-40B4-BE49-F238E27FC236}">
                <a16:creationId xmlns:a16="http://schemas.microsoft.com/office/drawing/2014/main" id="{08ABEED7-0AFA-4080-893E-00D02A2175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8715" y="1700782"/>
            <a:ext cx="2427935" cy="2427935"/>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48">
            <a:extLst>
              <a:ext uri="{FF2B5EF4-FFF2-40B4-BE49-F238E27FC236}">
                <a16:creationId xmlns:a16="http://schemas.microsoft.com/office/drawing/2014/main" id="{55C18871-DEF8-470D-9D25-AA822A349C8F}"/>
              </a:ext>
            </a:extLst>
          </p:cNvPr>
          <p:cNvSpPr/>
          <p:nvPr/>
        </p:nvSpPr>
        <p:spPr>
          <a:xfrm>
            <a:off x="6865213" y="-287366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94667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70E1396-11AE-4FCB-A58F-021E67D02DA3}"/>
              </a:ext>
            </a:extLst>
          </p:cNvPr>
          <p:cNvSpPr txBox="1"/>
          <p:nvPr/>
        </p:nvSpPr>
        <p:spPr>
          <a:xfrm>
            <a:off x="782176" y="1188950"/>
            <a:ext cx="7389695" cy="2169825"/>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35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Tak for nu …</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p:txBody>
      </p:sp>
    </p:spTree>
    <p:extLst>
      <p:ext uri="{BB962C8B-B14F-4D97-AF65-F5344CB8AC3E}">
        <p14:creationId xmlns:p14="http://schemas.microsoft.com/office/powerpoint/2010/main" val="44845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7BC58E69-1528-449E-870A-46B822F51B54}"/>
              </a:ext>
            </a:extLst>
          </p:cNvPr>
          <p:cNvPicPr>
            <a:picLocks noChangeAspect="1"/>
          </p:cNvPicPr>
          <p:nvPr/>
        </p:nvPicPr>
        <p:blipFill>
          <a:blip r:embed="rId3"/>
          <a:stretch>
            <a:fillRect/>
          </a:stretch>
        </p:blipFill>
        <p:spPr>
          <a:xfrm>
            <a:off x="6274300" y="-13448"/>
            <a:ext cx="3969658" cy="5954491"/>
          </a:xfrm>
          <a:prstGeom prst="ellipse">
            <a:avLst/>
          </a:prstGeom>
        </p:spPr>
      </p:pic>
      <p:pic>
        <p:nvPicPr>
          <p:cNvPr id="11" name="Billede 10">
            <a:extLst>
              <a:ext uri="{FF2B5EF4-FFF2-40B4-BE49-F238E27FC236}">
                <a16:creationId xmlns:a16="http://schemas.microsoft.com/office/drawing/2014/main" id="{E94308CD-C22D-428B-B973-0146783840D7}"/>
              </a:ext>
            </a:extLst>
          </p:cNvPr>
          <p:cNvPicPr>
            <a:picLocks noChangeAspect="1"/>
          </p:cNvPicPr>
          <p:nvPr/>
        </p:nvPicPr>
        <p:blipFill>
          <a:blip r:embed="rId4"/>
          <a:stretch>
            <a:fillRect/>
          </a:stretch>
        </p:blipFill>
        <p:spPr>
          <a:xfrm>
            <a:off x="1974292" y="1788074"/>
            <a:ext cx="2390060" cy="967975"/>
          </a:xfrm>
          <a:prstGeom prst="rect">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1854832" y="2931381"/>
            <a:ext cx="5019040" cy="616194"/>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1 – Aula Intro </a:t>
            </a:r>
            <a:b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2" name="Ellipse 48">
            <a:extLst>
              <a:ext uri="{FF2B5EF4-FFF2-40B4-BE49-F238E27FC236}">
                <a16:creationId xmlns:a16="http://schemas.microsoft.com/office/drawing/2014/main" id="{6F54E646-33F7-4C0B-BF36-EE2AD732E24A}"/>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46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7">
            <a:extLst>
              <a:ext uri="{FF2B5EF4-FFF2-40B4-BE49-F238E27FC236}">
                <a16:creationId xmlns:a16="http://schemas.microsoft.com/office/drawing/2014/main" id="{6C5E0F87-5655-44EB-A7D5-0739F11C50F9}"/>
              </a:ext>
            </a:extLst>
          </p:cNvPr>
          <p:cNvPicPr>
            <a:picLocks noChangeAspect="1"/>
          </p:cNvPicPr>
          <p:nvPr/>
        </p:nvPicPr>
        <p:blipFill rotWithShape="1">
          <a:blip r:embed="rId3"/>
          <a:srcRect b="6920"/>
          <a:stretch/>
        </p:blipFill>
        <p:spPr>
          <a:xfrm>
            <a:off x="2537393" y="3060787"/>
            <a:ext cx="3434165" cy="1465074"/>
          </a:xfrm>
          <a:prstGeom prst="rect">
            <a:avLst/>
          </a:prstGeom>
        </p:spPr>
      </p:pic>
      <p:sp>
        <p:nvSpPr>
          <p:cNvPr id="26" name="Rectangle 42">
            <a:extLst>
              <a:ext uri="{FF2B5EF4-FFF2-40B4-BE49-F238E27FC236}">
                <a16:creationId xmlns:a16="http://schemas.microsoft.com/office/drawing/2014/main" id="{267C6ECB-F4D6-4925-A13E-C997BBEDA073}"/>
              </a:ext>
            </a:extLst>
          </p:cNvPr>
          <p:cNvSpPr/>
          <p:nvPr/>
        </p:nvSpPr>
        <p:spPr>
          <a:xfrm>
            <a:off x="615950" y="1208972"/>
            <a:ext cx="7994650" cy="3283129"/>
          </a:xfrm>
          <a:prstGeom prst="rect">
            <a:avLst/>
          </a:prstGeom>
          <a:noFill/>
          <a:ln w="38100">
            <a:solidFill>
              <a:srgbClr val="1E92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7" name="Picture 13">
            <a:extLst>
              <a:ext uri="{FF2B5EF4-FFF2-40B4-BE49-F238E27FC236}">
                <a16:creationId xmlns:a16="http://schemas.microsoft.com/office/drawing/2014/main" id="{0BB10CD1-49D5-44BD-B9AB-94D484B921CC}"/>
              </a:ext>
            </a:extLst>
          </p:cNvPr>
          <p:cNvPicPr>
            <a:picLocks noChangeAspect="1"/>
          </p:cNvPicPr>
          <p:nvPr/>
        </p:nvPicPr>
        <p:blipFill>
          <a:blip r:embed="rId4"/>
          <a:stretch>
            <a:fillRect/>
          </a:stretch>
        </p:blipFill>
        <p:spPr>
          <a:xfrm>
            <a:off x="4075275" y="815272"/>
            <a:ext cx="993449" cy="895609"/>
          </a:xfrm>
          <a:prstGeom prst="rect">
            <a:avLst/>
          </a:prstGeom>
        </p:spPr>
      </p:pic>
      <p:pic>
        <p:nvPicPr>
          <p:cNvPr id="28" name="Picture 6">
            <a:extLst>
              <a:ext uri="{FF2B5EF4-FFF2-40B4-BE49-F238E27FC236}">
                <a16:creationId xmlns:a16="http://schemas.microsoft.com/office/drawing/2014/main" id="{325D7846-8AD7-4670-B03D-9C6EB1514DDB}"/>
              </a:ext>
            </a:extLst>
          </p:cNvPr>
          <p:cNvPicPr>
            <a:picLocks noChangeAspect="1"/>
          </p:cNvPicPr>
          <p:nvPr/>
        </p:nvPicPr>
        <p:blipFill>
          <a:blip r:embed="rId5"/>
          <a:stretch>
            <a:fillRect/>
          </a:stretch>
        </p:blipFill>
        <p:spPr>
          <a:xfrm>
            <a:off x="6789429" y="1946288"/>
            <a:ext cx="1302331" cy="754899"/>
          </a:xfrm>
          <a:prstGeom prst="rect">
            <a:avLst/>
          </a:prstGeom>
        </p:spPr>
      </p:pic>
      <p:pic>
        <p:nvPicPr>
          <p:cNvPr id="29" name="Picture 2">
            <a:extLst>
              <a:ext uri="{FF2B5EF4-FFF2-40B4-BE49-F238E27FC236}">
                <a16:creationId xmlns:a16="http://schemas.microsoft.com/office/drawing/2014/main" id="{8FB74DA6-A419-4305-9554-DE5F97B12C81}"/>
              </a:ext>
            </a:extLst>
          </p:cNvPr>
          <p:cNvPicPr>
            <a:picLocks noChangeAspect="1"/>
          </p:cNvPicPr>
          <p:nvPr/>
        </p:nvPicPr>
        <p:blipFill>
          <a:blip r:embed="rId6"/>
          <a:stretch>
            <a:fillRect/>
          </a:stretch>
        </p:blipFill>
        <p:spPr>
          <a:xfrm>
            <a:off x="1246469" y="2006794"/>
            <a:ext cx="1559866" cy="698150"/>
          </a:xfrm>
          <a:prstGeom prst="rect">
            <a:avLst/>
          </a:prstGeom>
        </p:spPr>
      </p:pic>
      <p:pic>
        <p:nvPicPr>
          <p:cNvPr id="30" name="Picture 8">
            <a:extLst>
              <a:ext uri="{FF2B5EF4-FFF2-40B4-BE49-F238E27FC236}">
                <a16:creationId xmlns:a16="http://schemas.microsoft.com/office/drawing/2014/main" id="{1B9C8DAF-ADBE-4C1C-8126-5E3E0B9460C6}"/>
              </a:ext>
            </a:extLst>
          </p:cNvPr>
          <p:cNvPicPr>
            <a:picLocks noChangeAspect="1"/>
          </p:cNvPicPr>
          <p:nvPr/>
        </p:nvPicPr>
        <p:blipFill>
          <a:blip r:embed="rId7"/>
          <a:stretch>
            <a:fillRect/>
          </a:stretch>
        </p:blipFill>
        <p:spPr>
          <a:xfrm>
            <a:off x="5101607" y="2071679"/>
            <a:ext cx="1122998" cy="642184"/>
          </a:xfrm>
          <a:prstGeom prst="rect">
            <a:avLst/>
          </a:prstGeom>
        </p:spPr>
      </p:pic>
      <p:sp>
        <p:nvSpPr>
          <p:cNvPr id="18" name="Titel 1">
            <a:extLst>
              <a:ext uri="{FF2B5EF4-FFF2-40B4-BE49-F238E27FC236}">
                <a16:creationId xmlns:a16="http://schemas.microsoft.com/office/drawing/2014/main" id="{9FE6D39B-F2F0-4AA6-99FE-63F944F5516F}"/>
              </a:ext>
            </a:extLst>
          </p:cNvPr>
          <p:cNvSpPr txBox="1">
            <a:spLocks/>
          </p:cNvSpPr>
          <p:nvPr/>
        </p:nvSpPr>
        <p:spPr>
          <a:xfrm>
            <a:off x="615950" y="654418"/>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000" b="1" i="0" u="none" strike="noStrike" kern="1200" cap="none" spc="0" normalizeH="0" baseline="0" noProof="0" dirty="0" err="1">
                <a:ln>
                  <a:noFill/>
                </a:ln>
                <a:solidFill>
                  <a:srgbClr val="000000"/>
                </a:solidFill>
                <a:effectLst/>
                <a:uLnTx/>
                <a:uFillTx/>
                <a:latin typeface="Lato black"/>
                <a:ea typeface="+mj-ea"/>
                <a:cs typeface="Arial" panose="020B0604020202020204" pitchFamily="34" charset="0"/>
              </a:rPr>
              <a:t>Èn</a:t>
            </a:r>
            <a:r>
              <a:rPr kumimoji="0" lang="da-DK" sz="2000" b="1" i="0" u="none" strike="noStrike" kern="1200" cap="none" spc="0" normalizeH="0" baseline="0" noProof="0" dirty="0">
                <a:ln>
                  <a:noFill/>
                </a:ln>
                <a:solidFill>
                  <a:srgbClr val="000000"/>
                </a:solidFill>
                <a:effectLst/>
                <a:uLnTx/>
                <a:uFillTx/>
                <a:latin typeface="Lato black"/>
                <a:ea typeface="+mj-ea"/>
                <a:cs typeface="Arial" panose="020B0604020202020204" pitchFamily="34" charset="0"/>
              </a:rPr>
              <a:t> sammenhængende løsning</a:t>
            </a:r>
          </a:p>
        </p:txBody>
      </p:sp>
    </p:spTree>
    <p:extLst>
      <p:ext uri="{BB962C8B-B14F-4D97-AF65-F5344CB8AC3E}">
        <p14:creationId xmlns:p14="http://schemas.microsoft.com/office/powerpoint/2010/main" val="295922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
            <a:extLst>
              <a:ext uri="{FF2B5EF4-FFF2-40B4-BE49-F238E27FC236}">
                <a16:creationId xmlns:a16="http://schemas.microsoft.com/office/drawing/2014/main" id="{051AC36E-7897-4D10-AC9C-843243ED2CEA}"/>
              </a:ext>
            </a:extLst>
          </p:cNvPr>
          <p:cNvSpPr txBox="1">
            <a:spLocks/>
          </p:cNvSpPr>
          <p:nvPr/>
        </p:nvSpPr>
        <p:spPr>
          <a:xfrm>
            <a:off x="615950" y="654418"/>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000" b="1" i="0" u="none" strike="noStrike" kern="1200" cap="none" spc="0" normalizeH="0" baseline="0" noProof="0" dirty="0" err="1">
                <a:ln>
                  <a:noFill/>
                </a:ln>
                <a:solidFill>
                  <a:srgbClr val="000000"/>
                </a:solidFill>
                <a:effectLst/>
                <a:uLnTx/>
                <a:uFillTx/>
                <a:latin typeface="Lato black"/>
                <a:ea typeface="+mj-ea"/>
                <a:cs typeface="Arial" panose="020B0604020202020204" pitchFamily="34" charset="0"/>
              </a:rPr>
              <a:t>Èn</a:t>
            </a:r>
            <a:r>
              <a:rPr kumimoji="0" lang="da-DK" sz="2000" b="1" i="0" u="none" strike="noStrike" kern="1200" cap="none" spc="0" normalizeH="0" baseline="0" noProof="0" dirty="0">
                <a:ln>
                  <a:noFill/>
                </a:ln>
                <a:solidFill>
                  <a:srgbClr val="000000"/>
                </a:solidFill>
                <a:effectLst/>
                <a:uLnTx/>
                <a:uFillTx/>
                <a:latin typeface="Lato black"/>
                <a:ea typeface="+mj-ea"/>
                <a:cs typeface="Arial" panose="020B0604020202020204" pitchFamily="34" charset="0"/>
              </a:rPr>
              <a:t> sammenhængende løsning</a:t>
            </a:r>
          </a:p>
        </p:txBody>
      </p:sp>
      <p:sp>
        <p:nvSpPr>
          <p:cNvPr id="19" name="Rektangel 18">
            <a:extLst>
              <a:ext uri="{FF2B5EF4-FFF2-40B4-BE49-F238E27FC236}">
                <a16:creationId xmlns:a16="http://schemas.microsoft.com/office/drawing/2014/main" id="{8E54EF2C-F41D-4428-9B95-2F4FC7B2AFF5}"/>
              </a:ext>
            </a:extLst>
          </p:cNvPr>
          <p:cNvSpPr/>
          <p:nvPr/>
        </p:nvSpPr>
        <p:spPr>
          <a:xfrm>
            <a:off x="530639" y="2572236"/>
            <a:ext cx="294861"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6">
            <a:extLst>
              <a:ext uri="{FF2B5EF4-FFF2-40B4-BE49-F238E27FC236}">
                <a16:creationId xmlns:a16="http://schemas.microsoft.com/office/drawing/2014/main" id="{6A0E1B86-A890-41F1-A3EA-818108B9DDEA}"/>
              </a:ext>
            </a:extLst>
          </p:cNvPr>
          <p:cNvPicPr>
            <a:picLocks noChangeAspect="1"/>
          </p:cNvPicPr>
          <p:nvPr/>
        </p:nvPicPr>
        <p:blipFill>
          <a:blip r:embed="rId3"/>
          <a:stretch>
            <a:fillRect/>
          </a:stretch>
        </p:blipFill>
        <p:spPr>
          <a:xfrm>
            <a:off x="5705919" y="4108872"/>
            <a:ext cx="688162" cy="398894"/>
          </a:xfrm>
          <a:prstGeom prst="rect">
            <a:avLst/>
          </a:prstGeom>
        </p:spPr>
      </p:pic>
      <p:pic>
        <p:nvPicPr>
          <p:cNvPr id="15" name="Picture 2">
            <a:extLst>
              <a:ext uri="{FF2B5EF4-FFF2-40B4-BE49-F238E27FC236}">
                <a16:creationId xmlns:a16="http://schemas.microsoft.com/office/drawing/2014/main" id="{6361B309-549E-4084-89AB-A608F2CE25D8}"/>
              </a:ext>
            </a:extLst>
          </p:cNvPr>
          <p:cNvPicPr>
            <a:picLocks noChangeAspect="1"/>
          </p:cNvPicPr>
          <p:nvPr/>
        </p:nvPicPr>
        <p:blipFill>
          <a:blip r:embed="rId4"/>
          <a:stretch>
            <a:fillRect/>
          </a:stretch>
        </p:blipFill>
        <p:spPr>
          <a:xfrm>
            <a:off x="6393558" y="4137397"/>
            <a:ext cx="836472" cy="374380"/>
          </a:xfrm>
          <a:prstGeom prst="rect">
            <a:avLst/>
          </a:prstGeom>
        </p:spPr>
      </p:pic>
      <p:pic>
        <p:nvPicPr>
          <p:cNvPr id="20" name="Picture 8">
            <a:extLst>
              <a:ext uri="{FF2B5EF4-FFF2-40B4-BE49-F238E27FC236}">
                <a16:creationId xmlns:a16="http://schemas.microsoft.com/office/drawing/2014/main" id="{1FC5828B-8DD5-4E02-8FF6-D157744B068B}"/>
              </a:ext>
            </a:extLst>
          </p:cNvPr>
          <p:cNvPicPr>
            <a:picLocks noChangeAspect="1"/>
          </p:cNvPicPr>
          <p:nvPr/>
        </p:nvPicPr>
        <p:blipFill>
          <a:blip r:embed="rId5"/>
          <a:stretch>
            <a:fillRect/>
          </a:stretch>
        </p:blipFill>
        <p:spPr>
          <a:xfrm>
            <a:off x="7165928" y="4024823"/>
            <a:ext cx="851246" cy="486782"/>
          </a:xfrm>
          <a:prstGeom prst="rect">
            <a:avLst/>
          </a:prstGeom>
        </p:spPr>
      </p:pic>
      <p:pic>
        <p:nvPicPr>
          <p:cNvPr id="21" name="Picture 6">
            <a:extLst>
              <a:ext uri="{FF2B5EF4-FFF2-40B4-BE49-F238E27FC236}">
                <a16:creationId xmlns:a16="http://schemas.microsoft.com/office/drawing/2014/main" id="{61071058-ABCA-466B-91EF-61C630BF1D3A}"/>
              </a:ext>
            </a:extLst>
          </p:cNvPr>
          <p:cNvPicPr>
            <a:picLocks noChangeAspect="1"/>
          </p:cNvPicPr>
          <p:nvPr/>
        </p:nvPicPr>
        <p:blipFill>
          <a:blip r:embed="rId3"/>
          <a:stretch>
            <a:fillRect/>
          </a:stretch>
        </p:blipFill>
        <p:spPr>
          <a:xfrm>
            <a:off x="1611823" y="4098789"/>
            <a:ext cx="688162" cy="398894"/>
          </a:xfrm>
          <a:prstGeom prst="rect">
            <a:avLst/>
          </a:prstGeom>
        </p:spPr>
      </p:pic>
      <p:pic>
        <p:nvPicPr>
          <p:cNvPr id="22" name="Picture 8">
            <a:extLst>
              <a:ext uri="{FF2B5EF4-FFF2-40B4-BE49-F238E27FC236}">
                <a16:creationId xmlns:a16="http://schemas.microsoft.com/office/drawing/2014/main" id="{726C713D-EEBE-4F97-8135-4188556084EC}"/>
              </a:ext>
            </a:extLst>
          </p:cNvPr>
          <p:cNvPicPr>
            <a:picLocks noChangeAspect="1"/>
          </p:cNvPicPr>
          <p:nvPr/>
        </p:nvPicPr>
        <p:blipFill>
          <a:blip r:embed="rId5"/>
          <a:stretch>
            <a:fillRect/>
          </a:stretch>
        </p:blipFill>
        <p:spPr>
          <a:xfrm>
            <a:off x="3067366" y="4024995"/>
            <a:ext cx="851246" cy="486782"/>
          </a:xfrm>
          <a:prstGeom prst="rect">
            <a:avLst/>
          </a:prstGeom>
        </p:spPr>
      </p:pic>
      <p:pic>
        <p:nvPicPr>
          <p:cNvPr id="23" name="Picture 2">
            <a:extLst>
              <a:ext uri="{FF2B5EF4-FFF2-40B4-BE49-F238E27FC236}">
                <a16:creationId xmlns:a16="http://schemas.microsoft.com/office/drawing/2014/main" id="{C9FF28EB-C29C-4901-A346-FFE16ADE7369}"/>
              </a:ext>
            </a:extLst>
          </p:cNvPr>
          <p:cNvPicPr>
            <a:picLocks noChangeAspect="1"/>
          </p:cNvPicPr>
          <p:nvPr/>
        </p:nvPicPr>
        <p:blipFill>
          <a:blip r:embed="rId4"/>
          <a:stretch>
            <a:fillRect/>
          </a:stretch>
        </p:blipFill>
        <p:spPr>
          <a:xfrm>
            <a:off x="2278092" y="4133954"/>
            <a:ext cx="836472" cy="374380"/>
          </a:xfrm>
          <a:prstGeom prst="rect">
            <a:avLst/>
          </a:prstGeom>
        </p:spPr>
      </p:pic>
      <p:pic>
        <p:nvPicPr>
          <p:cNvPr id="24" name="Picture 6">
            <a:extLst>
              <a:ext uri="{FF2B5EF4-FFF2-40B4-BE49-F238E27FC236}">
                <a16:creationId xmlns:a16="http://schemas.microsoft.com/office/drawing/2014/main" id="{9837B917-8036-483D-BF01-566A72032647}"/>
              </a:ext>
            </a:extLst>
          </p:cNvPr>
          <p:cNvPicPr>
            <a:picLocks noChangeAspect="1"/>
          </p:cNvPicPr>
          <p:nvPr/>
        </p:nvPicPr>
        <p:blipFill>
          <a:blip r:embed="rId3"/>
          <a:stretch>
            <a:fillRect/>
          </a:stretch>
        </p:blipFill>
        <p:spPr>
          <a:xfrm>
            <a:off x="931928" y="4103720"/>
            <a:ext cx="688162" cy="398894"/>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FD300AA3-67E4-4787-84B7-FCAB2F8D3D5A}"/>
              </a:ext>
            </a:extLst>
          </p:cNvPr>
          <p:cNvPicPr>
            <a:picLocks noChangeAspect="1"/>
          </p:cNvPicPr>
          <p:nvPr/>
        </p:nvPicPr>
        <p:blipFill rotWithShape="1">
          <a:blip r:embed="rId6">
            <a:extLst>
              <a:ext uri="{28A0092B-C50C-407E-A947-70E740481C1C}">
                <a14:useLocalDpi xmlns:a14="http://schemas.microsoft.com/office/drawing/2010/main" val="0"/>
              </a:ext>
            </a:extLst>
          </a:blip>
          <a:srcRect l="62013" t="-2836"/>
          <a:stretch/>
        </p:blipFill>
        <p:spPr>
          <a:xfrm>
            <a:off x="2020557" y="1755559"/>
            <a:ext cx="691958" cy="955964"/>
          </a:xfrm>
          <a:prstGeom prst="rect">
            <a:avLst/>
          </a:prstGeom>
        </p:spPr>
      </p:pic>
      <p:pic>
        <p:nvPicPr>
          <p:cNvPr id="28" name="Picture 4">
            <a:extLst>
              <a:ext uri="{FF2B5EF4-FFF2-40B4-BE49-F238E27FC236}">
                <a16:creationId xmlns:a16="http://schemas.microsoft.com/office/drawing/2014/main" id="{C0AC3698-D556-4760-B7F6-E083F14388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7263" y="1805691"/>
            <a:ext cx="702564" cy="900078"/>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a:extLst>
              <a:ext uri="{FF2B5EF4-FFF2-40B4-BE49-F238E27FC236}">
                <a16:creationId xmlns:a16="http://schemas.microsoft.com/office/drawing/2014/main" id="{8399444A-A55F-4A6E-867C-CB329FFE56D4}"/>
              </a:ext>
            </a:extLst>
          </p:cNvPr>
          <p:cNvCxnSpPr>
            <a:cxnSpLocks/>
          </p:cNvCxnSpPr>
          <p:nvPr/>
        </p:nvCxnSpPr>
        <p:spPr>
          <a:xfrm flipH="1">
            <a:off x="2889176" y="1485900"/>
            <a:ext cx="1122202" cy="551612"/>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nvGrpSpPr>
          <p:cNvPr id="41" name="Group 40">
            <a:extLst>
              <a:ext uri="{FF2B5EF4-FFF2-40B4-BE49-F238E27FC236}">
                <a16:creationId xmlns:a16="http://schemas.microsoft.com/office/drawing/2014/main" id="{220C1BDE-DE99-4320-BC89-0BF76E8292D5}"/>
              </a:ext>
            </a:extLst>
          </p:cNvPr>
          <p:cNvGrpSpPr/>
          <p:nvPr/>
        </p:nvGrpSpPr>
        <p:grpSpPr>
          <a:xfrm>
            <a:off x="1795701" y="3854166"/>
            <a:ext cx="1039358" cy="301209"/>
            <a:chOff x="3317308" y="4365860"/>
            <a:chExt cx="1039358" cy="301209"/>
          </a:xfrm>
        </p:grpSpPr>
        <p:pic>
          <p:nvPicPr>
            <p:cNvPr id="42" name="Graphic 41" descr="Envelope">
              <a:extLst>
                <a:ext uri="{FF2B5EF4-FFF2-40B4-BE49-F238E27FC236}">
                  <a16:creationId xmlns:a16="http://schemas.microsoft.com/office/drawing/2014/main" id="{2E2761FB-72D4-4D06-AD3B-777DD2B4FE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17308" y="4365860"/>
              <a:ext cx="293188" cy="293188"/>
            </a:xfrm>
            <a:prstGeom prst="rect">
              <a:avLst/>
            </a:prstGeom>
          </p:spPr>
        </p:pic>
        <p:pic>
          <p:nvPicPr>
            <p:cNvPr id="44" name="Graphic 43" descr="Envelope">
              <a:extLst>
                <a:ext uri="{FF2B5EF4-FFF2-40B4-BE49-F238E27FC236}">
                  <a16:creationId xmlns:a16="http://schemas.microsoft.com/office/drawing/2014/main" id="{A07A65D3-91CF-40F5-BB8D-8945767138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63478" y="4373881"/>
              <a:ext cx="293188" cy="293188"/>
            </a:xfrm>
            <a:prstGeom prst="rect">
              <a:avLst/>
            </a:prstGeom>
          </p:spPr>
        </p:pic>
      </p:grpSp>
      <p:grpSp>
        <p:nvGrpSpPr>
          <p:cNvPr id="45" name="Group 44">
            <a:extLst>
              <a:ext uri="{FF2B5EF4-FFF2-40B4-BE49-F238E27FC236}">
                <a16:creationId xmlns:a16="http://schemas.microsoft.com/office/drawing/2014/main" id="{F508884B-E49A-40C3-B562-06DEF5C59E6A}"/>
              </a:ext>
            </a:extLst>
          </p:cNvPr>
          <p:cNvGrpSpPr/>
          <p:nvPr/>
        </p:nvGrpSpPr>
        <p:grpSpPr>
          <a:xfrm>
            <a:off x="5873878" y="3854166"/>
            <a:ext cx="1039358" cy="301209"/>
            <a:chOff x="3317308" y="4365860"/>
            <a:chExt cx="1039358" cy="301209"/>
          </a:xfrm>
        </p:grpSpPr>
        <p:pic>
          <p:nvPicPr>
            <p:cNvPr id="46" name="Graphic 45" descr="Envelope">
              <a:extLst>
                <a:ext uri="{FF2B5EF4-FFF2-40B4-BE49-F238E27FC236}">
                  <a16:creationId xmlns:a16="http://schemas.microsoft.com/office/drawing/2014/main" id="{8E0B223F-C1A4-4997-ABBE-E9D2730E74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17308" y="4365860"/>
              <a:ext cx="293188" cy="293188"/>
            </a:xfrm>
            <a:prstGeom prst="rect">
              <a:avLst/>
            </a:prstGeom>
          </p:spPr>
        </p:pic>
        <p:pic>
          <p:nvPicPr>
            <p:cNvPr id="48" name="Graphic 47" descr="Envelope">
              <a:extLst>
                <a:ext uri="{FF2B5EF4-FFF2-40B4-BE49-F238E27FC236}">
                  <a16:creationId xmlns:a16="http://schemas.microsoft.com/office/drawing/2014/main" id="{862054FE-E0BB-46B4-AF7A-F6519553F3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63478" y="4373881"/>
              <a:ext cx="293188" cy="293188"/>
            </a:xfrm>
            <a:prstGeom prst="rect">
              <a:avLst/>
            </a:prstGeom>
          </p:spPr>
        </p:pic>
      </p:grpSp>
      <p:sp>
        <p:nvSpPr>
          <p:cNvPr id="49" name="Rectangle 42">
            <a:extLst>
              <a:ext uri="{FF2B5EF4-FFF2-40B4-BE49-F238E27FC236}">
                <a16:creationId xmlns:a16="http://schemas.microsoft.com/office/drawing/2014/main" id="{8F4CAD1C-2058-4C0D-9E7A-ECEB6C248283}"/>
              </a:ext>
            </a:extLst>
          </p:cNvPr>
          <p:cNvSpPr/>
          <p:nvPr/>
        </p:nvSpPr>
        <p:spPr>
          <a:xfrm>
            <a:off x="553003" y="1211482"/>
            <a:ext cx="7994650" cy="3283129"/>
          </a:xfrm>
          <a:prstGeom prst="rect">
            <a:avLst/>
          </a:prstGeom>
          <a:noFill/>
          <a:ln w="38100">
            <a:solidFill>
              <a:srgbClr val="1E92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6" name="Picture 13">
            <a:extLst>
              <a:ext uri="{FF2B5EF4-FFF2-40B4-BE49-F238E27FC236}">
                <a16:creationId xmlns:a16="http://schemas.microsoft.com/office/drawing/2014/main" id="{1FD0CFCE-905A-4462-8448-8E66D6ACB228}"/>
              </a:ext>
            </a:extLst>
          </p:cNvPr>
          <p:cNvPicPr>
            <a:picLocks noChangeAspect="1"/>
          </p:cNvPicPr>
          <p:nvPr/>
        </p:nvPicPr>
        <p:blipFill>
          <a:blip r:embed="rId10"/>
          <a:stretch>
            <a:fillRect/>
          </a:stretch>
        </p:blipFill>
        <p:spPr>
          <a:xfrm>
            <a:off x="4041258" y="812035"/>
            <a:ext cx="1059217" cy="954900"/>
          </a:xfrm>
          <a:prstGeom prst="rect">
            <a:avLst/>
          </a:prstGeom>
        </p:spPr>
      </p:pic>
      <p:cxnSp>
        <p:nvCxnSpPr>
          <p:cNvPr id="50" name="Straight Arrow Connector 49">
            <a:extLst>
              <a:ext uri="{FF2B5EF4-FFF2-40B4-BE49-F238E27FC236}">
                <a16:creationId xmlns:a16="http://schemas.microsoft.com/office/drawing/2014/main" id="{572A1277-24DE-4032-A9A9-177E69E9DE00}"/>
              </a:ext>
            </a:extLst>
          </p:cNvPr>
          <p:cNvCxnSpPr>
            <a:cxnSpLocks/>
          </p:cNvCxnSpPr>
          <p:nvPr/>
        </p:nvCxnSpPr>
        <p:spPr>
          <a:xfrm>
            <a:off x="5130355" y="1508768"/>
            <a:ext cx="1122202" cy="551612"/>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1" name="Straight Arrow Connector 50">
            <a:extLst>
              <a:ext uri="{FF2B5EF4-FFF2-40B4-BE49-F238E27FC236}">
                <a16:creationId xmlns:a16="http://schemas.microsoft.com/office/drawing/2014/main" id="{365BF0D6-7E7F-465C-B994-F6132288DACE}"/>
              </a:ext>
            </a:extLst>
          </p:cNvPr>
          <p:cNvCxnSpPr>
            <a:cxnSpLocks/>
          </p:cNvCxnSpPr>
          <p:nvPr/>
        </p:nvCxnSpPr>
        <p:spPr>
          <a:xfrm flipH="1">
            <a:off x="1323062" y="2663342"/>
            <a:ext cx="667309" cy="1279710"/>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2" name="Straight Arrow Connector 51">
            <a:extLst>
              <a:ext uri="{FF2B5EF4-FFF2-40B4-BE49-F238E27FC236}">
                <a16:creationId xmlns:a16="http://schemas.microsoft.com/office/drawing/2014/main" id="{6B29AEE3-CFDF-4BD4-BE1C-30B5955B0B05}"/>
              </a:ext>
            </a:extLst>
          </p:cNvPr>
          <p:cNvCxnSpPr>
            <a:cxnSpLocks/>
          </p:cNvCxnSpPr>
          <p:nvPr/>
        </p:nvCxnSpPr>
        <p:spPr>
          <a:xfrm>
            <a:off x="2727896" y="2663361"/>
            <a:ext cx="667309" cy="1279710"/>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3" name="Straight Arrow Connector 52">
            <a:extLst>
              <a:ext uri="{FF2B5EF4-FFF2-40B4-BE49-F238E27FC236}">
                <a16:creationId xmlns:a16="http://schemas.microsoft.com/office/drawing/2014/main" id="{0FF9A446-5690-4274-9B77-44AEAE46279B}"/>
              </a:ext>
            </a:extLst>
          </p:cNvPr>
          <p:cNvCxnSpPr>
            <a:cxnSpLocks/>
          </p:cNvCxnSpPr>
          <p:nvPr/>
        </p:nvCxnSpPr>
        <p:spPr>
          <a:xfrm flipH="1">
            <a:off x="1990371" y="2815742"/>
            <a:ext cx="152401" cy="915234"/>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4" name="Straight Arrow Connector 53">
            <a:extLst>
              <a:ext uri="{FF2B5EF4-FFF2-40B4-BE49-F238E27FC236}">
                <a16:creationId xmlns:a16="http://schemas.microsoft.com/office/drawing/2014/main" id="{CCE55652-BFE0-4D54-87B6-7729F46638FD}"/>
              </a:ext>
            </a:extLst>
          </p:cNvPr>
          <p:cNvCxnSpPr>
            <a:cxnSpLocks/>
          </p:cNvCxnSpPr>
          <p:nvPr/>
        </p:nvCxnSpPr>
        <p:spPr>
          <a:xfrm>
            <a:off x="2527499" y="2815742"/>
            <a:ext cx="152401" cy="915234"/>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5" name="Straight Arrow Connector 54">
            <a:extLst>
              <a:ext uri="{FF2B5EF4-FFF2-40B4-BE49-F238E27FC236}">
                <a16:creationId xmlns:a16="http://schemas.microsoft.com/office/drawing/2014/main" id="{2F5D3F3F-9CD5-484A-ABA4-95375663E9FD}"/>
              </a:ext>
            </a:extLst>
          </p:cNvPr>
          <p:cNvCxnSpPr>
            <a:cxnSpLocks/>
          </p:cNvCxnSpPr>
          <p:nvPr/>
        </p:nvCxnSpPr>
        <p:spPr>
          <a:xfrm flipH="1">
            <a:off x="6050000" y="2663361"/>
            <a:ext cx="331739" cy="1037899"/>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8" name="Straight Arrow Connector 57">
            <a:extLst>
              <a:ext uri="{FF2B5EF4-FFF2-40B4-BE49-F238E27FC236}">
                <a16:creationId xmlns:a16="http://schemas.microsoft.com/office/drawing/2014/main" id="{4FD7CD03-91E3-44EE-B429-64E2433D62E8}"/>
              </a:ext>
            </a:extLst>
          </p:cNvPr>
          <p:cNvCxnSpPr>
            <a:cxnSpLocks/>
          </p:cNvCxnSpPr>
          <p:nvPr/>
        </p:nvCxnSpPr>
        <p:spPr>
          <a:xfrm>
            <a:off x="7059953" y="2663342"/>
            <a:ext cx="331739" cy="1037899"/>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9" name="Straight Arrow Connector 58">
            <a:extLst>
              <a:ext uri="{FF2B5EF4-FFF2-40B4-BE49-F238E27FC236}">
                <a16:creationId xmlns:a16="http://schemas.microsoft.com/office/drawing/2014/main" id="{403B3C51-6015-48A8-9EF0-19D718F2E63B}"/>
              </a:ext>
            </a:extLst>
          </p:cNvPr>
          <p:cNvCxnSpPr>
            <a:cxnSpLocks/>
          </p:cNvCxnSpPr>
          <p:nvPr/>
        </p:nvCxnSpPr>
        <p:spPr>
          <a:xfrm>
            <a:off x="6720846" y="2793457"/>
            <a:ext cx="0" cy="777705"/>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pic>
        <p:nvPicPr>
          <p:cNvPr id="70" name="Graphic 69" descr="Line arrow: Counter-clockwise curve">
            <a:extLst>
              <a:ext uri="{FF2B5EF4-FFF2-40B4-BE49-F238E27FC236}">
                <a16:creationId xmlns:a16="http://schemas.microsoft.com/office/drawing/2014/main" id="{12C5A781-8883-44DE-ABF9-83794090D33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4741494" flipH="1">
            <a:off x="2138458" y="3695340"/>
            <a:ext cx="353700" cy="353700"/>
          </a:xfrm>
          <a:prstGeom prst="rect">
            <a:avLst/>
          </a:prstGeom>
        </p:spPr>
      </p:pic>
      <p:pic>
        <p:nvPicPr>
          <p:cNvPr id="71" name="Graphic 70" descr="Line arrow: Counter-clockwise curve">
            <a:extLst>
              <a:ext uri="{FF2B5EF4-FFF2-40B4-BE49-F238E27FC236}">
                <a16:creationId xmlns:a16="http://schemas.microsoft.com/office/drawing/2014/main" id="{538BB8BE-74FC-43CC-A839-A07FD53F888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4741494" flipH="1">
            <a:off x="6216182" y="3656279"/>
            <a:ext cx="353700" cy="353700"/>
          </a:xfrm>
          <a:prstGeom prst="rect">
            <a:avLst/>
          </a:prstGeom>
        </p:spPr>
      </p:pic>
    </p:spTree>
    <p:extLst>
      <p:ext uri="{BB962C8B-B14F-4D97-AF65-F5344CB8AC3E}">
        <p14:creationId xmlns:p14="http://schemas.microsoft.com/office/powerpoint/2010/main" val="264823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2C431431-5F0F-4E13-8A0B-A975AE464F54}"/>
              </a:ext>
            </a:extLst>
          </p:cNvPr>
          <p:cNvSpPr/>
          <p:nvPr/>
        </p:nvSpPr>
        <p:spPr>
          <a:xfrm>
            <a:off x="5250254" y="1016800"/>
            <a:ext cx="1757085" cy="1730125"/>
          </a:xfrm>
          <a:prstGeom prst="flowChartConnector">
            <a:avLst/>
          </a:prstGeom>
          <a:solidFill>
            <a:schemeClr val="accent2"/>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41883"/>
            <a:r>
              <a:rPr lang="da-DK" sz="1400" b="1" dirty="0">
                <a:solidFill>
                  <a:srgbClr val="FFFFFF"/>
                </a:solidFill>
                <a:effectLst>
                  <a:outerShdw blurRad="50800" dist="38100" dir="2700000" algn="tl" rotWithShape="0">
                    <a:prstClr val="black">
                      <a:alpha val="40000"/>
                    </a:prstClr>
                  </a:outerShdw>
                </a:effectLst>
                <a:latin typeface="Calibri" panose="020F0502020204030204"/>
              </a:rPr>
              <a:t>Fildelings</a:t>
            </a:r>
          </a:p>
          <a:p>
            <a:pPr algn="ctr" defTabSz="641883"/>
            <a:r>
              <a:rPr lang="da-DK" sz="1400" b="1" dirty="0">
                <a:solidFill>
                  <a:srgbClr val="FFFFFF"/>
                </a:solidFill>
                <a:effectLst>
                  <a:outerShdw blurRad="50800" dist="38100" dir="2700000" algn="tl" rotWithShape="0">
                    <a:prstClr val="black">
                      <a:alpha val="40000"/>
                    </a:prstClr>
                  </a:outerShdw>
                </a:effectLst>
                <a:latin typeface="Calibri" panose="020F0502020204030204"/>
              </a:rPr>
              <a:t>løsning</a:t>
            </a:r>
            <a:endParaRPr lang="en-US" sz="1400" b="1" dirty="0">
              <a:solidFill>
                <a:srgbClr val="FFFFFF"/>
              </a:solidFill>
              <a:latin typeface="Calibri" panose="020F0502020204030204"/>
            </a:endParaRPr>
          </a:p>
        </p:txBody>
      </p:sp>
      <p:sp>
        <p:nvSpPr>
          <p:cNvPr id="2" name="Flowchart: Connector 1">
            <a:extLst>
              <a:ext uri="{FF2B5EF4-FFF2-40B4-BE49-F238E27FC236}">
                <a16:creationId xmlns:a16="http://schemas.microsoft.com/office/drawing/2014/main" id="{8B120BA3-73DC-45E5-8A04-A9490508BECB}"/>
              </a:ext>
            </a:extLst>
          </p:cNvPr>
          <p:cNvSpPr/>
          <p:nvPr/>
        </p:nvSpPr>
        <p:spPr>
          <a:xfrm>
            <a:off x="3718842" y="3198789"/>
            <a:ext cx="1706313" cy="1727532"/>
          </a:xfrm>
          <a:prstGeom prst="flowChartConnector">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1883"/>
            <a:r>
              <a:rPr lang="da-DK" sz="1400" b="1" dirty="0" err="1">
                <a:solidFill>
                  <a:srgbClr val="FFFFFF"/>
                </a:solidFill>
                <a:effectLst>
                  <a:outerShdw blurRad="50800" dist="38100" dir="2700000" algn="tl" rotWithShape="0">
                    <a:prstClr val="black">
                      <a:alpha val="40000"/>
                    </a:prstClr>
                  </a:outerShdw>
                </a:effectLst>
                <a:latin typeface="Calibri" panose="020F0502020204030204"/>
              </a:rPr>
              <a:t>Widgets</a:t>
            </a:r>
            <a:endParaRPr lang="en-US" sz="1400" b="1" dirty="0">
              <a:solidFill>
                <a:srgbClr val="FFFFFF"/>
              </a:solidFill>
              <a:effectLst>
                <a:outerShdw blurRad="50800" dist="38100" dir="2700000" algn="tl" rotWithShape="0">
                  <a:prstClr val="black">
                    <a:alpha val="40000"/>
                  </a:prstClr>
                </a:outerShdw>
              </a:effectLst>
              <a:latin typeface="Calibri" panose="020F0502020204030204"/>
            </a:endParaRPr>
          </a:p>
        </p:txBody>
      </p:sp>
      <p:sp>
        <p:nvSpPr>
          <p:cNvPr id="6" name="Flowchart: Connector 5">
            <a:extLst>
              <a:ext uri="{FF2B5EF4-FFF2-40B4-BE49-F238E27FC236}">
                <a16:creationId xmlns:a16="http://schemas.microsoft.com/office/drawing/2014/main" id="{20A5F808-87DE-4F0D-80B3-F5EC3FE78B88}"/>
              </a:ext>
            </a:extLst>
          </p:cNvPr>
          <p:cNvSpPr/>
          <p:nvPr/>
        </p:nvSpPr>
        <p:spPr>
          <a:xfrm>
            <a:off x="2126385" y="1016800"/>
            <a:ext cx="1757085" cy="1730125"/>
          </a:xfrm>
          <a:prstGeom prst="flowChartConnector">
            <a:avLst/>
          </a:prstGeom>
          <a:ln>
            <a:solidFill>
              <a:schemeClr val="accent3"/>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41883"/>
            <a:r>
              <a:rPr lang="da-DK" sz="1300" b="1" dirty="0">
                <a:solidFill>
                  <a:srgbClr val="FFFFFF"/>
                </a:solidFill>
                <a:effectLst>
                  <a:outerShdw blurRad="50800" dist="38100" dir="2700000" algn="tl" rotWithShape="0">
                    <a:prstClr val="black">
                      <a:alpha val="40000"/>
                    </a:prstClr>
                  </a:outerShdw>
                </a:effectLst>
                <a:latin typeface="Calibri" panose="020F0502020204030204"/>
              </a:rPr>
              <a:t>Administrative systemer</a:t>
            </a:r>
            <a:endParaRPr lang="en-US" sz="1300" b="1" dirty="0">
              <a:solidFill>
                <a:srgbClr val="FFFFFF"/>
              </a:solidFill>
              <a:latin typeface="Calibri" panose="020F0502020204030204"/>
            </a:endParaRPr>
          </a:p>
        </p:txBody>
      </p:sp>
      <p:sp>
        <p:nvSpPr>
          <p:cNvPr id="4" name="Ellipse 3">
            <a:extLst>
              <a:ext uri="{FF2B5EF4-FFF2-40B4-BE49-F238E27FC236}">
                <a16:creationId xmlns:a16="http://schemas.microsoft.com/office/drawing/2014/main" id="{33EF2C82-8B9F-418E-8639-C6DA74EFFA75}"/>
              </a:ext>
            </a:extLst>
          </p:cNvPr>
          <p:cNvSpPr/>
          <p:nvPr/>
        </p:nvSpPr>
        <p:spPr>
          <a:xfrm>
            <a:off x="3573068" y="1459688"/>
            <a:ext cx="2008386" cy="204588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flip="none" rotWithShape="1">
            <a:gsLst>
              <a:gs pos="0">
                <a:srgbClr val="2091A3">
                  <a:shade val="30000"/>
                  <a:satMod val="115000"/>
                </a:srgbClr>
              </a:gs>
              <a:gs pos="50000">
                <a:srgbClr val="2091A3">
                  <a:shade val="67500"/>
                  <a:satMod val="115000"/>
                </a:srgbClr>
              </a:gs>
              <a:gs pos="100000">
                <a:srgbClr val="2091A3">
                  <a:shade val="100000"/>
                  <a:satMod val="115000"/>
                </a:srgbClr>
              </a:gs>
            </a:gsLst>
            <a:lin ang="5400000" scaled="1"/>
            <a:tileRect/>
          </a:gradFill>
          <a:ln cap="flat">
            <a:noFill/>
            <a:prstDash val="solid"/>
          </a:ln>
          <a:effectLst>
            <a:outerShdw blurRad="50800" dist="38100" dir="2700000" algn="tl" rotWithShape="0">
              <a:prstClr val="black">
                <a:alpha val="40000"/>
              </a:prstClr>
            </a:outerShdw>
          </a:effectLst>
        </p:spPr>
        <p:txBody>
          <a:bodyPr vert="horz" wrap="square" lIns="82296" tIns="41148" rIns="82296" bIns="41148" anchor="ctr" anchorCtr="1" compatLnSpc="1">
            <a:noAutofit/>
          </a:bodyPr>
          <a:lstStyle/>
          <a:p>
            <a:pPr algn="ctr" defTabSz="822960">
              <a:defRPr sz="1800" b="0" i="0" u="none" strike="noStrike" kern="0" cap="none" spc="0" baseline="0">
                <a:solidFill>
                  <a:srgbClr val="000000"/>
                </a:solidFill>
                <a:uFillTx/>
              </a:defRPr>
            </a:pPr>
            <a:endParaRPr lang="da-DK" sz="1620">
              <a:solidFill>
                <a:srgbClr val="FFFFFF"/>
              </a:solidFill>
              <a:latin typeface="Calibri"/>
            </a:endParaRPr>
          </a:p>
        </p:txBody>
      </p:sp>
      <p:pic>
        <p:nvPicPr>
          <p:cNvPr id="5" name="Billede 6">
            <a:extLst>
              <a:ext uri="{FF2B5EF4-FFF2-40B4-BE49-F238E27FC236}">
                <a16:creationId xmlns:a16="http://schemas.microsoft.com/office/drawing/2014/main" id="{F0ABB05E-C082-4677-82C9-F9E68B01FBD5}"/>
              </a:ext>
            </a:extLst>
          </p:cNvPr>
          <p:cNvPicPr>
            <a:picLocks noChangeAspect="1"/>
          </p:cNvPicPr>
          <p:nvPr/>
        </p:nvPicPr>
        <p:blipFill>
          <a:blip r:embed="rId3"/>
          <a:stretch>
            <a:fillRect/>
          </a:stretch>
        </p:blipFill>
        <p:spPr>
          <a:xfrm>
            <a:off x="4242784" y="2349298"/>
            <a:ext cx="658430" cy="266666"/>
          </a:xfrm>
          <a:prstGeom prst="rect">
            <a:avLst/>
          </a:prstGeom>
          <a:noFill/>
          <a:ln cap="flat">
            <a:noFill/>
          </a:ln>
        </p:spPr>
      </p:pic>
      <p:pic>
        <p:nvPicPr>
          <p:cNvPr id="7" name="Graphic 6" descr="Arrow Slight curve">
            <a:extLst>
              <a:ext uri="{FF2B5EF4-FFF2-40B4-BE49-F238E27FC236}">
                <a16:creationId xmlns:a16="http://schemas.microsoft.com/office/drawing/2014/main" id="{DF5B362A-7BCB-4DF0-A0B7-4FD4DFB83A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15040" y="1424662"/>
            <a:ext cx="914400" cy="914400"/>
          </a:xfrm>
          <a:prstGeom prst="rect">
            <a:avLst/>
          </a:prstGeom>
        </p:spPr>
      </p:pic>
      <p:sp>
        <p:nvSpPr>
          <p:cNvPr id="8" name="TextBox 7">
            <a:extLst>
              <a:ext uri="{FF2B5EF4-FFF2-40B4-BE49-F238E27FC236}">
                <a16:creationId xmlns:a16="http://schemas.microsoft.com/office/drawing/2014/main" id="{90D5C0F0-20D1-45CA-A782-DA0350055318}"/>
              </a:ext>
            </a:extLst>
          </p:cNvPr>
          <p:cNvSpPr txBox="1"/>
          <p:nvPr/>
        </p:nvSpPr>
        <p:spPr>
          <a:xfrm>
            <a:off x="205312" y="1403526"/>
            <a:ext cx="1427892" cy="956672"/>
          </a:xfrm>
          <a:prstGeom prst="rect">
            <a:avLst/>
          </a:prstGeom>
          <a:noFill/>
        </p:spPr>
        <p:txBody>
          <a:bodyPr wrap="square" rtlCol="0">
            <a:spAutoFit/>
          </a:bodyPr>
          <a:lstStyle/>
          <a:p>
            <a:r>
              <a:rPr lang="da-DK" dirty="0">
                <a:latin typeface="Lato"/>
              </a:rPr>
              <a:t>Brugere og grupper (fx stuer) importeres</a:t>
            </a:r>
            <a:endParaRPr lang="en-US" dirty="0">
              <a:latin typeface="Lato"/>
            </a:endParaRPr>
          </a:p>
        </p:txBody>
      </p:sp>
      <p:sp>
        <p:nvSpPr>
          <p:cNvPr id="9" name="TextBox 8">
            <a:extLst>
              <a:ext uri="{FF2B5EF4-FFF2-40B4-BE49-F238E27FC236}">
                <a16:creationId xmlns:a16="http://schemas.microsoft.com/office/drawing/2014/main" id="{27C39057-5087-444E-83B3-82A9141887FC}"/>
              </a:ext>
            </a:extLst>
          </p:cNvPr>
          <p:cNvSpPr txBox="1"/>
          <p:nvPr/>
        </p:nvSpPr>
        <p:spPr>
          <a:xfrm>
            <a:off x="1535391" y="3584219"/>
            <a:ext cx="1757084" cy="956672"/>
          </a:xfrm>
          <a:prstGeom prst="rect">
            <a:avLst/>
          </a:prstGeom>
          <a:noFill/>
        </p:spPr>
        <p:txBody>
          <a:bodyPr wrap="square" rtlCol="0">
            <a:spAutoFit/>
          </a:bodyPr>
          <a:lstStyle/>
          <a:p>
            <a:r>
              <a:rPr lang="da-DK" dirty="0">
                <a:latin typeface="Lato"/>
              </a:rPr>
              <a:t>Fx journaliserings system eller sprogudvikling</a:t>
            </a:r>
          </a:p>
          <a:p>
            <a:endParaRPr lang="da-DK" dirty="0">
              <a:latin typeface="Lato"/>
            </a:endParaRPr>
          </a:p>
        </p:txBody>
      </p:sp>
      <p:pic>
        <p:nvPicPr>
          <p:cNvPr id="10" name="Graphic 9" descr="Arrow Slight curve">
            <a:extLst>
              <a:ext uri="{FF2B5EF4-FFF2-40B4-BE49-F238E27FC236}">
                <a16:creationId xmlns:a16="http://schemas.microsoft.com/office/drawing/2014/main" id="{84A345B7-D72C-4F06-A208-E18FF4D170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27974" y="3643708"/>
            <a:ext cx="914400" cy="914400"/>
          </a:xfrm>
          <a:prstGeom prst="rect">
            <a:avLst/>
          </a:prstGeom>
        </p:spPr>
      </p:pic>
      <p:pic>
        <p:nvPicPr>
          <p:cNvPr id="11" name="Graphic 10" descr="Arrow Slight curve">
            <a:extLst>
              <a:ext uri="{FF2B5EF4-FFF2-40B4-BE49-F238E27FC236}">
                <a16:creationId xmlns:a16="http://schemas.microsoft.com/office/drawing/2014/main" id="{FBA08072-0BC4-4192-A59A-8206E9C92F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914556" y="1505822"/>
            <a:ext cx="914400" cy="752081"/>
          </a:xfrm>
          <a:prstGeom prst="rect">
            <a:avLst/>
          </a:prstGeom>
        </p:spPr>
      </p:pic>
      <p:sp>
        <p:nvSpPr>
          <p:cNvPr id="15" name="TextBox 14">
            <a:extLst>
              <a:ext uri="{FF2B5EF4-FFF2-40B4-BE49-F238E27FC236}">
                <a16:creationId xmlns:a16="http://schemas.microsoft.com/office/drawing/2014/main" id="{145E0A25-DC35-46A4-98CC-A705CAF84EA1}"/>
              </a:ext>
            </a:extLst>
          </p:cNvPr>
          <p:cNvSpPr txBox="1"/>
          <p:nvPr/>
        </p:nvSpPr>
        <p:spPr>
          <a:xfrm>
            <a:off x="7828956" y="1619611"/>
            <a:ext cx="1585399" cy="524503"/>
          </a:xfrm>
          <a:prstGeom prst="rect">
            <a:avLst/>
          </a:prstGeom>
          <a:noFill/>
        </p:spPr>
        <p:txBody>
          <a:bodyPr wrap="square" rtlCol="0">
            <a:spAutoFit/>
          </a:bodyPr>
          <a:lstStyle/>
          <a:p>
            <a:r>
              <a:rPr lang="da-DK" dirty="0" err="1">
                <a:latin typeface="Lato"/>
              </a:rPr>
              <a:t>Onedrive</a:t>
            </a:r>
            <a:r>
              <a:rPr lang="da-DK" dirty="0">
                <a:latin typeface="Lato"/>
              </a:rPr>
              <a:t>/</a:t>
            </a:r>
          </a:p>
          <a:p>
            <a:r>
              <a:rPr lang="da-DK" dirty="0">
                <a:latin typeface="Lato"/>
              </a:rPr>
              <a:t>Googledrive</a:t>
            </a:r>
            <a:endParaRPr lang="en-US" dirty="0">
              <a:latin typeface="Lato"/>
            </a:endParaRPr>
          </a:p>
        </p:txBody>
      </p:sp>
      <p:sp>
        <p:nvSpPr>
          <p:cNvPr id="16" name="Text Placeholder 3">
            <a:extLst>
              <a:ext uri="{FF2B5EF4-FFF2-40B4-BE49-F238E27FC236}">
                <a16:creationId xmlns:a16="http://schemas.microsoft.com/office/drawing/2014/main" id="{E5430AA7-BEC4-4223-918C-9CC4C9F793E3}"/>
              </a:ext>
            </a:extLst>
          </p:cNvPr>
          <p:cNvSpPr txBox="1">
            <a:spLocks/>
          </p:cNvSpPr>
          <p:nvPr/>
        </p:nvSpPr>
        <p:spPr>
          <a:xfrm>
            <a:off x="615950" y="580072"/>
            <a:ext cx="5353050" cy="234724"/>
          </a:xfrm>
          <a:prstGeom prst="rect">
            <a:avLst/>
          </a:prstGeom>
        </p:spPr>
        <p:txBody>
          <a:bodyPr/>
          <a:lstStyle>
            <a:lvl1pPr marL="0" indent="0" algn="l" defTabSz="617220" rtl="0" eaLnBrk="1" latinLnBrk="0" hangingPunct="1">
              <a:lnSpc>
                <a:spcPct val="90000"/>
              </a:lnSpc>
              <a:spcBef>
                <a:spcPts val="675"/>
              </a:spcBef>
              <a:buFont typeface="Arial" panose="020B0604020202020204" pitchFamily="34" charset="0"/>
              <a:buNone/>
              <a:defRPr sz="1620" kern="1200">
                <a:solidFill>
                  <a:schemeClr val="tx1"/>
                </a:solidFill>
                <a:latin typeface="Calibri" panose="020F0502020204030204" pitchFamily="34" charset="0"/>
                <a:ea typeface="+mn-ea"/>
                <a:cs typeface="Calibri" panose="020F0502020204030204" pitchFamily="34" charset="0"/>
              </a:defRPr>
            </a:lvl1pPr>
            <a:lvl2pPr marL="202883" indent="-198597" algn="l" defTabSz="617220" rtl="0" eaLnBrk="1" latinLnBrk="0" hangingPunct="1">
              <a:lnSpc>
                <a:spcPct val="90000"/>
              </a:lnSpc>
              <a:spcBef>
                <a:spcPts val="338"/>
              </a:spcBef>
              <a:buFont typeface="Arial" panose="020B0604020202020204" pitchFamily="34" charset="0"/>
              <a:buChar char="•"/>
              <a:tabLst/>
              <a:defRPr sz="1440" kern="1200">
                <a:solidFill>
                  <a:schemeClr val="tx1"/>
                </a:solidFill>
                <a:latin typeface="Calibri" panose="020F0502020204030204" pitchFamily="34" charset="0"/>
                <a:ea typeface="+mn-ea"/>
                <a:cs typeface="Calibri" panose="020F0502020204030204" pitchFamily="34" charset="0"/>
              </a:defRPr>
            </a:lvl2pPr>
            <a:lvl3pPr marL="362903" indent="-160020" algn="l" defTabSz="617220" rtl="0" eaLnBrk="1" latinLnBrk="0" hangingPunct="1">
              <a:lnSpc>
                <a:spcPct val="90000"/>
              </a:lnSpc>
              <a:spcBef>
                <a:spcPts val="338"/>
              </a:spcBef>
              <a:buFont typeface="Arial" panose="020B0604020202020204" pitchFamily="34" charset="0"/>
              <a:buChar char="•"/>
              <a:tabLst/>
              <a:defRPr sz="1260" kern="1200">
                <a:solidFill>
                  <a:schemeClr val="tx1"/>
                </a:solidFill>
                <a:latin typeface="Calibri" panose="020F0502020204030204" pitchFamily="34" charset="0"/>
                <a:ea typeface="+mn-ea"/>
                <a:cs typeface="Calibri" panose="020F0502020204030204" pitchFamily="34" charset="0"/>
              </a:defRPr>
            </a:lvl3pPr>
            <a:lvl4pPr marL="202883" indent="-198597" algn="l" defTabSz="617220" rtl="0" eaLnBrk="1" latinLnBrk="0" hangingPunct="1">
              <a:lnSpc>
                <a:spcPct val="90000"/>
              </a:lnSpc>
              <a:spcBef>
                <a:spcPts val="338"/>
              </a:spcBef>
              <a:buFont typeface="Arial" panose="020B0604020202020204" pitchFamily="34" charset="0"/>
              <a:buChar char="•"/>
              <a:tabLst/>
              <a:defRPr sz="1260" kern="1200">
                <a:solidFill>
                  <a:schemeClr val="tx1"/>
                </a:solidFill>
                <a:latin typeface="Arial" panose="020B0604020202020204" pitchFamily="34" charset="0"/>
                <a:ea typeface="+mn-ea"/>
                <a:cs typeface="Arial" panose="020B0604020202020204" pitchFamily="34" charset="0"/>
              </a:defRPr>
            </a:lvl4pPr>
            <a:lvl5pPr marL="202883" indent="-198597" algn="l" defTabSz="617220" rtl="0" eaLnBrk="1" latinLnBrk="0" hangingPunct="1">
              <a:lnSpc>
                <a:spcPct val="90000"/>
              </a:lnSpc>
              <a:spcBef>
                <a:spcPts val="338"/>
              </a:spcBef>
              <a:buFont typeface="Arial" panose="020B0604020202020204" pitchFamily="34" charset="0"/>
              <a:buChar char="•"/>
              <a:tabLst/>
              <a:defRPr sz="1260" kern="1200">
                <a:solidFill>
                  <a:schemeClr val="tx1"/>
                </a:solidFill>
                <a:latin typeface="Arial" panose="020B0604020202020204" pitchFamily="34" charset="0"/>
                <a:ea typeface="+mn-ea"/>
                <a:cs typeface="Arial" panose="020B0604020202020204" pitchFamily="34" charset="0"/>
              </a:defRPr>
            </a:lvl5pPr>
            <a:lvl6pPr marL="169735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9pPr>
          </a:lstStyle>
          <a:p>
            <a:endParaRPr lang="en-US" dirty="0"/>
          </a:p>
        </p:txBody>
      </p:sp>
      <p:sp>
        <p:nvSpPr>
          <p:cNvPr id="14" name="Titel 1">
            <a:extLst>
              <a:ext uri="{FF2B5EF4-FFF2-40B4-BE49-F238E27FC236}">
                <a16:creationId xmlns:a16="http://schemas.microsoft.com/office/drawing/2014/main" id="{F0C7472A-9C82-477B-95B5-7316FD247541}"/>
              </a:ext>
            </a:extLst>
          </p:cNvPr>
          <p:cNvSpPr txBox="1">
            <a:spLocks/>
          </p:cNvSpPr>
          <p:nvPr/>
        </p:nvSpPr>
        <p:spPr>
          <a:xfrm>
            <a:off x="615950" y="654418"/>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Lato black"/>
                <a:ea typeface="+mj-ea"/>
                <a:cs typeface="Arial" panose="020B0604020202020204" pitchFamily="34" charset="0"/>
              </a:rPr>
              <a:t>Aula på tværs</a:t>
            </a:r>
          </a:p>
        </p:txBody>
      </p:sp>
    </p:spTree>
    <p:extLst>
      <p:ext uri="{BB962C8B-B14F-4D97-AF65-F5344CB8AC3E}">
        <p14:creationId xmlns:p14="http://schemas.microsoft.com/office/powerpoint/2010/main" val="91249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animBg="1"/>
      <p:bldP spid="8" grpId="0"/>
      <p:bldP spid="9"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235">
            <a:extLst>
              <a:ext uri="{FF2B5EF4-FFF2-40B4-BE49-F238E27FC236}">
                <a16:creationId xmlns:a16="http://schemas.microsoft.com/office/drawing/2014/main" id="{51603283-D74C-438E-9168-81D30070E68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032" name="AutoShape 7">
            <a:extLst>
              <a:ext uri="{FF2B5EF4-FFF2-40B4-BE49-F238E27FC236}">
                <a16:creationId xmlns:a16="http://schemas.microsoft.com/office/drawing/2014/main" id="{2DD1E205-AAF7-49F8-A24D-56037F50AA4E}"/>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3" name="AutoShape 8">
            <a:extLst>
              <a:ext uri="{FF2B5EF4-FFF2-40B4-BE49-F238E27FC236}">
                <a16:creationId xmlns:a16="http://schemas.microsoft.com/office/drawing/2014/main" id="{EFA5E221-60B3-45A3-9F0E-DAFD597CAE9D}"/>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4" name="AutoShape 9">
            <a:extLst>
              <a:ext uri="{FF2B5EF4-FFF2-40B4-BE49-F238E27FC236}">
                <a16:creationId xmlns:a16="http://schemas.microsoft.com/office/drawing/2014/main" id="{8BFECFD7-1D67-4028-B5F3-3111E7ED7DB1}"/>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5" name="AutoShape 10">
            <a:extLst>
              <a:ext uri="{FF2B5EF4-FFF2-40B4-BE49-F238E27FC236}">
                <a16:creationId xmlns:a16="http://schemas.microsoft.com/office/drawing/2014/main" id="{DB4DA466-3A37-4F24-ACF7-3398C190AAEA}"/>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6" name="AutoShape 11">
            <a:extLst>
              <a:ext uri="{FF2B5EF4-FFF2-40B4-BE49-F238E27FC236}">
                <a16:creationId xmlns:a16="http://schemas.microsoft.com/office/drawing/2014/main" id="{3AEA0BFF-E495-467C-A571-F493198BBDF7}"/>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7" name="AutoShape 12">
            <a:extLst>
              <a:ext uri="{FF2B5EF4-FFF2-40B4-BE49-F238E27FC236}">
                <a16:creationId xmlns:a16="http://schemas.microsoft.com/office/drawing/2014/main" id="{A16B7728-182D-4755-84BE-68D5CFF91625}"/>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8" name="AutoShape 14">
            <a:extLst>
              <a:ext uri="{FF2B5EF4-FFF2-40B4-BE49-F238E27FC236}">
                <a16:creationId xmlns:a16="http://schemas.microsoft.com/office/drawing/2014/main" id="{CF099C4C-D51D-44B1-BC37-E1394AA3018F}"/>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9" name="AutoShape 15">
            <a:extLst>
              <a:ext uri="{FF2B5EF4-FFF2-40B4-BE49-F238E27FC236}">
                <a16:creationId xmlns:a16="http://schemas.microsoft.com/office/drawing/2014/main" id="{FFC9A209-9202-4DC2-B6EB-C0181D4E181B}"/>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0" name="AutoShape 16">
            <a:extLst>
              <a:ext uri="{FF2B5EF4-FFF2-40B4-BE49-F238E27FC236}">
                <a16:creationId xmlns:a16="http://schemas.microsoft.com/office/drawing/2014/main" id="{A5D5CFC9-6289-4FF5-980B-5467D3FABF41}"/>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1" name="AutoShape 18">
            <a:extLst>
              <a:ext uri="{FF2B5EF4-FFF2-40B4-BE49-F238E27FC236}">
                <a16:creationId xmlns:a16="http://schemas.microsoft.com/office/drawing/2014/main" id="{51C36479-6706-454E-A23A-DAC5BC0E557B}"/>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2" name="AutoShape 19">
            <a:extLst>
              <a:ext uri="{FF2B5EF4-FFF2-40B4-BE49-F238E27FC236}">
                <a16:creationId xmlns:a16="http://schemas.microsoft.com/office/drawing/2014/main" id="{712B807E-D4CA-485E-B389-59BC942531BA}"/>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3" name="AutoShape 20">
            <a:extLst>
              <a:ext uri="{FF2B5EF4-FFF2-40B4-BE49-F238E27FC236}">
                <a16:creationId xmlns:a16="http://schemas.microsoft.com/office/drawing/2014/main" id="{51A39996-A167-4AE8-9902-AA9F08A5DC6E}"/>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4" name="AutoShape 21">
            <a:extLst>
              <a:ext uri="{FF2B5EF4-FFF2-40B4-BE49-F238E27FC236}">
                <a16:creationId xmlns:a16="http://schemas.microsoft.com/office/drawing/2014/main" id="{0BAF9C57-C5B1-4338-A968-4F0F72EA3229}"/>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5" name="AutoShape 22">
            <a:extLst>
              <a:ext uri="{FF2B5EF4-FFF2-40B4-BE49-F238E27FC236}">
                <a16:creationId xmlns:a16="http://schemas.microsoft.com/office/drawing/2014/main" id="{F802FBE6-1E90-4DC9-A57E-14D29E7A96E0}"/>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6" name="AutoShape 24">
            <a:extLst>
              <a:ext uri="{FF2B5EF4-FFF2-40B4-BE49-F238E27FC236}">
                <a16:creationId xmlns:a16="http://schemas.microsoft.com/office/drawing/2014/main" id="{B539F60A-CD8D-41DA-A46E-3BFD948CB29C}"/>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7" name="AutoShape 25">
            <a:extLst>
              <a:ext uri="{FF2B5EF4-FFF2-40B4-BE49-F238E27FC236}">
                <a16:creationId xmlns:a16="http://schemas.microsoft.com/office/drawing/2014/main" id="{A15A6130-63B8-4957-BA6D-F8F18562983D}"/>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8" name="AutoShape 26">
            <a:extLst>
              <a:ext uri="{FF2B5EF4-FFF2-40B4-BE49-F238E27FC236}">
                <a16:creationId xmlns:a16="http://schemas.microsoft.com/office/drawing/2014/main" id="{4ECA6CEC-5BAA-433D-852C-D131D8A980E9}"/>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9" name="AutoShape 27">
            <a:extLst>
              <a:ext uri="{FF2B5EF4-FFF2-40B4-BE49-F238E27FC236}">
                <a16:creationId xmlns:a16="http://schemas.microsoft.com/office/drawing/2014/main" id="{C8E82831-342E-4D0D-BB43-B55C0EDBE572}"/>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0" name="AutoShape 28">
            <a:extLst>
              <a:ext uri="{FF2B5EF4-FFF2-40B4-BE49-F238E27FC236}">
                <a16:creationId xmlns:a16="http://schemas.microsoft.com/office/drawing/2014/main" id="{75AF40F8-33A8-4AEA-96FE-C66D52A62F5B}"/>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1" name="AutoShape 29">
            <a:extLst>
              <a:ext uri="{FF2B5EF4-FFF2-40B4-BE49-F238E27FC236}">
                <a16:creationId xmlns:a16="http://schemas.microsoft.com/office/drawing/2014/main" id="{F6779394-0332-4964-B229-A9EC288644D7}"/>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2" name="AutoShape 31">
            <a:extLst>
              <a:ext uri="{FF2B5EF4-FFF2-40B4-BE49-F238E27FC236}">
                <a16:creationId xmlns:a16="http://schemas.microsoft.com/office/drawing/2014/main" id="{B6A0CB7C-102A-45F9-AEE0-A5CD4179F01A}"/>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3" name="AutoShape 32">
            <a:extLst>
              <a:ext uri="{FF2B5EF4-FFF2-40B4-BE49-F238E27FC236}">
                <a16:creationId xmlns:a16="http://schemas.microsoft.com/office/drawing/2014/main" id="{19A54DBE-09BC-4C27-8983-4898FC5E28E9}"/>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4" name="AutoShape 33">
            <a:extLst>
              <a:ext uri="{FF2B5EF4-FFF2-40B4-BE49-F238E27FC236}">
                <a16:creationId xmlns:a16="http://schemas.microsoft.com/office/drawing/2014/main" id="{FE20EA7C-CC49-422F-8DAA-08E5381A13FD}"/>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5" name="AutoShape 34">
            <a:extLst>
              <a:ext uri="{FF2B5EF4-FFF2-40B4-BE49-F238E27FC236}">
                <a16:creationId xmlns:a16="http://schemas.microsoft.com/office/drawing/2014/main" id="{2507EA27-C5DF-40FD-BD9C-63839E5D9C7E}"/>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48" name="AutoShape 35">
            <a:extLst>
              <a:ext uri="{FF2B5EF4-FFF2-40B4-BE49-F238E27FC236}">
                <a16:creationId xmlns:a16="http://schemas.microsoft.com/office/drawing/2014/main" id="{12CA7CC7-8625-452D-8642-D452FAA0B3AB}"/>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49" name="AutoShape 36">
            <a:extLst>
              <a:ext uri="{FF2B5EF4-FFF2-40B4-BE49-F238E27FC236}">
                <a16:creationId xmlns:a16="http://schemas.microsoft.com/office/drawing/2014/main" id="{F0D7EC3D-059B-403F-8A00-E56E6AC31685}"/>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0" name="AutoShape 38">
            <a:extLst>
              <a:ext uri="{FF2B5EF4-FFF2-40B4-BE49-F238E27FC236}">
                <a16:creationId xmlns:a16="http://schemas.microsoft.com/office/drawing/2014/main" id="{B6BD0912-24C5-44D5-AD75-C8CBDBBC6708}"/>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1" name="AutoShape 39">
            <a:extLst>
              <a:ext uri="{FF2B5EF4-FFF2-40B4-BE49-F238E27FC236}">
                <a16:creationId xmlns:a16="http://schemas.microsoft.com/office/drawing/2014/main" id="{88C76958-914E-4AC1-870C-E1113156580C}"/>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2" name="AutoShape 40">
            <a:extLst>
              <a:ext uri="{FF2B5EF4-FFF2-40B4-BE49-F238E27FC236}">
                <a16:creationId xmlns:a16="http://schemas.microsoft.com/office/drawing/2014/main" id="{7683B746-7E86-4A2F-A2E0-703A6545FA67}"/>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3" name="AutoShape 42">
            <a:extLst>
              <a:ext uri="{FF2B5EF4-FFF2-40B4-BE49-F238E27FC236}">
                <a16:creationId xmlns:a16="http://schemas.microsoft.com/office/drawing/2014/main" id="{1E4AA8AE-F435-4946-AC84-EEA60365F5EF}"/>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4" name="AutoShape 43">
            <a:extLst>
              <a:ext uri="{FF2B5EF4-FFF2-40B4-BE49-F238E27FC236}">
                <a16:creationId xmlns:a16="http://schemas.microsoft.com/office/drawing/2014/main" id="{AF7ED263-1E53-41A7-867A-69B27260A519}"/>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5" name="AutoShape 44">
            <a:extLst>
              <a:ext uri="{FF2B5EF4-FFF2-40B4-BE49-F238E27FC236}">
                <a16:creationId xmlns:a16="http://schemas.microsoft.com/office/drawing/2014/main" id="{9784550D-94FA-449D-BCEB-A4B7A9557687}"/>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6" name="AutoShape 45">
            <a:extLst>
              <a:ext uri="{FF2B5EF4-FFF2-40B4-BE49-F238E27FC236}">
                <a16:creationId xmlns:a16="http://schemas.microsoft.com/office/drawing/2014/main" id="{80814B7C-5E61-4558-AC69-AA7A06CF6E29}"/>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9" name="AutoShape 46">
            <a:extLst>
              <a:ext uri="{FF2B5EF4-FFF2-40B4-BE49-F238E27FC236}">
                <a16:creationId xmlns:a16="http://schemas.microsoft.com/office/drawing/2014/main" id="{66AA9216-7B20-49DA-91B1-B33CB7925709}"/>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0" name="AutoShape 47">
            <a:extLst>
              <a:ext uri="{FF2B5EF4-FFF2-40B4-BE49-F238E27FC236}">
                <a16:creationId xmlns:a16="http://schemas.microsoft.com/office/drawing/2014/main" id="{A81A496D-6EEC-4D1D-922E-547653A4715E}"/>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1" name="AutoShape 49">
            <a:extLst>
              <a:ext uri="{FF2B5EF4-FFF2-40B4-BE49-F238E27FC236}">
                <a16:creationId xmlns:a16="http://schemas.microsoft.com/office/drawing/2014/main" id="{294D1BB2-A06B-43BC-9AA8-2F0352D0A7C5}"/>
              </a:ext>
            </a:extLst>
          </p:cNvPr>
          <p:cNvSpPr>
            <a:spLocks noChangeAspect="1" noChangeArrowheads="1"/>
          </p:cNvSpPr>
          <p:nvPr/>
        </p:nvSpPr>
        <p:spPr bwMode="auto">
          <a:xfrm>
            <a:off x="123825" y="-2324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2" name="AutoShape 50">
            <a:extLst>
              <a:ext uri="{FF2B5EF4-FFF2-40B4-BE49-F238E27FC236}">
                <a16:creationId xmlns:a16="http://schemas.microsoft.com/office/drawing/2014/main" id="{5671092D-F4BE-4A62-9ABF-E10D2B04B873}"/>
              </a:ext>
            </a:extLst>
          </p:cNvPr>
          <p:cNvSpPr>
            <a:spLocks noChangeAspect="1" noChangeArrowheads="1"/>
          </p:cNvSpPr>
          <p:nvPr/>
        </p:nvSpPr>
        <p:spPr bwMode="auto">
          <a:xfrm>
            <a:off x="123825" y="-1898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3" name="AutoShape 51">
            <a:extLst>
              <a:ext uri="{FF2B5EF4-FFF2-40B4-BE49-F238E27FC236}">
                <a16:creationId xmlns:a16="http://schemas.microsoft.com/office/drawing/2014/main" id="{17964F72-7893-405B-8124-03097D439BF7}"/>
              </a:ext>
            </a:extLst>
          </p:cNvPr>
          <p:cNvSpPr>
            <a:spLocks noChangeAspect="1" noChangeArrowheads="1"/>
          </p:cNvSpPr>
          <p:nvPr/>
        </p:nvSpPr>
        <p:spPr bwMode="auto">
          <a:xfrm>
            <a:off x="123825" y="-1473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4" name="AutoShape 52">
            <a:extLst>
              <a:ext uri="{FF2B5EF4-FFF2-40B4-BE49-F238E27FC236}">
                <a16:creationId xmlns:a16="http://schemas.microsoft.com/office/drawing/2014/main" id="{8E32FFE0-FA15-4774-89A9-F09B48A437B4}"/>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5" name="AutoShape 53">
            <a:extLst>
              <a:ext uri="{FF2B5EF4-FFF2-40B4-BE49-F238E27FC236}">
                <a16:creationId xmlns:a16="http://schemas.microsoft.com/office/drawing/2014/main" id="{E641229E-3625-48BE-887D-FE9E4859BCAA}"/>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6" name="AutoShape 54">
            <a:extLst>
              <a:ext uri="{FF2B5EF4-FFF2-40B4-BE49-F238E27FC236}">
                <a16:creationId xmlns:a16="http://schemas.microsoft.com/office/drawing/2014/main" id="{FB05F021-9B73-4B3A-8915-92DEE9CED51D}"/>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7" name="AutoShape 55">
            <a:extLst>
              <a:ext uri="{FF2B5EF4-FFF2-40B4-BE49-F238E27FC236}">
                <a16:creationId xmlns:a16="http://schemas.microsoft.com/office/drawing/2014/main" id="{3E1B0F70-071B-4451-BB85-4B0CB32EB6FC}"/>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8" name="AutoShape 56">
            <a:extLst>
              <a:ext uri="{FF2B5EF4-FFF2-40B4-BE49-F238E27FC236}">
                <a16:creationId xmlns:a16="http://schemas.microsoft.com/office/drawing/2014/main" id="{B415BA6D-3A66-4B13-B121-D179A6A00190}"/>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9" name="AutoShape 57">
            <a:extLst>
              <a:ext uri="{FF2B5EF4-FFF2-40B4-BE49-F238E27FC236}">
                <a16:creationId xmlns:a16="http://schemas.microsoft.com/office/drawing/2014/main" id="{836FCC62-A5A5-4913-B471-86DE5A1C9432}"/>
              </a:ext>
            </a:extLst>
          </p:cNvPr>
          <p:cNvSpPr>
            <a:spLocks noChangeAspect="1" noChangeArrowheads="1"/>
          </p:cNvSpPr>
          <p:nvPr/>
        </p:nvSpPr>
        <p:spPr bwMode="auto">
          <a:xfrm>
            <a:off x="123825" y="107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0" name="AutoShape 58">
            <a:extLst>
              <a:ext uri="{FF2B5EF4-FFF2-40B4-BE49-F238E27FC236}">
                <a16:creationId xmlns:a16="http://schemas.microsoft.com/office/drawing/2014/main" id="{C09C8763-4784-4428-9BBD-9A397F00A6DF}"/>
              </a:ext>
            </a:extLst>
          </p:cNvPr>
          <p:cNvSpPr>
            <a:spLocks noChangeAspect="1" noChangeArrowheads="1"/>
          </p:cNvSpPr>
          <p:nvPr/>
        </p:nvSpPr>
        <p:spPr bwMode="auto">
          <a:xfrm>
            <a:off x="123825" y="15049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1" name="AutoShape 59">
            <a:extLst>
              <a:ext uri="{FF2B5EF4-FFF2-40B4-BE49-F238E27FC236}">
                <a16:creationId xmlns:a16="http://schemas.microsoft.com/office/drawing/2014/main" id="{9420D820-8058-474F-B3B5-6B47D1B2D3EF}"/>
              </a:ext>
            </a:extLst>
          </p:cNvPr>
          <p:cNvSpPr>
            <a:spLocks noChangeAspect="1" noChangeArrowheads="1"/>
          </p:cNvSpPr>
          <p:nvPr/>
        </p:nvSpPr>
        <p:spPr bwMode="auto">
          <a:xfrm>
            <a:off x="123825" y="1930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2" name="AutoShape 61">
            <a:extLst>
              <a:ext uri="{FF2B5EF4-FFF2-40B4-BE49-F238E27FC236}">
                <a16:creationId xmlns:a16="http://schemas.microsoft.com/office/drawing/2014/main" id="{8B59878A-14E2-422D-B2EC-0E99D57E33B0}"/>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3" name="AutoShape 62">
            <a:extLst>
              <a:ext uri="{FF2B5EF4-FFF2-40B4-BE49-F238E27FC236}">
                <a16:creationId xmlns:a16="http://schemas.microsoft.com/office/drawing/2014/main" id="{82240165-0978-423C-AC8B-8ABB5BF5335E}"/>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4" name="AutoShape 63">
            <a:extLst>
              <a:ext uri="{FF2B5EF4-FFF2-40B4-BE49-F238E27FC236}">
                <a16:creationId xmlns:a16="http://schemas.microsoft.com/office/drawing/2014/main" id="{C1546C58-566F-4D1E-B688-FBD3EBB1DDB5}"/>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5" name="AutoShape 64">
            <a:extLst>
              <a:ext uri="{FF2B5EF4-FFF2-40B4-BE49-F238E27FC236}">
                <a16:creationId xmlns:a16="http://schemas.microsoft.com/office/drawing/2014/main" id="{C44418AC-3693-43FD-B17B-5B399DCBFF85}"/>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6" name="AutoShape 65">
            <a:extLst>
              <a:ext uri="{FF2B5EF4-FFF2-40B4-BE49-F238E27FC236}">
                <a16:creationId xmlns:a16="http://schemas.microsoft.com/office/drawing/2014/main" id="{1398CB95-AE7D-4576-9609-9A70E0E32DE8}"/>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7" name="AutoShape 67">
            <a:extLst>
              <a:ext uri="{FF2B5EF4-FFF2-40B4-BE49-F238E27FC236}">
                <a16:creationId xmlns:a16="http://schemas.microsoft.com/office/drawing/2014/main" id="{B82FA309-3E5D-4A79-A4CD-293FAE058E90}"/>
              </a:ext>
            </a:extLst>
          </p:cNvPr>
          <p:cNvSpPr>
            <a:spLocks noChangeAspect="1" noChangeArrowheads="1"/>
          </p:cNvSpPr>
          <p:nvPr/>
        </p:nvSpPr>
        <p:spPr bwMode="auto">
          <a:xfrm>
            <a:off x="123825" y="-3175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8" name="AutoShape 68">
            <a:extLst>
              <a:ext uri="{FF2B5EF4-FFF2-40B4-BE49-F238E27FC236}">
                <a16:creationId xmlns:a16="http://schemas.microsoft.com/office/drawing/2014/main" id="{380FA8F3-6F6C-48C6-9C27-28E740E3861F}"/>
              </a:ext>
            </a:extLst>
          </p:cNvPr>
          <p:cNvSpPr>
            <a:spLocks noChangeAspect="1" noChangeArrowheads="1"/>
          </p:cNvSpPr>
          <p:nvPr/>
        </p:nvSpPr>
        <p:spPr bwMode="auto">
          <a:xfrm>
            <a:off x="123825" y="-274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9" name="AutoShape 69">
            <a:extLst>
              <a:ext uri="{FF2B5EF4-FFF2-40B4-BE49-F238E27FC236}">
                <a16:creationId xmlns:a16="http://schemas.microsoft.com/office/drawing/2014/main" id="{36ADF15A-E477-496D-8A9D-97AE64A0D41A}"/>
              </a:ext>
            </a:extLst>
          </p:cNvPr>
          <p:cNvSpPr>
            <a:spLocks noChangeAspect="1" noChangeArrowheads="1"/>
          </p:cNvSpPr>
          <p:nvPr/>
        </p:nvSpPr>
        <p:spPr bwMode="auto">
          <a:xfrm>
            <a:off x="123825" y="-2324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0" name="AutoShape 70">
            <a:extLst>
              <a:ext uri="{FF2B5EF4-FFF2-40B4-BE49-F238E27FC236}">
                <a16:creationId xmlns:a16="http://schemas.microsoft.com/office/drawing/2014/main" id="{D4EE84D3-A178-49BF-A10D-FC5F9FA61FE5}"/>
              </a:ext>
            </a:extLst>
          </p:cNvPr>
          <p:cNvSpPr>
            <a:spLocks noChangeAspect="1" noChangeArrowheads="1"/>
          </p:cNvSpPr>
          <p:nvPr/>
        </p:nvSpPr>
        <p:spPr bwMode="auto">
          <a:xfrm>
            <a:off x="123825" y="-1898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1" name="AutoShape 71">
            <a:extLst>
              <a:ext uri="{FF2B5EF4-FFF2-40B4-BE49-F238E27FC236}">
                <a16:creationId xmlns:a16="http://schemas.microsoft.com/office/drawing/2014/main" id="{00C6DE91-9452-4206-AD37-88CD543A4A8F}"/>
              </a:ext>
            </a:extLst>
          </p:cNvPr>
          <p:cNvSpPr>
            <a:spLocks noChangeAspect="1" noChangeArrowheads="1"/>
          </p:cNvSpPr>
          <p:nvPr/>
        </p:nvSpPr>
        <p:spPr bwMode="auto">
          <a:xfrm>
            <a:off x="123825" y="-1473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2" name="AutoShape 72">
            <a:extLst>
              <a:ext uri="{FF2B5EF4-FFF2-40B4-BE49-F238E27FC236}">
                <a16:creationId xmlns:a16="http://schemas.microsoft.com/office/drawing/2014/main" id="{E9382A4C-94EB-4A4D-B8F4-28AF45C70C7A}"/>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3" name="AutoShape 73">
            <a:extLst>
              <a:ext uri="{FF2B5EF4-FFF2-40B4-BE49-F238E27FC236}">
                <a16:creationId xmlns:a16="http://schemas.microsoft.com/office/drawing/2014/main" id="{8A4DB342-6D89-4B6E-8D67-3948FDA81CEE}"/>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4" name="AutoShape 74">
            <a:extLst>
              <a:ext uri="{FF2B5EF4-FFF2-40B4-BE49-F238E27FC236}">
                <a16:creationId xmlns:a16="http://schemas.microsoft.com/office/drawing/2014/main" id="{5D1CF011-53DE-4702-A542-B3C1EFAADAB1}"/>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5" name="AutoShape 75">
            <a:extLst>
              <a:ext uri="{FF2B5EF4-FFF2-40B4-BE49-F238E27FC236}">
                <a16:creationId xmlns:a16="http://schemas.microsoft.com/office/drawing/2014/main" id="{A7417BA6-9FBE-47D8-AD16-5F8BD01D3F6B}"/>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6" name="AutoShape 76">
            <a:extLst>
              <a:ext uri="{FF2B5EF4-FFF2-40B4-BE49-F238E27FC236}">
                <a16:creationId xmlns:a16="http://schemas.microsoft.com/office/drawing/2014/main" id="{FC0EC138-90D0-423A-ACE5-62496760AD6C}"/>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7" name="AutoShape 77">
            <a:extLst>
              <a:ext uri="{FF2B5EF4-FFF2-40B4-BE49-F238E27FC236}">
                <a16:creationId xmlns:a16="http://schemas.microsoft.com/office/drawing/2014/main" id="{8B0AFC83-B938-4897-90DA-C6A9BF7F131D}"/>
              </a:ext>
            </a:extLst>
          </p:cNvPr>
          <p:cNvSpPr>
            <a:spLocks noChangeAspect="1" noChangeArrowheads="1"/>
          </p:cNvSpPr>
          <p:nvPr/>
        </p:nvSpPr>
        <p:spPr bwMode="auto">
          <a:xfrm>
            <a:off x="123825" y="107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8" name="AutoShape 78">
            <a:extLst>
              <a:ext uri="{FF2B5EF4-FFF2-40B4-BE49-F238E27FC236}">
                <a16:creationId xmlns:a16="http://schemas.microsoft.com/office/drawing/2014/main" id="{4828A764-330A-4EC5-AA0D-E53C7F940A90}"/>
              </a:ext>
            </a:extLst>
          </p:cNvPr>
          <p:cNvSpPr>
            <a:spLocks noChangeAspect="1" noChangeArrowheads="1"/>
          </p:cNvSpPr>
          <p:nvPr/>
        </p:nvSpPr>
        <p:spPr bwMode="auto">
          <a:xfrm>
            <a:off x="123825" y="15049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9" name="AutoShape 79">
            <a:extLst>
              <a:ext uri="{FF2B5EF4-FFF2-40B4-BE49-F238E27FC236}">
                <a16:creationId xmlns:a16="http://schemas.microsoft.com/office/drawing/2014/main" id="{B52E4179-A80E-4EAB-AA3F-F231C7AD7773}"/>
              </a:ext>
            </a:extLst>
          </p:cNvPr>
          <p:cNvSpPr>
            <a:spLocks noChangeAspect="1" noChangeArrowheads="1"/>
          </p:cNvSpPr>
          <p:nvPr/>
        </p:nvSpPr>
        <p:spPr bwMode="auto">
          <a:xfrm>
            <a:off x="123825" y="1930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0" name="AutoShape 80">
            <a:extLst>
              <a:ext uri="{FF2B5EF4-FFF2-40B4-BE49-F238E27FC236}">
                <a16:creationId xmlns:a16="http://schemas.microsoft.com/office/drawing/2014/main" id="{CFF767BB-0BD6-4E28-8A5E-4882E7F8C913}"/>
              </a:ext>
            </a:extLst>
          </p:cNvPr>
          <p:cNvSpPr>
            <a:spLocks noChangeAspect="1" noChangeArrowheads="1"/>
          </p:cNvSpPr>
          <p:nvPr/>
        </p:nvSpPr>
        <p:spPr bwMode="auto">
          <a:xfrm>
            <a:off x="123825" y="2355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1" name="AutoShape 81">
            <a:extLst>
              <a:ext uri="{FF2B5EF4-FFF2-40B4-BE49-F238E27FC236}">
                <a16:creationId xmlns:a16="http://schemas.microsoft.com/office/drawing/2014/main" id="{A172CB70-228C-4C80-A46B-D2D373B60DF9}"/>
              </a:ext>
            </a:extLst>
          </p:cNvPr>
          <p:cNvSpPr>
            <a:spLocks noChangeAspect="1" noChangeArrowheads="1"/>
          </p:cNvSpPr>
          <p:nvPr/>
        </p:nvSpPr>
        <p:spPr bwMode="auto">
          <a:xfrm>
            <a:off x="123825" y="2781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2" name="AutoShape 83">
            <a:extLst>
              <a:ext uri="{FF2B5EF4-FFF2-40B4-BE49-F238E27FC236}">
                <a16:creationId xmlns:a16="http://schemas.microsoft.com/office/drawing/2014/main" id="{A55C3B07-7DF4-461C-8661-6897632FF3FE}"/>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3" name="AutoShape 84">
            <a:extLst>
              <a:ext uri="{FF2B5EF4-FFF2-40B4-BE49-F238E27FC236}">
                <a16:creationId xmlns:a16="http://schemas.microsoft.com/office/drawing/2014/main" id="{0F6B92A0-19E4-463A-B934-13D81AB2C858}"/>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4" name="AutoShape 85">
            <a:extLst>
              <a:ext uri="{FF2B5EF4-FFF2-40B4-BE49-F238E27FC236}">
                <a16:creationId xmlns:a16="http://schemas.microsoft.com/office/drawing/2014/main" id="{B631A07E-83EF-4F42-917C-8E5DBEBC7740}"/>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5" name="AutoShape 87">
            <a:extLst>
              <a:ext uri="{FF2B5EF4-FFF2-40B4-BE49-F238E27FC236}">
                <a16:creationId xmlns:a16="http://schemas.microsoft.com/office/drawing/2014/main" id="{9B590CBC-8475-4816-B75F-46B6E785B601}"/>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6" name="AutoShape 88">
            <a:extLst>
              <a:ext uri="{FF2B5EF4-FFF2-40B4-BE49-F238E27FC236}">
                <a16:creationId xmlns:a16="http://schemas.microsoft.com/office/drawing/2014/main" id="{77435623-D085-4ADD-A941-6D13CB8236B0}"/>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7" name="AutoShape 89">
            <a:extLst>
              <a:ext uri="{FF2B5EF4-FFF2-40B4-BE49-F238E27FC236}">
                <a16:creationId xmlns:a16="http://schemas.microsoft.com/office/drawing/2014/main" id="{B4FB0756-83D8-4B8D-A138-85A7E1B3862A}"/>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8" name="AutoShape 91">
            <a:extLst>
              <a:ext uri="{FF2B5EF4-FFF2-40B4-BE49-F238E27FC236}">
                <a16:creationId xmlns:a16="http://schemas.microsoft.com/office/drawing/2014/main" id="{EA5408A7-B1B0-4463-AB5B-5E7098C75989}"/>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9" name="AutoShape 92">
            <a:extLst>
              <a:ext uri="{FF2B5EF4-FFF2-40B4-BE49-F238E27FC236}">
                <a16:creationId xmlns:a16="http://schemas.microsoft.com/office/drawing/2014/main" id="{60EFD4A6-0FB1-4710-B775-DF7AE2A842A0}"/>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0" name="AutoShape 93">
            <a:extLst>
              <a:ext uri="{FF2B5EF4-FFF2-40B4-BE49-F238E27FC236}">
                <a16:creationId xmlns:a16="http://schemas.microsoft.com/office/drawing/2014/main" id="{2AC43F58-CDBF-41E4-9914-A92AEABBEC11}"/>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1" name="AutoShape 95">
            <a:extLst>
              <a:ext uri="{FF2B5EF4-FFF2-40B4-BE49-F238E27FC236}">
                <a16:creationId xmlns:a16="http://schemas.microsoft.com/office/drawing/2014/main" id="{2F5974B8-4119-40C5-AFB6-6AA877BF914A}"/>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2" name="AutoShape 96">
            <a:extLst>
              <a:ext uri="{FF2B5EF4-FFF2-40B4-BE49-F238E27FC236}">
                <a16:creationId xmlns:a16="http://schemas.microsoft.com/office/drawing/2014/main" id="{A3EEE128-FD77-4E7B-BF38-95A13D0814E7}"/>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3" name="AutoShape 97">
            <a:extLst>
              <a:ext uri="{FF2B5EF4-FFF2-40B4-BE49-F238E27FC236}">
                <a16:creationId xmlns:a16="http://schemas.microsoft.com/office/drawing/2014/main" id="{2CAF5DBA-EAA4-45D1-8A4F-F2C5EA497F6D}"/>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4" name="AutoShape 99">
            <a:extLst>
              <a:ext uri="{FF2B5EF4-FFF2-40B4-BE49-F238E27FC236}">
                <a16:creationId xmlns:a16="http://schemas.microsoft.com/office/drawing/2014/main" id="{485AFA95-2919-47B7-8F34-EC6559AA550A}"/>
              </a:ext>
            </a:extLst>
          </p:cNvPr>
          <p:cNvSpPr>
            <a:spLocks noChangeAspect="1" noChangeArrowheads="1"/>
          </p:cNvSpPr>
          <p:nvPr/>
        </p:nvSpPr>
        <p:spPr bwMode="auto">
          <a:xfrm>
            <a:off x="123825" y="-2536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5" name="AutoShape 100">
            <a:extLst>
              <a:ext uri="{FF2B5EF4-FFF2-40B4-BE49-F238E27FC236}">
                <a16:creationId xmlns:a16="http://schemas.microsoft.com/office/drawing/2014/main" id="{EEE7F558-2B66-41F0-87CC-4908D4276155}"/>
              </a:ext>
            </a:extLst>
          </p:cNvPr>
          <p:cNvSpPr>
            <a:spLocks noChangeAspect="1" noChangeArrowheads="1"/>
          </p:cNvSpPr>
          <p:nvPr/>
        </p:nvSpPr>
        <p:spPr bwMode="auto">
          <a:xfrm>
            <a:off x="123825" y="-2111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6" name="AutoShape 101">
            <a:extLst>
              <a:ext uri="{FF2B5EF4-FFF2-40B4-BE49-F238E27FC236}">
                <a16:creationId xmlns:a16="http://schemas.microsoft.com/office/drawing/2014/main" id="{946E1640-F0F4-4786-A9E7-8BD16669E423}"/>
              </a:ext>
            </a:extLst>
          </p:cNvPr>
          <p:cNvSpPr>
            <a:spLocks noChangeAspect="1" noChangeArrowheads="1"/>
          </p:cNvSpPr>
          <p:nvPr/>
        </p:nvSpPr>
        <p:spPr bwMode="auto">
          <a:xfrm>
            <a:off x="123825" y="-1685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7" name="AutoShape 102">
            <a:extLst>
              <a:ext uri="{FF2B5EF4-FFF2-40B4-BE49-F238E27FC236}">
                <a16:creationId xmlns:a16="http://schemas.microsoft.com/office/drawing/2014/main" id="{A2BCD1C9-3E68-4E17-A23B-6ABE637B0A09}"/>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8" name="AutoShape 103">
            <a:extLst>
              <a:ext uri="{FF2B5EF4-FFF2-40B4-BE49-F238E27FC236}">
                <a16:creationId xmlns:a16="http://schemas.microsoft.com/office/drawing/2014/main" id="{93AE3EC7-DCE3-43F4-9225-ECB1C1357DDE}"/>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9" name="AutoShape 104">
            <a:extLst>
              <a:ext uri="{FF2B5EF4-FFF2-40B4-BE49-F238E27FC236}">
                <a16:creationId xmlns:a16="http://schemas.microsoft.com/office/drawing/2014/main" id="{6BC83132-5760-4BB6-BF70-81FC0D61849C}"/>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0" name="AutoShape 105">
            <a:extLst>
              <a:ext uri="{FF2B5EF4-FFF2-40B4-BE49-F238E27FC236}">
                <a16:creationId xmlns:a16="http://schemas.microsoft.com/office/drawing/2014/main" id="{8B8DC2EE-CF4D-46B9-BF06-67808767B782}"/>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1" name="AutoShape 106">
            <a:extLst>
              <a:ext uri="{FF2B5EF4-FFF2-40B4-BE49-F238E27FC236}">
                <a16:creationId xmlns:a16="http://schemas.microsoft.com/office/drawing/2014/main" id="{B07C26F4-3512-41AA-A9FB-6F940BA4B71E}"/>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2" name="AutoShape 107">
            <a:extLst>
              <a:ext uri="{FF2B5EF4-FFF2-40B4-BE49-F238E27FC236}">
                <a16:creationId xmlns:a16="http://schemas.microsoft.com/office/drawing/2014/main" id="{D034520A-9171-489C-B56C-F65173F23406}"/>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3" name="AutoShape 108">
            <a:extLst>
              <a:ext uri="{FF2B5EF4-FFF2-40B4-BE49-F238E27FC236}">
                <a16:creationId xmlns:a16="http://schemas.microsoft.com/office/drawing/2014/main" id="{907A4E77-6B05-41C8-9615-D1F1B03075C5}"/>
              </a:ext>
            </a:extLst>
          </p:cNvPr>
          <p:cNvSpPr>
            <a:spLocks noChangeAspect="1" noChangeArrowheads="1"/>
          </p:cNvSpPr>
          <p:nvPr/>
        </p:nvSpPr>
        <p:spPr bwMode="auto">
          <a:xfrm>
            <a:off x="123825" y="1292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4" name="AutoShape 109">
            <a:extLst>
              <a:ext uri="{FF2B5EF4-FFF2-40B4-BE49-F238E27FC236}">
                <a16:creationId xmlns:a16="http://schemas.microsoft.com/office/drawing/2014/main" id="{14D7E611-51A6-47D9-9EE9-48AD119039A9}"/>
              </a:ext>
            </a:extLst>
          </p:cNvPr>
          <p:cNvSpPr>
            <a:spLocks noChangeAspect="1" noChangeArrowheads="1"/>
          </p:cNvSpPr>
          <p:nvPr/>
        </p:nvSpPr>
        <p:spPr bwMode="auto">
          <a:xfrm>
            <a:off x="123825" y="1717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5" name="AutoShape 110">
            <a:extLst>
              <a:ext uri="{FF2B5EF4-FFF2-40B4-BE49-F238E27FC236}">
                <a16:creationId xmlns:a16="http://schemas.microsoft.com/office/drawing/2014/main" id="{A7BEDB8C-BB98-4843-8E29-117D67CA0BB7}"/>
              </a:ext>
            </a:extLst>
          </p:cNvPr>
          <p:cNvSpPr>
            <a:spLocks noChangeAspect="1" noChangeArrowheads="1"/>
          </p:cNvSpPr>
          <p:nvPr/>
        </p:nvSpPr>
        <p:spPr bwMode="auto">
          <a:xfrm>
            <a:off x="123825" y="21431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6" name="AutoShape 112">
            <a:extLst>
              <a:ext uri="{FF2B5EF4-FFF2-40B4-BE49-F238E27FC236}">
                <a16:creationId xmlns:a16="http://schemas.microsoft.com/office/drawing/2014/main" id="{080CFE4E-8410-46A6-B3E7-FCF9FE6A75DF}"/>
              </a:ext>
            </a:extLst>
          </p:cNvPr>
          <p:cNvSpPr>
            <a:spLocks noChangeAspect="1" noChangeArrowheads="1"/>
          </p:cNvSpPr>
          <p:nvPr/>
        </p:nvSpPr>
        <p:spPr bwMode="auto">
          <a:xfrm>
            <a:off x="123825" y="-3387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7" name="AutoShape 113">
            <a:extLst>
              <a:ext uri="{FF2B5EF4-FFF2-40B4-BE49-F238E27FC236}">
                <a16:creationId xmlns:a16="http://schemas.microsoft.com/office/drawing/2014/main" id="{C21678B3-6838-4889-B93D-76E13717EF1A}"/>
              </a:ext>
            </a:extLst>
          </p:cNvPr>
          <p:cNvSpPr>
            <a:spLocks noChangeAspect="1" noChangeArrowheads="1"/>
          </p:cNvSpPr>
          <p:nvPr/>
        </p:nvSpPr>
        <p:spPr bwMode="auto">
          <a:xfrm>
            <a:off x="123825" y="-2962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8" name="AutoShape 114">
            <a:extLst>
              <a:ext uri="{FF2B5EF4-FFF2-40B4-BE49-F238E27FC236}">
                <a16:creationId xmlns:a16="http://schemas.microsoft.com/office/drawing/2014/main" id="{80CF5C3C-D4DD-4596-812F-11AB064562B5}"/>
              </a:ext>
            </a:extLst>
          </p:cNvPr>
          <p:cNvSpPr>
            <a:spLocks noChangeAspect="1" noChangeArrowheads="1"/>
          </p:cNvSpPr>
          <p:nvPr/>
        </p:nvSpPr>
        <p:spPr bwMode="auto">
          <a:xfrm>
            <a:off x="123825" y="-2536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9" name="AutoShape 115">
            <a:extLst>
              <a:ext uri="{FF2B5EF4-FFF2-40B4-BE49-F238E27FC236}">
                <a16:creationId xmlns:a16="http://schemas.microsoft.com/office/drawing/2014/main" id="{F821A969-CA91-4DC7-9F35-0C066757D223}"/>
              </a:ext>
            </a:extLst>
          </p:cNvPr>
          <p:cNvSpPr>
            <a:spLocks noChangeAspect="1" noChangeArrowheads="1"/>
          </p:cNvSpPr>
          <p:nvPr/>
        </p:nvSpPr>
        <p:spPr bwMode="auto">
          <a:xfrm>
            <a:off x="123825" y="-2111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0" name="AutoShape 116">
            <a:extLst>
              <a:ext uri="{FF2B5EF4-FFF2-40B4-BE49-F238E27FC236}">
                <a16:creationId xmlns:a16="http://schemas.microsoft.com/office/drawing/2014/main" id="{354732DB-D7C3-44E9-9D1D-7330042D966E}"/>
              </a:ext>
            </a:extLst>
          </p:cNvPr>
          <p:cNvSpPr>
            <a:spLocks noChangeAspect="1" noChangeArrowheads="1"/>
          </p:cNvSpPr>
          <p:nvPr/>
        </p:nvSpPr>
        <p:spPr bwMode="auto">
          <a:xfrm>
            <a:off x="123825" y="-1685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1" name="AutoShape 117">
            <a:extLst>
              <a:ext uri="{FF2B5EF4-FFF2-40B4-BE49-F238E27FC236}">
                <a16:creationId xmlns:a16="http://schemas.microsoft.com/office/drawing/2014/main" id="{B3D6681A-072D-4856-B462-DDAE077E39DA}"/>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2" name="AutoShape 118">
            <a:extLst>
              <a:ext uri="{FF2B5EF4-FFF2-40B4-BE49-F238E27FC236}">
                <a16:creationId xmlns:a16="http://schemas.microsoft.com/office/drawing/2014/main" id="{797237DA-F60B-4573-8EF1-1AD385F9F2E1}"/>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3" name="AutoShape 119">
            <a:extLst>
              <a:ext uri="{FF2B5EF4-FFF2-40B4-BE49-F238E27FC236}">
                <a16:creationId xmlns:a16="http://schemas.microsoft.com/office/drawing/2014/main" id="{972F7833-A680-4D04-B67C-269311135EFB}"/>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4" name="AutoShape 120">
            <a:extLst>
              <a:ext uri="{FF2B5EF4-FFF2-40B4-BE49-F238E27FC236}">
                <a16:creationId xmlns:a16="http://schemas.microsoft.com/office/drawing/2014/main" id="{795F1766-983D-4A0A-A6BC-3C7A2E10B792}"/>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5" name="AutoShape 121">
            <a:extLst>
              <a:ext uri="{FF2B5EF4-FFF2-40B4-BE49-F238E27FC236}">
                <a16:creationId xmlns:a16="http://schemas.microsoft.com/office/drawing/2014/main" id="{E6464A59-707C-414C-8EA8-DF571FE4C168}"/>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6" name="AutoShape 122">
            <a:extLst>
              <a:ext uri="{FF2B5EF4-FFF2-40B4-BE49-F238E27FC236}">
                <a16:creationId xmlns:a16="http://schemas.microsoft.com/office/drawing/2014/main" id="{D3DD7439-6CC9-49BE-8EDA-398EC6812E81}"/>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7" name="AutoShape 123">
            <a:extLst>
              <a:ext uri="{FF2B5EF4-FFF2-40B4-BE49-F238E27FC236}">
                <a16:creationId xmlns:a16="http://schemas.microsoft.com/office/drawing/2014/main" id="{4784D97A-5EF3-45E1-9447-279F94199B68}"/>
              </a:ext>
            </a:extLst>
          </p:cNvPr>
          <p:cNvSpPr>
            <a:spLocks noChangeAspect="1" noChangeArrowheads="1"/>
          </p:cNvSpPr>
          <p:nvPr/>
        </p:nvSpPr>
        <p:spPr bwMode="auto">
          <a:xfrm>
            <a:off x="123825" y="1292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8" name="AutoShape 124">
            <a:extLst>
              <a:ext uri="{FF2B5EF4-FFF2-40B4-BE49-F238E27FC236}">
                <a16:creationId xmlns:a16="http://schemas.microsoft.com/office/drawing/2014/main" id="{8C2B4354-EFB5-4617-8ABF-38629117A9C4}"/>
              </a:ext>
            </a:extLst>
          </p:cNvPr>
          <p:cNvSpPr>
            <a:spLocks noChangeAspect="1" noChangeArrowheads="1"/>
          </p:cNvSpPr>
          <p:nvPr/>
        </p:nvSpPr>
        <p:spPr bwMode="auto">
          <a:xfrm>
            <a:off x="123825" y="1717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9" name="AutoShape 125">
            <a:extLst>
              <a:ext uri="{FF2B5EF4-FFF2-40B4-BE49-F238E27FC236}">
                <a16:creationId xmlns:a16="http://schemas.microsoft.com/office/drawing/2014/main" id="{440ADDA1-40E8-4B11-8587-D0E4C6FB0C61}"/>
              </a:ext>
            </a:extLst>
          </p:cNvPr>
          <p:cNvSpPr>
            <a:spLocks noChangeAspect="1" noChangeArrowheads="1"/>
          </p:cNvSpPr>
          <p:nvPr/>
        </p:nvSpPr>
        <p:spPr bwMode="auto">
          <a:xfrm>
            <a:off x="123825" y="21431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0" name="AutoShape 126">
            <a:extLst>
              <a:ext uri="{FF2B5EF4-FFF2-40B4-BE49-F238E27FC236}">
                <a16:creationId xmlns:a16="http://schemas.microsoft.com/office/drawing/2014/main" id="{21FD0286-758D-4562-831B-9F81C205AAE0}"/>
              </a:ext>
            </a:extLst>
          </p:cNvPr>
          <p:cNvSpPr>
            <a:spLocks noChangeAspect="1" noChangeArrowheads="1"/>
          </p:cNvSpPr>
          <p:nvPr/>
        </p:nvSpPr>
        <p:spPr bwMode="auto">
          <a:xfrm>
            <a:off x="123825" y="2568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1" name="AutoShape 127">
            <a:extLst>
              <a:ext uri="{FF2B5EF4-FFF2-40B4-BE49-F238E27FC236}">
                <a16:creationId xmlns:a16="http://schemas.microsoft.com/office/drawing/2014/main" id="{8DA3C263-ADCA-4E3F-BB4F-5DA82DF6C7D3}"/>
              </a:ext>
            </a:extLst>
          </p:cNvPr>
          <p:cNvSpPr>
            <a:spLocks noChangeAspect="1" noChangeArrowheads="1"/>
          </p:cNvSpPr>
          <p:nvPr/>
        </p:nvSpPr>
        <p:spPr bwMode="auto">
          <a:xfrm>
            <a:off x="123825" y="2994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2" name="AutoShape 129">
            <a:extLst>
              <a:ext uri="{FF2B5EF4-FFF2-40B4-BE49-F238E27FC236}">
                <a16:creationId xmlns:a16="http://schemas.microsoft.com/office/drawing/2014/main" id="{6318CAED-E6CE-47A9-8A4C-0419B0A2E594}"/>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3" name="AutoShape 131">
            <a:extLst>
              <a:ext uri="{FF2B5EF4-FFF2-40B4-BE49-F238E27FC236}">
                <a16:creationId xmlns:a16="http://schemas.microsoft.com/office/drawing/2014/main" id="{4ACE805B-B9F1-49D4-9E9D-5B1FF7B2F598}"/>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4" name="AutoShape 132">
            <a:extLst>
              <a:ext uri="{FF2B5EF4-FFF2-40B4-BE49-F238E27FC236}">
                <a16:creationId xmlns:a16="http://schemas.microsoft.com/office/drawing/2014/main" id="{3EF40F25-5543-4727-82AF-70245BA5FF4E}"/>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5" name="AutoShape 133">
            <a:extLst>
              <a:ext uri="{FF2B5EF4-FFF2-40B4-BE49-F238E27FC236}">
                <a16:creationId xmlns:a16="http://schemas.microsoft.com/office/drawing/2014/main" id="{5D44F615-EF78-414F-B636-9A9D7F19726F}"/>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6" name="AutoShape 134">
            <a:extLst>
              <a:ext uri="{FF2B5EF4-FFF2-40B4-BE49-F238E27FC236}">
                <a16:creationId xmlns:a16="http://schemas.microsoft.com/office/drawing/2014/main" id="{ABED6A01-5CCB-472F-A3B0-5B9A5382FAC1}"/>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7" name="AutoShape 136">
            <a:extLst>
              <a:ext uri="{FF2B5EF4-FFF2-40B4-BE49-F238E27FC236}">
                <a16:creationId xmlns:a16="http://schemas.microsoft.com/office/drawing/2014/main" id="{139EB053-1869-4188-AAC1-DF81CD0AC97C}"/>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9" name="AutoShape 138">
            <a:extLst>
              <a:ext uri="{FF2B5EF4-FFF2-40B4-BE49-F238E27FC236}">
                <a16:creationId xmlns:a16="http://schemas.microsoft.com/office/drawing/2014/main" id="{891C3345-2C88-43FA-95CB-8A6EBADE9FA2}"/>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0" name="AutoShape 139">
            <a:extLst>
              <a:ext uri="{FF2B5EF4-FFF2-40B4-BE49-F238E27FC236}">
                <a16:creationId xmlns:a16="http://schemas.microsoft.com/office/drawing/2014/main" id="{47577A39-A65E-4B18-A6CA-8EDF9AE74518}"/>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1" name="AutoShape 140">
            <a:extLst>
              <a:ext uri="{FF2B5EF4-FFF2-40B4-BE49-F238E27FC236}">
                <a16:creationId xmlns:a16="http://schemas.microsoft.com/office/drawing/2014/main" id="{AA0DB1E2-23A8-4D2E-ACC2-114E20DFBF5A}"/>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2" name="AutoShape 142">
            <a:extLst>
              <a:ext uri="{FF2B5EF4-FFF2-40B4-BE49-F238E27FC236}">
                <a16:creationId xmlns:a16="http://schemas.microsoft.com/office/drawing/2014/main" id="{F4A36518-45D1-4963-B595-532A0480908F}"/>
              </a:ext>
            </a:extLst>
          </p:cNvPr>
          <p:cNvSpPr>
            <a:spLocks noChangeAspect="1" noChangeArrowheads="1"/>
          </p:cNvSpPr>
          <p:nvPr/>
        </p:nvSpPr>
        <p:spPr bwMode="auto">
          <a:xfrm>
            <a:off x="123825" y="-3387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3" name="AutoShape 143">
            <a:extLst>
              <a:ext uri="{FF2B5EF4-FFF2-40B4-BE49-F238E27FC236}">
                <a16:creationId xmlns:a16="http://schemas.microsoft.com/office/drawing/2014/main" id="{B67C5899-E560-4D5A-A544-C23A83941F95}"/>
              </a:ext>
            </a:extLst>
          </p:cNvPr>
          <p:cNvSpPr>
            <a:spLocks noChangeAspect="1" noChangeArrowheads="1"/>
          </p:cNvSpPr>
          <p:nvPr/>
        </p:nvSpPr>
        <p:spPr bwMode="auto">
          <a:xfrm>
            <a:off x="123825" y="-2962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4" name="AutoShape 144">
            <a:extLst>
              <a:ext uri="{FF2B5EF4-FFF2-40B4-BE49-F238E27FC236}">
                <a16:creationId xmlns:a16="http://schemas.microsoft.com/office/drawing/2014/main" id="{D443459D-15DC-4B4D-8B5B-69ADAD20DD9D}"/>
              </a:ext>
            </a:extLst>
          </p:cNvPr>
          <p:cNvSpPr>
            <a:spLocks noChangeAspect="1" noChangeArrowheads="1"/>
          </p:cNvSpPr>
          <p:nvPr/>
        </p:nvSpPr>
        <p:spPr bwMode="auto">
          <a:xfrm>
            <a:off x="123825" y="-2536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5" name="AutoShape 145">
            <a:extLst>
              <a:ext uri="{FF2B5EF4-FFF2-40B4-BE49-F238E27FC236}">
                <a16:creationId xmlns:a16="http://schemas.microsoft.com/office/drawing/2014/main" id="{4FE80849-36DE-4FD9-885F-26C09FBEA583}"/>
              </a:ext>
            </a:extLst>
          </p:cNvPr>
          <p:cNvSpPr>
            <a:spLocks noChangeAspect="1" noChangeArrowheads="1"/>
          </p:cNvSpPr>
          <p:nvPr/>
        </p:nvSpPr>
        <p:spPr bwMode="auto">
          <a:xfrm>
            <a:off x="123825" y="-2111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6" name="AutoShape 146">
            <a:extLst>
              <a:ext uri="{FF2B5EF4-FFF2-40B4-BE49-F238E27FC236}">
                <a16:creationId xmlns:a16="http://schemas.microsoft.com/office/drawing/2014/main" id="{08E28159-59D8-4401-B1FD-C7B66E308290}"/>
              </a:ext>
            </a:extLst>
          </p:cNvPr>
          <p:cNvSpPr>
            <a:spLocks noChangeAspect="1" noChangeArrowheads="1"/>
          </p:cNvSpPr>
          <p:nvPr/>
        </p:nvSpPr>
        <p:spPr bwMode="auto">
          <a:xfrm>
            <a:off x="123825" y="-1685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7" name="AutoShape 147">
            <a:extLst>
              <a:ext uri="{FF2B5EF4-FFF2-40B4-BE49-F238E27FC236}">
                <a16:creationId xmlns:a16="http://schemas.microsoft.com/office/drawing/2014/main" id="{962B2A4A-C758-4CA7-BB21-46D4A2D57642}"/>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8" name="AutoShape 148">
            <a:extLst>
              <a:ext uri="{FF2B5EF4-FFF2-40B4-BE49-F238E27FC236}">
                <a16:creationId xmlns:a16="http://schemas.microsoft.com/office/drawing/2014/main" id="{4B55DD4B-EDF2-417B-AB22-302CD6141E19}"/>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9" name="AutoShape 149">
            <a:extLst>
              <a:ext uri="{FF2B5EF4-FFF2-40B4-BE49-F238E27FC236}">
                <a16:creationId xmlns:a16="http://schemas.microsoft.com/office/drawing/2014/main" id="{F944BC50-4364-4A00-A6E4-F8238A20C9CB}"/>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0" name="AutoShape 150">
            <a:extLst>
              <a:ext uri="{FF2B5EF4-FFF2-40B4-BE49-F238E27FC236}">
                <a16:creationId xmlns:a16="http://schemas.microsoft.com/office/drawing/2014/main" id="{36AE002C-AD0F-4128-A224-D210CA3D93EE}"/>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1" name="AutoShape 151">
            <a:extLst>
              <a:ext uri="{FF2B5EF4-FFF2-40B4-BE49-F238E27FC236}">
                <a16:creationId xmlns:a16="http://schemas.microsoft.com/office/drawing/2014/main" id="{CD18FA3C-5E3E-48BB-AB98-0B20DC2A9D4A}"/>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2" name="AutoShape 152">
            <a:extLst>
              <a:ext uri="{FF2B5EF4-FFF2-40B4-BE49-F238E27FC236}">
                <a16:creationId xmlns:a16="http://schemas.microsoft.com/office/drawing/2014/main" id="{544C8B0C-2690-4ADF-B468-301D9C8EB3DB}"/>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3" name="AutoShape 153">
            <a:extLst>
              <a:ext uri="{FF2B5EF4-FFF2-40B4-BE49-F238E27FC236}">
                <a16:creationId xmlns:a16="http://schemas.microsoft.com/office/drawing/2014/main" id="{DB9BED8B-9B4B-4C0B-B619-9DC0BC31DB65}"/>
              </a:ext>
            </a:extLst>
          </p:cNvPr>
          <p:cNvSpPr>
            <a:spLocks noChangeAspect="1" noChangeArrowheads="1"/>
          </p:cNvSpPr>
          <p:nvPr/>
        </p:nvSpPr>
        <p:spPr bwMode="auto">
          <a:xfrm>
            <a:off x="123825" y="1292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4" name="AutoShape 154">
            <a:extLst>
              <a:ext uri="{FF2B5EF4-FFF2-40B4-BE49-F238E27FC236}">
                <a16:creationId xmlns:a16="http://schemas.microsoft.com/office/drawing/2014/main" id="{8103B73D-C11C-45E7-8198-4E23441102B5}"/>
              </a:ext>
            </a:extLst>
          </p:cNvPr>
          <p:cNvSpPr>
            <a:spLocks noChangeAspect="1" noChangeArrowheads="1"/>
          </p:cNvSpPr>
          <p:nvPr/>
        </p:nvSpPr>
        <p:spPr bwMode="auto">
          <a:xfrm>
            <a:off x="123825" y="1717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5" name="AutoShape 155">
            <a:extLst>
              <a:ext uri="{FF2B5EF4-FFF2-40B4-BE49-F238E27FC236}">
                <a16:creationId xmlns:a16="http://schemas.microsoft.com/office/drawing/2014/main" id="{F769B440-2EA5-4DB5-9DDB-07669386AD32}"/>
              </a:ext>
            </a:extLst>
          </p:cNvPr>
          <p:cNvSpPr>
            <a:spLocks noChangeAspect="1" noChangeArrowheads="1"/>
          </p:cNvSpPr>
          <p:nvPr/>
        </p:nvSpPr>
        <p:spPr bwMode="auto">
          <a:xfrm>
            <a:off x="123825" y="21431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6" name="AutoShape 156">
            <a:extLst>
              <a:ext uri="{FF2B5EF4-FFF2-40B4-BE49-F238E27FC236}">
                <a16:creationId xmlns:a16="http://schemas.microsoft.com/office/drawing/2014/main" id="{F4324DD2-6F04-4B78-9D1B-49116A9B4682}"/>
              </a:ext>
            </a:extLst>
          </p:cNvPr>
          <p:cNvSpPr>
            <a:spLocks noChangeAspect="1" noChangeArrowheads="1"/>
          </p:cNvSpPr>
          <p:nvPr/>
        </p:nvSpPr>
        <p:spPr bwMode="auto">
          <a:xfrm>
            <a:off x="123825" y="2568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7" name="AutoShape 157">
            <a:extLst>
              <a:ext uri="{FF2B5EF4-FFF2-40B4-BE49-F238E27FC236}">
                <a16:creationId xmlns:a16="http://schemas.microsoft.com/office/drawing/2014/main" id="{B737D01A-349E-4857-B85C-30EA98E53B9A}"/>
              </a:ext>
            </a:extLst>
          </p:cNvPr>
          <p:cNvSpPr>
            <a:spLocks noChangeAspect="1" noChangeArrowheads="1"/>
          </p:cNvSpPr>
          <p:nvPr/>
        </p:nvSpPr>
        <p:spPr bwMode="auto">
          <a:xfrm>
            <a:off x="123825" y="2994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8" name="AutoShape 159">
            <a:extLst>
              <a:ext uri="{FF2B5EF4-FFF2-40B4-BE49-F238E27FC236}">
                <a16:creationId xmlns:a16="http://schemas.microsoft.com/office/drawing/2014/main" id="{277593CE-1298-4BC5-8ADB-4C73E0BC60B4}"/>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9" name="AutoShape 160">
            <a:extLst>
              <a:ext uri="{FF2B5EF4-FFF2-40B4-BE49-F238E27FC236}">
                <a16:creationId xmlns:a16="http://schemas.microsoft.com/office/drawing/2014/main" id="{C2782595-1B61-48AB-820D-86CB12A8977A}"/>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0" name="AutoShape 161">
            <a:extLst>
              <a:ext uri="{FF2B5EF4-FFF2-40B4-BE49-F238E27FC236}">
                <a16:creationId xmlns:a16="http://schemas.microsoft.com/office/drawing/2014/main" id="{04A2D1B6-6C8A-4250-B70C-751174A8E599}"/>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1" name="AutoShape 162">
            <a:extLst>
              <a:ext uri="{FF2B5EF4-FFF2-40B4-BE49-F238E27FC236}">
                <a16:creationId xmlns:a16="http://schemas.microsoft.com/office/drawing/2014/main" id="{2C8BC513-86CF-4A3F-8BC1-7AB175A52BAC}"/>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2" name="AutoShape 163">
            <a:extLst>
              <a:ext uri="{FF2B5EF4-FFF2-40B4-BE49-F238E27FC236}">
                <a16:creationId xmlns:a16="http://schemas.microsoft.com/office/drawing/2014/main" id="{BC7EFACA-009D-47A1-8876-088BD1634DF7}"/>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3" name="AutoShape 164">
            <a:extLst>
              <a:ext uri="{FF2B5EF4-FFF2-40B4-BE49-F238E27FC236}">
                <a16:creationId xmlns:a16="http://schemas.microsoft.com/office/drawing/2014/main" id="{D5165F10-1415-4B0A-A2C9-407AFEB44CFF}"/>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4" name="AutoShape 166">
            <a:extLst>
              <a:ext uri="{FF2B5EF4-FFF2-40B4-BE49-F238E27FC236}">
                <a16:creationId xmlns:a16="http://schemas.microsoft.com/office/drawing/2014/main" id="{8EF85DA1-29DD-4B11-AFAA-965443B9E858}"/>
              </a:ext>
            </a:extLst>
          </p:cNvPr>
          <p:cNvSpPr>
            <a:spLocks noChangeAspect="1" noChangeArrowheads="1"/>
          </p:cNvSpPr>
          <p:nvPr/>
        </p:nvSpPr>
        <p:spPr bwMode="auto">
          <a:xfrm>
            <a:off x="123825" y="-2111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5" name="AutoShape 167">
            <a:extLst>
              <a:ext uri="{FF2B5EF4-FFF2-40B4-BE49-F238E27FC236}">
                <a16:creationId xmlns:a16="http://schemas.microsoft.com/office/drawing/2014/main" id="{34A06D98-6372-4812-9532-294032B2B704}"/>
              </a:ext>
            </a:extLst>
          </p:cNvPr>
          <p:cNvSpPr>
            <a:spLocks noChangeAspect="1" noChangeArrowheads="1"/>
          </p:cNvSpPr>
          <p:nvPr/>
        </p:nvSpPr>
        <p:spPr bwMode="auto">
          <a:xfrm>
            <a:off x="400050" y="-118563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6" name="AutoShape 168">
            <a:extLst>
              <a:ext uri="{FF2B5EF4-FFF2-40B4-BE49-F238E27FC236}">
                <a16:creationId xmlns:a16="http://schemas.microsoft.com/office/drawing/2014/main" id="{45DE655F-884D-488B-A4D0-0818CC90D6A0}"/>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8" name="AutoShape 170">
            <a:extLst>
              <a:ext uri="{FF2B5EF4-FFF2-40B4-BE49-F238E27FC236}">
                <a16:creationId xmlns:a16="http://schemas.microsoft.com/office/drawing/2014/main" id="{1C12DA96-BD06-47DA-BF8C-63CF8DD4A7F3}"/>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9" name="AutoShape 171">
            <a:extLst>
              <a:ext uri="{FF2B5EF4-FFF2-40B4-BE49-F238E27FC236}">
                <a16:creationId xmlns:a16="http://schemas.microsoft.com/office/drawing/2014/main" id="{38B086DA-82AC-4EE6-BD57-480D4926BD65}"/>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0" name="AutoShape 172">
            <a:extLst>
              <a:ext uri="{FF2B5EF4-FFF2-40B4-BE49-F238E27FC236}">
                <a16:creationId xmlns:a16="http://schemas.microsoft.com/office/drawing/2014/main" id="{0FCC5DD8-38B9-460D-A78E-E84C6435BF4B}"/>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1" name="AutoShape 173">
            <a:extLst>
              <a:ext uri="{FF2B5EF4-FFF2-40B4-BE49-F238E27FC236}">
                <a16:creationId xmlns:a16="http://schemas.microsoft.com/office/drawing/2014/main" id="{4A5050CD-7E28-46CF-B3F4-226AE345C74C}"/>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2" name="AutoShape 174">
            <a:extLst>
              <a:ext uri="{FF2B5EF4-FFF2-40B4-BE49-F238E27FC236}">
                <a16:creationId xmlns:a16="http://schemas.microsoft.com/office/drawing/2014/main" id="{98206A10-4962-4A4B-9757-0008F570DBBE}"/>
              </a:ext>
            </a:extLst>
          </p:cNvPr>
          <p:cNvSpPr>
            <a:spLocks noChangeAspect="1" noChangeArrowheads="1"/>
          </p:cNvSpPr>
          <p:nvPr/>
        </p:nvSpPr>
        <p:spPr bwMode="auto">
          <a:xfrm>
            <a:off x="123825" y="1292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3" name="AutoShape 175">
            <a:extLst>
              <a:ext uri="{FF2B5EF4-FFF2-40B4-BE49-F238E27FC236}">
                <a16:creationId xmlns:a16="http://schemas.microsoft.com/office/drawing/2014/main" id="{0D0817F7-39FB-4856-9201-5F31087DE842}"/>
              </a:ext>
            </a:extLst>
          </p:cNvPr>
          <p:cNvSpPr>
            <a:spLocks noChangeAspect="1" noChangeArrowheads="1"/>
          </p:cNvSpPr>
          <p:nvPr/>
        </p:nvSpPr>
        <p:spPr bwMode="auto">
          <a:xfrm>
            <a:off x="123825" y="1717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4" name="AutoShape 177">
            <a:extLst>
              <a:ext uri="{FF2B5EF4-FFF2-40B4-BE49-F238E27FC236}">
                <a16:creationId xmlns:a16="http://schemas.microsoft.com/office/drawing/2014/main" id="{BFE714E6-279D-4312-9963-7380777AAFE3}"/>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6" name="AutoShape 179">
            <a:extLst>
              <a:ext uri="{FF2B5EF4-FFF2-40B4-BE49-F238E27FC236}">
                <a16:creationId xmlns:a16="http://schemas.microsoft.com/office/drawing/2014/main" id="{0E9012BA-FB3C-46BB-8D54-D34279717399}"/>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7" name="AutoShape 180">
            <a:extLst>
              <a:ext uri="{FF2B5EF4-FFF2-40B4-BE49-F238E27FC236}">
                <a16:creationId xmlns:a16="http://schemas.microsoft.com/office/drawing/2014/main" id="{E17D6867-9CF7-4E2A-BEF4-6D95D27A98A7}"/>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8" name="AutoShape 181">
            <a:extLst>
              <a:ext uri="{FF2B5EF4-FFF2-40B4-BE49-F238E27FC236}">
                <a16:creationId xmlns:a16="http://schemas.microsoft.com/office/drawing/2014/main" id="{6A89290B-670E-4311-A999-0C0301BC05F7}"/>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9" name="AutoShape 183">
            <a:extLst>
              <a:ext uri="{FF2B5EF4-FFF2-40B4-BE49-F238E27FC236}">
                <a16:creationId xmlns:a16="http://schemas.microsoft.com/office/drawing/2014/main" id="{B167BC94-C2D5-494D-865C-566F11022339}"/>
              </a:ext>
            </a:extLst>
          </p:cNvPr>
          <p:cNvSpPr>
            <a:spLocks noChangeAspect="1" noChangeArrowheads="1"/>
          </p:cNvSpPr>
          <p:nvPr/>
        </p:nvSpPr>
        <p:spPr bwMode="auto">
          <a:xfrm>
            <a:off x="123825" y="-1473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0" name="AutoShape 184">
            <a:extLst>
              <a:ext uri="{FF2B5EF4-FFF2-40B4-BE49-F238E27FC236}">
                <a16:creationId xmlns:a16="http://schemas.microsoft.com/office/drawing/2014/main" id="{1B614C04-4A24-4BC3-AA86-37B1A795A5A4}"/>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2" name="AutoShape 186">
            <a:extLst>
              <a:ext uri="{FF2B5EF4-FFF2-40B4-BE49-F238E27FC236}">
                <a16:creationId xmlns:a16="http://schemas.microsoft.com/office/drawing/2014/main" id="{161C46DE-81C2-48BC-AFD0-C2AC7CA33F1B}"/>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3" name="AutoShape 187">
            <a:extLst>
              <a:ext uri="{FF2B5EF4-FFF2-40B4-BE49-F238E27FC236}">
                <a16:creationId xmlns:a16="http://schemas.microsoft.com/office/drawing/2014/main" id="{114F1AA5-3A7C-478A-8BEF-B4CED6FEC390}"/>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4" name="AutoShape 188">
            <a:extLst>
              <a:ext uri="{FF2B5EF4-FFF2-40B4-BE49-F238E27FC236}">
                <a16:creationId xmlns:a16="http://schemas.microsoft.com/office/drawing/2014/main" id="{FCD46206-16E8-41E2-930B-17B4EDBC648D}"/>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5" name="AutoShape 189">
            <a:extLst>
              <a:ext uri="{FF2B5EF4-FFF2-40B4-BE49-F238E27FC236}">
                <a16:creationId xmlns:a16="http://schemas.microsoft.com/office/drawing/2014/main" id="{E25A04A0-23A4-40BE-9C01-45321F71A76D}"/>
              </a:ext>
            </a:extLst>
          </p:cNvPr>
          <p:cNvSpPr>
            <a:spLocks noChangeAspect="1" noChangeArrowheads="1"/>
          </p:cNvSpPr>
          <p:nvPr/>
        </p:nvSpPr>
        <p:spPr bwMode="auto">
          <a:xfrm>
            <a:off x="123825" y="107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6" name="AutoShape 191">
            <a:extLst>
              <a:ext uri="{FF2B5EF4-FFF2-40B4-BE49-F238E27FC236}">
                <a16:creationId xmlns:a16="http://schemas.microsoft.com/office/drawing/2014/main" id="{D173FD7D-4539-4CE2-9577-91AAE551C155}"/>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7" name="AutoShape 192">
            <a:extLst>
              <a:ext uri="{FF2B5EF4-FFF2-40B4-BE49-F238E27FC236}">
                <a16:creationId xmlns:a16="http://schemas.microsoft.com/office/drawing/2014/main" id="{139E59F7-12A2-4285-A47E-3E1446366775}"/>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9" name="AutoShape 195">
            <a:extLst>
              <a:ext uri="{FF2B5EF4-FFF2-40B4-BE49-F238E27FC236}">
                <a16:creationId xmlns:a16="http://schemas.microsoft.com/office/drawing/2014/main" id="{EBF2E807-D801-4148-B063-9903FE06E02E}"/>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0" name="AutoShape 197">
            <a:extLst>
              <a:ext uri="{FF2B5EF4-FFF2-40B4-BE49-F238E27FC236}">
                <a16:creationId xmlns:a16="http://schemas.microsoft.com/office/drawing/2014/main" id="{5B2CB113-DAE3-4554-BDB6-71B03450539E}"/>
              </a:ext>
            </a:extLst>
          </p:cNvPr>
          <p:cNvSpPr>
            <a:spLocks noChangeAspect="1" noChangeArrowheads="1"/>
          </p:cNvSpPr>
          <p:nvPr/>
        </p:nvSpPr>
        <p:spPr bwMode="auto">
          <a:xfrm>
            <a:off x="123825" y="-53022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1" name="AutoShape 198">
            <a:extLst>
              <a:ext uri="{FF2B5EF4-FFF2-40B4-BE49-F238E27FC236}">
                <a16:creationId xmlns:a16="http://schemas.microsoft.com/office/drawing/2014/main" id="{C010ACAB-EB89-47FB-94A2-A95DEDFFB594}"/>
              </a:ext>
            </a:extLst>
          </p:cNvPr>
          <p:cNvSpPr>
            <a:spLocks noChangeAspect="1" noChangeArrowheads="1"/>
          </p:cNvSpPr>
          <p:nvPr/>
        </p:nvSpPr>
        <p:spPr bwMode="auto">
          <a:xfrm>
            <a:off x="123825"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2" name="AutoShape 199">
            <a:extLst>
              <a:ext uri="{FF2B5EF4-FFF2-40B4-BE49-F238E27FC236}">
                <a16:creationId xmlns:a16="http://schemas.microsoft.com/office/drawing/2014/main" id="{B6A62C3F-BAB7-4872-863C-7B51DA7F432D}"/>
              </a:ext>
            </a:extLst>
          </p:cNvPr>
          <p:cNvSpPr>
            <a:spLocks noChangeAspect="1" noChangeArrowheads="1"/>
          </p:cNvSpPr>
          <p:nvPr/>
        </p:nvSpPr>
        <p:spPr bwMode="auto">
          <a:xfrm>
            <a:off x="123825" y="-4451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3" name="AutoShape 200">
            <a:extLst>
              <a:ext uri="{FF2B5EF4-FFF2-40B4-BE49-F238E27FC236}">
                <a16:creationId xmlns:a16="http://schemas.microsoft.com/office/drawing/2014/main" id="{8B110940-EC97-45D2-8C04-5746CA722B31}"/>
              </a:ext>
            </a:extLst>
          </p:cNvPr>
          <p:cNvSpPr>
            <a:spLocks noChangeAspect="1" noChangeArrowheads="1"/>
          </p:cNvSpPr>
          <p:nvPr/>
        </p:nvSpPr>
        <p:spPr bwMode="auto">
          <a:xfrm>
            <a:off x="123825" y="-40259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4" name="AutoShape 201">
            <a:extLst>
              <a:ext uri="{FF2B5EF4-FFF2-40B4-BE49-F238E27FC236}">
                <a16:creationId xmlns:a16="http://schemas.microsoft.com/office/drawing/2014/main" id="{90972ADD-DAE4-4FB2-ABB9-0BCD933A9E4F}"/>
              </a:ext>
            </a:extLst>
          </p:cNvPr>
          <p:cNvSpPr>
            <a:spLocks noChangeAspect="1" noChangeArrowheads="1"/>
          </p:cNvSpPr>
          <p:nvPr/>
        </p:nvSpPr>
        <p:spPr bwMode="auto">
          <a:xfrm>
            <a:off x="123825" y="-36004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5" name="AutoShape 202">
            <a:extLst>
              <a:ext uri="{FF2B5EF4-FFF2-40B4-BE49-F238E27FC236}">
                <a16:creationId xmlns:a16="http://schemas.microsoft.com/office/drawing/2014/main" id="{2BDE4199-B0B1-41BD-8C49-628045CFC677}"/>
              </a:ext>
            </a:extLst>
          </p:cNvPr>
          <p:cNvSpPr>
            <a:spLocks noChangeAspect="1" noChangeArrowheads="1"/>
          </p:cNvSpPr>
          <p:nvPr/>
        </p:nvSpPr>
        <p:spPr bwMode="auto">
          <a:xfrm>
            <a:off x="123825" y="-3175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6" name="AutoShape 203">
            <a:extLst>
              <a:ext uri="{FF2B5EF4-FFF2-40B4-BE49-F238E27FC236}">
                <a16:creationId xmlns:a16="http://schemas.microsoft.com/office/drawing/2014/main" id="{9DB4B277-E04B-4088-B4FC-DD483EB57092}"/>
              </a:ext>
            </a:extLst>
          </p:cNvPr>
          <p:cNvSpPr>
            <a:spLocks noChangeAspect="1" noChangeArrowheads="1"/>
          </p:cNvSpPr>
          <p:nvPr/>
        </p:nvSpPr>
        <p:spPr bwMode="auto">
          <a:xfrm>
            <a:off x="123825" y="-274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0" name="AutoShape 207">
            <a:extLst>
              <a:ext uri="{FF2B5EF4-FFF2-40B4-BE49-F238E27FC236}">
                <a16:creationId xmlns:a16="http://schemas.microsoft.com/office/drawing/2014/main" id="{DEA44CC7-0256-4F8C-BFCA-C804D5F1DAE9}"/>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2" name="AutoShape 209">
            <a:extLst>
              <a:ext uri="{FF2B5EF4-FFF2-40B4-BE49-F238E27FC236}">
                <a16:creationId xmlns:a16="http://schemas.microsoft.com/office/drawing/2014/main" id="{3228FE3C-00B5-406B-A5C4-DE900495887B}"/>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3" name="AutoShape 210">
            <a:extLst>
              <a:ext uri="{FF2B5EF4-FFF2-40B4-BE49-F238E27FC236}">
                <a16:creationId xmlns:a16="http://schemas.microsoft.com/office/drawing/2014/main" id="{2C79C58F-E50C-4BD4-9C8A-412F11336EE2}"/>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4" name="AutoShape 211">
            <a:extLst>
              <a:ext uri="{FF2B5EF4-FFF2-40B4-BE49-F238E27FC236}">
                <a16:creationId xmlns:a16="http://schemas.microsoft.com/office/drawing/2014/main" id="{8A13642D-1D58-45A0-B438-45490C3C1790}"/>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5" name="AutoShape 212">
            <a:extLst>
              <a:ext uri="{FF2B5EF4-FFF2-40B4-BE49-F238E27FC236}">
                <a16:creationId xmlns:a16="http://schemas.microsoft.com/office/drawing/2014/main" id="{B241EFB4-8D24-4EFA-9400-92A67A07F49A}"/>
              </a:ext>
            </a:extLst>
          </p:cNvPr>
          <p:cNvSpPr>
            <a:spLocks noChangeAspect="1" noChangeArrowheads="1"/>
          </p:cNvSpPr>
          <p:nvPr/>
        </p:nvSpPr>
        <p:spPr bwMode="auto">
          <a:xfrm>
            <a:off x="123825" y="107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6" name="AutoShape 213">
            <a:extLst>
              <a:ext uri="{FF2B5EF4-FFF2-40B4-BE49-F238E27FC236}">
                <a16:creationId xmlns:a16="http://schemas.microsoft.com/office/drawing/2014/main" id="{16234B06-C2B8-4514-9294-524380412CDB}"/>
              </a:ext>
            </a:extLst>
          </p:cNvPr>
          <p:cNvSpPr>
            <a:spLocks noChangeAspect="1" noChangeArrowheads="1"/>
          </p:cNvSpPr>
          <p:nvPr/>
        </p:nvSpPr>
        <p:spPr bwMode="auto">
          <a:xfrm>
            <a:off x="123825" y="15049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7" name="AutoShape 214">
            <a:extLst>
              <a:ext uri="{FF2B5EF4-FFF2-40B4-BE49-F238E27FC236}">
                <a16:creationId xmlns:a16="http://schemas.microsoft.com/office/drawing/2014/main" id="{F19C2AF5-26A9-4101-8525-A6463F3631DA}"/>
              </a:ext>
            </a:extLst>
          </p:cNvPr>
          <p:cNvSpPr>
            <a:spLocks noChangeAspect="1" noChangeArrowheads="1"/>
          </p:cNvSpPr>
          <p:nvPr/>
        </p:nvSpPr>
        <p:spPr bwMode="auto">
          <a:xfrm>
            <a:off x="123825" y="1930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8" name="AutoShape 215">
            <a:extLst>
              <a:ext uri="{FF2B5EF4-FFF2-40B4-BE49-F238E27FC236}">
                <a16:creationId xmlns:a16="http://schemas.microsoft.com/office/drawing/2014/main" id="{115BE289-6ECA-41FB-B1AF-2E1302400B14}"/>
              </a:ext>
            </a:extLst>
          </p:cNvPr>
          <p:cNvSpPr>
            <a:spLocks noChangeAspect="1" noChangeArrowheads="1"/>
          </p:cNvSpPr>
          <p:nvPr/>
        </p:nvSpPr>
        <p:spPr bwMode="auto">
          <a:xfrm>
            <a:off x="123825" y="2355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9" name="AutoShape 216">
            <a:extLst>
              <a:ext uri="{FF2B5EF4-FFF2-40B4-BE49-F238E27FC236}">
                <a16:creationId xmlns:a16="http://schemas.microsoft.com/office/drawing/2014/main" id="{8EF8B2A2-F32C-4476-B263-296A0210AC50}"/>
              </a:ext>
            </a:extLst>
          </p:cNvPr>
          <p:cNvSpPr>
            <a:spLocks noChangeAspect="1" noChangeArrowheads="1"/>
          </p:cNvSpPr>
          <p:nvPr/>
        </p:nvSpPr>
        <p:spPr bwMode="auto">
          <a:xfrm>
            <a:off x="123825" y="2781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10" name="AutoShape 217">
            <a:extLst>
              <a:ext uri="{FF2B5EF4-FFF2-40B4-BE49-F238E27FC236}">
                <a16:creationId xmlns:a16="http://schemas.microsoft.com/office/drawing/2014/main" id="{45D8D02B-8E6F-42F3-A0F2-251BF01ED21A}"/>
              </a:ext>
            </a:extLst>
          </p:cNvPr>
          <p:cNvSpPr>
            <a:spLocks noChangeAspect="1" noChangeArrowheads="1"/>
          </p:cNvSpPr>
          <p:nvPr/>
        </p:nvSpPr>
        <p:spPr bwMode="auto">
          <a:xfrm>
            <a:off x="123825" y="3206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11" name="AutoShape 218">
            <a:extLst>
              <a:ext uri="{FF2B5EF4-FFF2-40B4-BE49-F238E27FC236}">
                <a16:creationId xmlns:a16="http://schemas.microsoft.com/office/drawing/2014/main" id="{448A2C1C-9D52-4A7C-8696-2D3356BDCB66}"/>
              </a:ext>
            </a:extLst>
          </p:cNvPr>
          <p:cNvSpPr>
            <a:spLocks noChangeAspect="1" noChangeArrowheads="1"/>
          </p:cNvSpPr>
          <p:nvPr/>
        </p:nvSpPr>
        <p:spPr bwMode="auto">
          <a:xfrm>
            <a:off x="123825" y="3632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12" name="AutoShape 219">
            <a:extLst>
              <a:ext uri="{FF2B5EF4-FFF2-40B4-BE49-F238E27FC236}">
                <a16:creationId xmlns:a16="http://schemas.microsoft.com/office/drawing/2014/main" id="{7819ED81-98AA-4C30-AE54-C652253D6E22}"/>
              </a:ext>
            </a:extLst>
          </p:cNvPr>
          <p:cNvSpPr>
            <a:spLocks noChangeAspect="1" noChangeArrowheads="1"/>
          </p:cNvSpPr>
          <p:nvPr/>
        </p:nvSpPr>
        <p:spPr bwMode="auto">
          <a:xfrm>
            <a:off x="123825" y="4057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13" name="AutoShape 220">
            <a:extLst>
              <a:ext uri="{FF2B5EF4-FFF2-40B4-BE49-F238E27FC236}">
                <a16:creationId xmlns:a16="http://schemas.microsoft.com/office/drawing/2014/main" id="{0F100BDA-79B6-4891-869E-9450C382BB07}"/>
              </a:ext>
            </a:extLst>
          </p:cNvPr>
          <p:cNvSpPr>
            <a:spLocks noChangeAspect="1" noChangeArrowheads="1"/>
          </p:cNvSpPr>
          <p:nvPr/>
        </p:nvSpPr>
        <p:spPr bwMode="auto">
          <a:xfrm>
            <a:off x="123825" y="4483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14" name="AutoShape 221">
            <a:extLst>
              <a:ext uri="{FF2B5EF4-FFF2-40B4-BE49-F238E27FC236}">
                <a16:creationId xmlns:a16="http://schemas.microsoft.com/office/drawing/2014/main" id="{5A0C716D-FFF2-42C7-BD4C-3949FD4A324C}"/>
              </a:ext>
            </a:extLst>
          </p:cNvPr>
          <p:cNvSpPr>
            <a:spLocks noChangeAspect="1" noChangeArrowheads="1"/>
          </p:cNvSpPr>
          <p:nvPr/>
        </p:nvSpPr>
        <p:spPr bwMode="auto">
          <a:xfrm>
            <a:off x="123825" y="4908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20" name="AutoShape 228">
            <a:extLst>
              <a:ext uri="{FF2B5EF4-FFF2-40B4-BE49-F238E27FC236}">
                <a16:creationId xmlns:a16="http://schemas.microsoft.com/office/drawing/2014/main" id="{5582A026-D2D2-4E28-82E3-B4D9BB2DF53B}"/>
              </a:ext>
            </a:extLst>
          </p:cNvPr>
          <p:cNvSpPr>
            <a:spLocks noChangeAspect="1" noChangeArrowheads="1"/>
          </p:cNvSpPr>
          <p:nvPr/>
        </p:nvSpPr>
        <p:spPr bwMode="auto">
          <a:xfrm>
            <a:off x="31750" y="-523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21" name="AutoShape 229">
            <a:extLst>
              <a:ext uri="{FF2B5EF4-FFF2-40B4-BE49-F238E27FC236}">
                <a16:creationId xmlns:a16="http://schemas.microsoft.com/office/drawing/2014/main" id="{5051791B-7F60-40D9-84CA-1C509A5DA7B2}"/>
              </a:ext>
            </a:extLst>
          </p:cNvPr>
          <p:cNvSpPr>
            <a:spLocks noChangeAspect="1" noChangeArrowheads="1"/>
          </p:cNvSpPr>
          <p:nvPr/>
        </p:nvSpPr>
        <p:spPr bwMode="auto">
          <a:xfrm>
            <a:off x="31750" y="3730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22" name="AutoShape 230">
            <a:extLst>
              <a:ext uri="{FF2B5EF4-FFF2-40B4-BE49-F238E27FC236}">
                <a16:creationId xmlns:a16="http://schemas.microsoft.com/office/drawing/2014/main" id="{2EF67DBA-E3B0-47B3-8C41-BCAEADA35B76}"/>
              </a:ext>
            </a:extLst>
          </p:cNvPr>
          <p:cNvSpPr>
            <a:spLocks noChangeAspect="1" noChangeArrowheads="1"/>
          </p:cNvSpPr>
          <p:nvPr/>
        </p:nvSpPr>
        <p:spPr bwMode="auto">
          <a:xfrm>
            <a:off x="31750" y="7985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23" name="AutoShape 231">
            <a:extLst>
              <a:ext uri="{FF2B5EF4-FFF2-40B4-BE49-F238E27FC236}">
                <a16:creationId xmlns:a16="http://schemas.microsoft.com/office/drawing/2014/main" id="{78816B92-F40C-4D2D-A10C-EE0466D7F003}"/>
              </a:ext>
            </a:extLst>
          </p:cNvPr>
          <p:cNvSpPr>
            <a:spLocks noChangeAspect="1" noChangeArrowheads="1"/>
          </p:cNvSpPr>
          <p:nvPr/>
        </p:nvSpPr>
        <p:spPr bwMode="auto">
          <a:xfrm>
            <a:off x="31750" y="12239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 name="Ellipse 9">
            <a:extLst>
              <a:ext uri="{FF2B5EF4-FFF2-40B4-BE49-F238E27FC236}">
                <a16:creationId xmlns:a16="http://schemas.microsoft.com/office/drawing/2014/main" id="{E2393A02-398F-41E3-BF6C-2C0D01A666E1}"/>
              </a:ext>
            </a:extLst>
          </p:cNvPr>
          <p:cNvSpPr/>
          <p:nvPr/>
        </p:nvSpPr>
        <p:spPr>
          <a:xfrm>
            <a:off x="2330845" y="2227261"/>
            <a:ext cx="1266825"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descr="Et billede, der indeholder skærmbillede&#10;&#10;Automatisk genereret beskrivelse">
            <a:extLst>
              <a:ext uri="{FF2B5EF4-FFF2-40B4-BE49-F238E27FC236}">
                <a16:creationId xmlns:a16="http://schemas.microsoft.com/office/drawing/2014/main" id="{2E695FFB-00ED-462C-B1A5-64CE93D1EA39}"/>
              </a:ext>
            </a:extLst>
          </p:cNvPr>
          <p:cNvPicPr>
            <a:picLocks noChangeAspect="1"/>
          </p:cNvPicPr>
          <p:nvPr/>
        </p:nvPicPr>
        <p:blipFill>
          <a:blip r:embed="rId3"/>
          <a:stretch>
            <a:fillRect/>
          </a:stretch>
        </p:blipFill>
        <p:spPr>
          <a:xfrm>
            <a:off x="0" y="0"/>
            <a:ext cx="9144000" cy="5715000"/>
          </a:xfrm>
          <a:prstGeom prst="rect">
            <a:avLst/>
          </a:prstGeom>
        </p:spPr>
      </p:pic>
      <p:sp>
        <p:nvSpPr>
          <p:cNvPr id="204" name="TextBox 196">
            <a:extLst>
              <a:ext uri="{FF2B5EF4-FFF2-40B4-BE49-F238E27FC236}">
                <a16:creationId xmlns:a16="http://schemas.microsoft.com/office/drawing/2014/main" id="{0ADF9641-2B15-472C-A472-12529E007AC8}"/>
              </a:ext>
            </a:extLst>
          </p:cNvPr>
          <p:cNvSpPr txBox="1"/>
          <p:nvPr/>
        </p:nvSpPr>
        <p:spPr>
          <a:xfrm>
            <a:off x="7600949" y="1930007"/>
            <a:ext cx="1419225" cy="1202887"/>
          </a:xfrm>
          <a:prstGeom prst="rect">
            <a:avLst/>
          </a:prstGeom>
          <a:solidFill>
            <a:schemeClr val="bg1"/>
          </a:solidFill>
        </p:spPr>
        <p:txBody>
          <a:bodyPr wrap="square" rtlCol="0">
            <a:spAutoFit/>
          </a:bodyPr>
          <a:lstStyle/>
          <a:p>
            <a:endParaRPr lang="da-DK" dirty="0"/>
          </a:p>
          <a:p>
            <a:endParaRPr lang="da-DK" dirty="0"/>
          </a:p>
          <a:p>
            <a:pPr algn="ctr"/>
            <a:r>
              <a:rPr lang="da-DK" sz="1600" dirty="0">
                <a:latin typeface="Lato balck"/>
              </a:rPr>
              <a:t>Widget</a:t>
            </a:r>
          </a:p>
          <a:p>
            <a:endParaRPr lang="da-DK" dirty="0"/>
          </a:p>
          <a:p>
            <a:r>
              <a:rPr lang="da-DK" dirty="0"/>
              <a:t> </a:t>
            </a:r>
          </a:p>
        </p:txBody>
      </p:sp>
      <p:sp>
        <p:nvSpPr>
          <p:cNvPr id="195" name="TextBox 196">
            <a:extLst>
              <a:ext uri="{FF2B5EF4-FFF2-40B4-BE49-F238E27FC236}">
                <a16:creationId xmlns:a16="http://schemas.microsoft.com/office/drawing/2014/main" id="{E41A2051-EA84-494F-8056-DECD3A7222AC}"/>
              </a:ext>
            </a:extLst>
          </p:cNvPr>
          <p:cNvSpPr txBox="1"/>
          <p:nvPr/>
        </p:nvSpPr>
        <p:spPr>
          <a:xfrm>
            <a:off x="7600950" y="3432613"/>
            <a:ext cx="1419225" cy="1202887"/>
          </a:xfrm>
          <a:prstGeom prst="rect">
            <a:avLst/>
          </a:prstGeom>
          <a:solidFill>
            <a:schemeClr val="bg1"/>
          </a:solidFill>
        </p:spPr>
        <p:txBody>
          <a:bodyPr wrap="square" rtlCol="0">
            <a:spAutoFit/>
          </a:bodyPr>
          <a:lstStyle/>
          <a:p>
            <a:endParaRPr lang="da-DK" dirty="0"/>
          </a:p>
          <a:p>
            <a:endParaRPr lang="da-DK" dirty="0"/>
          </a:p>
          <a:p>
            <a:pPr algn="ctr"/>
            <a:r>
              <a:rPr lang="da-DK" sz="1600" dirty="0">
                <a:latin typeface="Lato balck"/>
              </a:rPr>
              <a:t>Widget</a:t>
            </a:r>
          </a:p>
          <a:p>
            <a:endParaRPr lang="da-DK" dirty="0"/>
          </a:p>
          <a:p>
            <a:r>
              <a:rPr lang="da-DK" dirty="0"/>
              <a:t> </a:t>
            </a:r>
          </a:p>
        </p:txBody>
      </p:sp>
      <p:sp>
        <p:nvSpPr>
          <p:cNvPr id="4" name="Ellipse 3">
            <a:extLst>
              <a:ext uri="{FF2B5EF4-FFF2-40B4-BE49-F238E27FC236}">
                <a16:creationId xmlns:a16="http://schemas.microsoft.com/office/drawing/2014/main" id="{0FB0949B-4A97-4B5A-BA7E-774EB72C9B4F}"/>
              </a:ext>
            </a:extLst>
          </p:cNvPr>
          <p:cNvSpPr/>
          <p:nvPr/>
        </p:nvSpPr>
        <p:spPr>
          <a:xfrm>
            <a:off x="2126828" y="1597565"/>
            <a:ext cx="1450523" cy="273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77513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787D39F7-8880-4FCB-BE3B-5E7A04C26449}"/>
              </a:ext>
            </a:extLst>
          </p:cNvPr>
          <p:cNvSpPr/>
          <p:nvPr/>
        </p:nvSpPr>
        <p:spPr>
          <a:xfrm>
            <a:off x="6130123" y="2484220"/>
            <a:ext cx="919819" cy="767079"/>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1">
            <a:extLst>
              <a:ext uri="{FF2B5EF4-FFF2-40B4-BE49-F238E27FC236}">
                <a16:creationId xmlns:a16="http://schemas.microsoft.com/office/drawing/2014/main" id="{0F8DF25C-C177-4AF4-B535-35162C21C75A}"/>
              </a:ext>
            </a:extLst>
          </p:cNvPr>
          <p:cNvSpPr txBox="1">
            <a:spLocks/>
          </p:cNvSpPr>
          <p:nvPr/>
        </p:nvSpPr>
        <p:spPr>
          <a:xfrm>
            <a:off x="428958" y="885134"/>
            <a:ext cx="7198200" cy="4698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da-DK" sz="2400" kern="1200" smtClean="0">
                <a:solidFill>
                  <a:srgbClr val="395B73"/>
                </a:solidFill>
                <a:latin typeface="Cambria" panose="02040503050406030204" pitchFamily="18" charset="0"/>
                <a:ea typeface="+mn-ea"/>
                <a:cs typeface="Arial"/>
              </a:defRPr>
            </a:lvl1pPr>
          </a:lstStyle>
          <a:p>
            <a:endParaRPr lang="da-DK" sz="1800" dirty="0"/>
          </a:p>
        </p:txBody>
      </p:sp>
      <p:sp>
        <p:nvSpPr>
          <p:cNvPr id="13" name="Rectangle 9">
            <a:extLst>
              <a:ext uri="{FF2B5EF4-FFF2-40B4-BE49-F238E27FC236}">
                <a16:creationId xmlns:a16="http://schemas.microsoft.com/office/drawing/2014/main" id="{44CA7598-B5F1-409C-8C76-CD5DC4597231}"/>
              </a:ext>
            </a:extLst>
          </p:cNvPr>
          <p:cNvSpPr>
            <a:spLocks noChangeArrowheads="1"/>
          </p:cNvSpPr>
          <p:nvPr/>
        </p:nvSpPr>
        <p:spPr bwMode="auto">
          <a:xfrm>
            <a:off x="1397000" y="18326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4" name="Rectangle 10">
            <a:extLst>
              <a:ext uri="{FF2B5EF4-FFF2-40B4-BE49-F238E27FC236}">
                <a16:creationId xmlns:a16="http://schemas.microsoft.com/office/drawing/2014/main" id="{017EE1A9-14E9-4C81-822D-D82B2FFC0CC5}"/>
              </a:ext>
            </a:extLst>
          </p:cNvPr>
          <p:cNvSpPr>
            <a:spLocks noChangeArrowheads="1"/>
          </p:cNvSpPr>
          <p:nvPr/>
        </p:nvSpPr>
        <p:spPr bwMode="auto">
          <a:xfrm>
            <a:off x="1397000" y="18326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a:ln>
                  <a:noFill/>
                </a:ln>
                <a:solidFill>
                  <a:schemeClr val="tx1"/>
                </a:solidFill>
                <a:effectLst/>
                <a:latin typeface="Arial" panose="020B0604020202020204" pitchFamily="34" charset="0"/>
              </a:rPr>
            </a:br>
            <a:endParaRPr kumimoji="0" lang="da-DK" altLang="da-DK"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16" name="Rectangle 11">
            <a:extLst>
              <a:ext uri="{FF2B5EF4-FFF2-40B4-BE49-F238E27FC236}">
                <a16:creationId xmlns:a16="http://schemas.microsoft.com/office/drawing/2014/main" id="{1C2CDC8D-2900-496C-8F80-B174D95218FF}"/>
              </a:ext>
            </a:extLst>
          </p:cNvPr>
          <p:cNvSpPr>
            <a:spLocks noChangeArrowheads="1"/>
          </p:cNvSpPr>
          <p:nvPr/>
        </p:nvSpPr>
        <p:spPr bwMode="auto">
          <a:xfrm>
            <a:off x="1397000" y="18326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7" name="Rectangle 12">
            <a:extLst>
              <a:ext uri="{FF2B5EF4-FFF2-40B4-BE49-F238E27FC236}">
                <a16:creationId xmlns:a16="http://schemas.microsoft.com/office/drawing/2014/main" id="{070F0AB5-0A92-4C7B-8BF2-26C271CD934F}"/>
              </a:ext>
            </a:extLst>
          </p:cNvPr>
          <p:cNvSpPr>
            <a:spLocks noChangeArrowheads="1"/>
          </p:cNvSpPr>
          <p:nvPr/>
        </p:nvSpPr>
        <p:spPr bwMode="auto">
          <a:xfrm>
            <a:off x="1426839" y="479488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18" name="Titel 1">
            <a:extLst>
              <a:ext uri="{FF2B5EF4-FFF2-40B4-BE49-F238E27FC236}">
                <a16:creationId xmlns:a16="http://schemas.microsoft.com/office/drawing/2014/main" id="{A0FA1F40-3EAA-4D88-995F-B0C7EDFC2A4A}"/>
              </a:ext>
            </a:extLst>
          </p:cNvPr>
          <p:cNvSpPr txBox="1">
            <a:spLocks/>
          </p:cNvSpPr>
          <p:nvPr/>
        </p:nvSpPr>
        <p:spPr>
          <a:xfrm>
            <a:off x="615950" y="896512"/>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da-DK" dirty="0">
                <a:solidFill>
                  <a:srgbClr val="134562"/>
                </a:solidFill>
                <a:latin typeface="Lato black"/>
              </a:rPr>
              <a:t>Fokus på anvendelse</a:t>
            </a:r>
          </a:p>
        </p:txBody>
      </p:sp>
      <p:grpSp>
        <p:nvGrpSpPr>
          <p:cNvPr id="21" name="Gruppe 20">
            <a:extLst>
              <a:ext uri="{FF2B5EF4-FFF2-40B4-BE49-F238E27FC236}">
                <a16:creationId xmlns:a16="http://schemas.microsoft.com/office/drawing/2014/main" id="{BBC69E08-CD03-4971-9C41-5469F2215688}"/>
              </a:ext>
            </a:extLst>
          </p:cNvPr>
          <p:cNvGrpSpPr/>
          <p:nvPr/>
        </p:nvGrpSpPr>
        <p:grpSpPr>
          <a:xfrm>
            <a:off x="1499008" y="1922873"/>
            <a:ext cx="1998794" cy="1486449"/>
            <a:chOff x="1714" y="273265"/>
            <a:chExt cx="1671637" cy="668654"/>
          </a:xfrm>
        </p:grpSpPr>
        <p:sp>
          <p:nvSpPr>
            <p:cNvPr id="22" name="Rektangel 21">
              <a:extLst>
                <a:ext uri="{FF2B5EF4-FFF2-40B4-BE49-F238E27FC236}">
                  <a16:creationId xmlns:a16="http://schemas.microsoft.com/office/drawing/2014/main" id="{469BFC90-415A-4F62-A09B-3F5A4B9A845F}"/>
                </a:ext>
              </a:extLst>
            </p:cNvPr>
            <p:cNvSpPr/>
            <p:nvPr/>
          </p:nvSpPr>
          <p:spPr>
            <a:xfrm>
              <a:off x="1714" y="273265"/>
              <a:ext cx="1671637" cy="668654"/>
            </a:xfrm>
            <a:prstGeom prst="rect">
              <a:avLst/>
            </a:prstGeom>
            <a:solidFill>
              <a:srgbClr val="E9EEF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Tekstfelt 22">
              <a:extLst>
                <a:ext uri="{FF2B5EF4-FFF2-40B4-BE49-F238E27FC236}">
                  <a16:creationId xmlns:a16="http://schemas.microsoft.com/office/drawing/2014/main" id="{0A751031-D093-4B20-BDA6-57A50C1FB8B0}"/>
                </a:ext>
              </a:extLst>
            </p:cNvPr>
            <p:cNvSpPr txBox="1"/>
            <p:nvPr/>
          </p:nvSpPr>
          <p:spPr>
            <a:xfrm>
              <a:off x="1714" y="273265"/>
              <a:ext cx="1671637" cy="668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t" anchorCtr="0">
              <a:noAutofit/>
            </a:bodyPr>
            <a:lstStyle/>
            <a:p>
              <a:pPr marL="0" lvl="0" indent="0" algn="ctr" defTabSz="1066800">
                <a:lnSpc>
                  <a:spcPct val="90000"/>
                </a:lnSpc>
                <a:spcBef>
                  <a:spcPct val="0"/>
                </a:spcBef>
                <a:spcAft>
                  <a:spcPct val="35000"/>
                </a:spcAft>
                <a:buNone/>
              </a:pPr>
              <a:r>
                <a:rPr lang="da-DK" sz="1600" kern="12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Oplæg</a:t>
              </a:r>
              <a:endParaRPr lang="da-DK" sz="2400" kern="1200"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grpSp>
      <p:grpSp>
        <p:nvGrpSpPr>
          <p:cNvPr id="24" name="Gruppe 23">
            <a:extLst>
              <a:ext uri="{FF2B5EF4-FFF2-40B4-BE49-F238E27FC236}">
                <a16:creationId xmlns:a16="http://schemas.microsoft.com/office/drawing/2014/main" id="{E0E9E66D-8918-4232-B11F-E707621409CC}"/>
              </a:ext>
            </a:extLst>
          </p:cNvPr>
          <p:cNvGrpSpPr/>
          <p:nvPr/>
        </p:nvGrpSpPr>
        <p:grpSpPr>
          <a:xfrm>
            <a:off x="3563686" y="1922873"/>
            <a:ext cx="1998794" cy="1486449"/>
            <a:chOff x="1714" y="273265"/>
            <a:chExt cx="1671637" cy="668654"/>
          </a:xfrm>
        </p:grpSpPr>
        <p:sp>
          <p:nvSpPr>
            <p:cNvPr id="25" name="Rektangel 24">
              <a:extLst>
                <a:ext uri="{FF2B5EF4-FFF2-40B4-BE49-F238E27FC236}">
                  <a16:creationId xmlns:a16="http://schemas.microsoft.com/office/drawing/2014/main" id="{EEBBE8E1-DDDB-46DF-ACA5-4FFF3884A570}"/>
                </a:ext>
              </a:extLst>
            </p:cNvPr>
            <p:cNvSpPr/>
            <p:nvPr/>
          </p:nvSpPr>
          <p:spPr>
            <a:xfrm>
              <a:off x="1714" y="273265"/>
              <a:ext cx="1671637" cy="668654"/>
            </a:xfrm>
            <a:prstGeom prst="rect">
              <a:avLst/>
            </a:prstGeom>
            <a:solidFill>
              <a:srgbClr val="E9EEF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6" name="Tekstfelt 25">
              <a:extLst>
                <a:ext uri="{FF2B5EF4-FFF2-40B4-BE49-F238E27FC236}">
                  <a16:creationId xmlns:a16="http://schemas.microsoft.com/office/drawing/2014/main" id="{A174D633-B853-4538-8AAE-8A62E0D24A49}"/>
                </a:ext>
              </a:extLst>
            </p:cNvPr>
            <p:cNvSpPr txBox="1"/>
            <p:nvPr/>
          </p:nvSpPr>
          <p:spPr>
            <a:xfrm>
              <a:off x="1714" y="273265"/>
              <a:ext cx="1671637" cy="668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t" anchorCtr="0">
              <a:noAutofit/>
            </a:bodyPr>
            <a:lstStyle/>
            <a:p>
              <a:pPr lvl="0" algn="ctr" defTabSz="1066800">
                <a:lnSpc>
                  <a:spcPct val="90000"/>
                </a:lnSpc>
                <a:spcBef>
                  <a:spcPct val="0"/>
                </a:spcBef>
                <a:spcAft>
                  <a:spcPct val="35000"/>
                </a:spcAft>
              </a:pPr>
              <a:r>
                <a:rPr lang="da-DK" sz="1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Opgave</a:t>
              </a:r>
              <a:endParaRPr lang="da-DK" sz="2400" kern="1200" dirty="0"/>
            </a:p>
          </p:txBody>
        </p:sp>
      </p:grpSp>
      <p:grpSp>
        <p:nvGrpSpPr>
          <p:cNvPr id="27" name="Gruppe 26">
            <a:extLst>
              <a:ext uri="{FF2B5EF4-FFF2-40B4-BE49-F238E27FC236}">
                <a16:creationId xmlns:a16="http://schemas.microsoft.com/office/drawing/2014/main" id="{A60F588E-1267-4BEB-B304-99DC7B707774}"/>
              </a:ext>
            </a:extLst>
          </p:cNvPr>
          <p:cNvGrpSpPr/>
          <p:nvPr/>
        </p:nvGrpSpPr>
        <p:grpSpPr>
          <a:xfrm>
            <a:off x="5628364" y="1922873"/>
            <a:ext cx="1998794" cy="1486449"/>
            <a:chOff x="1714" y="273265"/>
            <a:chExt cx="1671637" cy="668654"/>
          </a:xfrm>
        </p:grpSpPr>
        <p:sp>
          <p:nvSpPr>
            <p:cNvPr id="28" name="Rektangel 27">
              <a:extLst>
                <a:ext uri="{FF2B5EF4-FFF2-40B4-BE49-F238E27FC236}">
                  <a16:creationId xmlns:a16="http://schemas.microsoft.com/office/drawing/2014/main" id="{5D88C478-22CD-415F-B7D6-1EEC74C39BF9}"/>
                </a:ext>
              </a:extLst>
            </p:cNvPr>
            <p:cNvSpPr/>
            <p:nvPr/>
          </p:nvSpPr>
          <p:spPr>
            <a:xfrm>
              <a:off x="1714" y="273265"/>
              <a:ext cx="1671637" cy="668654"/>
            </a:xfrm>
            <a:prstGeom prst="rect">
              <a:avLst/>
            </a:prstGeom>
            <a:solidFill>
              <a:srgbClr val="E9EEF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Tekstfelt 28">
              <a:extLst>
                <a:ext uri="{FF2B5EF4-FFF2-40B4-BE49-F238E27FC236}">
                  <a16:creationId xmlns:a16="http://schemas.microsoft.com/office/drawing/2014/main" id="{7206AB25-38E7-4056-A857-93AB214AE1CD}"/>
                </a:ext>
              </a:extLst>
            </p:cNvPr>
            <p:cNvSpPr txBox="1"/>
            <p:nvPr/>
          </p:nvSpPr>
          <p:spPr>
            <a:xfrm>
              <a:off x="1714" y="273265"/>
              <a:ext cx="1671637" cy="668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t" anchorCtr="0">
              <a:noAutofit/>
            </a:bodyPr>
            <a:lstStyle/>
            <a:p>
              <a:pPr lvl="0" algn="ctr" defTabSz="1066800">
                <a:lnSpc>
                  <a:spcPct val="90000"/>
                </a:lnSpc>
                <a:spcBef>
                  <a:spcPct val="0"/>
                </a:spcBef>
                <a:spcAft>
                  <a:spcPct val="35000"/>
                </a:spcAft>
              </a:pPr>
              <a:r>
                <a:rPr lang="da-DK" sz="1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Opsamling</a:t>
              </a:r>
              <a:endParaRPr lang="da-DK" sz="2400" kern="1200" dirty="0"/>
            </a:p>
          </p:txBody>
        </p:sp>
      </p:grpSp>
      <p:grpSp>
        <p:nvGrpSpPr>
          <p:cNvPr id="30" name="Gruppe 29">
            <a:extLst>
              <a:ext uri="{FF2B5EF4-FFF2-40B4-BE49-F238E27FC236}">
                <a16:creationId xmlns:a16="http://schemas.microsoft.com/office/drawing/2014/main" id="{290E31FE-7B29-4950-B5C6-13362A388129}"/>
              </a:ext>
            </a:extLst>
          </p:cNvPr>
          <p:cNvGrpSpPr/>
          <p:nvPr/>
        </p:nvGrpSpPr>
        <p:grpSpPr>
          <a:xfrm>
            <a:off x="1499008" y="3463870"/>
            <a:ext cx="1998794" cy="521387"/>
            <a:chOff x="1714" y="273265"/>
            <a:chExt cx="1671637" cy="668654"/>
          </a:xfrm>
          <a:solidFill>
            <a:srgbClr val="45B7C1"/>
          </a:solidFill>
        </p:grpSpPr>
        <p:sp>
          <p:nvSpPr>
            <p:cNvPr id="31" name="Rektangel 30">
              <a:extLst>
                <a:ext uri="{FF2B5EF4-FFF2-40B4-BE49-F238E27FC236}">
                  <a16:creationId xmlns:a16="http://schemas.microsoft.com/office/drawing/2014/main" id="{72354D11-E744-429C-AEAF-FFAAECF79C9C}"/>
                </a:ext>
              </a:extLst>
            </p:cNvPr>
            <p:cNvSpPr/>
            <p:nvPr/>
          </p:nvSpPr>
          <p:spPr>
            <a:xfrm>
              <a:off x="1714" y="273265"/>
              <a:ext cx="1671637" cy="668654"/>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2" name="Tekstfelt 31">
              <a:extLst>
                <a:ext uri="{FF2B5EF4-FFF2-40B4-BE49-F238E27FC236}">
                  <a16:creationId xmlns:a16="http://schemas.microsoft.com/office/drawing/2014/main" id="{0DD68C0B-BAAA-496C-9A57-532EF8AEB61B}"/>
                </a:ext>
              </a:extLst>
            </p:cNvPr>
            <p:cNvSpPr txBox="1"/>
            <p:nvPr/>
          </p:nvSpPr>
          <p:spPr>
            <a:xfrm>
              <a:off x="1714" y="273265"/>
              <a:ext cx="1671637" cy="6686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da-DK" sz="1100" kern="1200" dirty="0">
                  <a:latin typeface="Lato" panose="020F0502020204030203" pitchFamily="34" charset="0"/>
                  <a:ea typeface="Lato" panose="020F0502020204030203" pitchFamily="34" charset="0"/>
                  <a:cs typeface="Lato" panose="020F0502020204030203" pitchFamily="34" charset="0"/>
                </a:rPr>
                <a:t>5 minutter</a:t>
              </a:r>
            </a:p>
          </p:txBody>
        </p:sp>
      </p:grpSp>
      <p:grpSp>
        <p:nvGrpSpPr>
          <p:cNvPr id="33" name="Gruppe 32">
            <a:extLst>
              <a:ext uri="{FF2B5EF4-FFF2-40B4-BE49-F238E27FC236}">
                <a16:creationId xmlns:a16="http://schemas.microsoft.com/office/drawing/2014/main" id="{82FBB268-F7A2-413D-ADE8-CBD5BFCC5D1A}"/>
              </a:ext>
            </a:extLst>
          </p:cNvPr>
          <p:cNvGrpSpPr/>
          <p:nvPr/>
        </p:nvGrpSpPr>
        <p:grpSpPr>
          <a:xfrm>
            <a:off x="3563686" y="3469387"/>
            <a:ext cx="1998794" cy="521387"/>
            <a:chOff x="1714" y="273265"/>
            <a:chExt cx="1671637" cy="668654"/>
          </a:xfrm>
          <a:solidFill>
            <a:srgbClr val="45B7C1"/>
          </a:solidFill>
        </p:grpSpPr>
        <p:sp>
          <p:nvSpPr>
            <p:cNvPr id="34" name="Rektangel 33">
              <a:extLst>
                <a:ext uri="{FF2B5EF4-FFF2-40B4-BE49-F238E27FC236}">
                  <a16:creationId xmlns:a16="http://schemas.microsoft.com/office/drawing/2014/main" id="{75C35C45-4A02-4E26-AFD5-4D172C562F79}"/>
                </a:ext>
              </a:extLst>
            </p:cNvPr>
            <p:cNvSpPr/>
            <p:nvPr/>
          </p:nvSpPr>
          <p:spPr>
            <a:xfrm>
              <a:off x="1714" y="273265"/>
              <a:ext cx="1671637" cy="668654"/>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5" name="Tekstfelt 34">
              <a:extLst>
                <a:ext uri="{FF2B5EF4-FFF2-40B4-BE49-F238E27FC236}">
                  <a16:creationId xmlns:a16="http://schemas.microsoft.com/office/drawing/2014/main" id="{81CB0BE5-26DC-4C0A-84D0-6E30EF581E2F}"/>
                </a:ext>
              </a:extLst>
            </p:cNvPr>
            <p:cNvSpPr txBox="1"/>
            <p:nvPr/>
          </p:nvSpPr>
          <p:spPr>
            <a:xfrm>
              <a:off x="1714" y="273265"/>
              <a:ext cx="1671637" cy="6686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da-DK" sz="1100" dirty="0">
                  <a:solidFill>
                    <a:srgbClr val="FFFFFF"/>
                  </a:solidFill>
                  <a:latin typeface="Lato" panose="020F0502020204030203" pitchFamily="34" charset="0"/>
                  <a:ea typeface="Lato" panose="020F0502020204030203" pitchFamily="34" charset="0"/>
                  <a:cs typeface="Lato" panose="020F0502020204030203" pitchFamily="34" charset="0"/>
                </a:rPr>
                <a:t>20-25 minutter</a:t>
              </a:r>
            </a:p>
          </p:txBody>
        </p:sp>
      </p:grpSp>
      <p:grpSp>
        <p:nvGrpSpPr>
          <p:cNvPr id="36" name="Gruppe 35">
            <a:extLst>
              <a:ext uri="{FF2B5EF4-FFF2-40B4-BE49-F238E27FC236}">
                <a16:creationId xmlns:a16="http://schemas.microsoft.com/office/drawing/2014/main" id="{D07CA7AB-4F21-4889-947E-DC1D7709711D}"/>
              </a:ext>
            </a:extLst>
          </p:cNvPr>
          <p:cNvGrpSpPr/>
          <p:nvPr/>
        </p:nvGrpSpPr>
        <p:grpSpPr>
          <a:xfrm>
            <a:off x="5628364" y="3470659"/>
            <a:ext cx="1998794" cy="521387"/>
            <a:chOff x="1714" y="273265"/>
            <a:chExt cx="1671637" cy="668654"/>
          </a:xfrm>
          <a:solidFill>
            <a:srgbClr val="45B7C1"/>
          </a:solidFill>
        </p:grpSpPr>
        <p:sp>
          <p:nvSpPr>
            <p:cNvPr id="37" name="Rektangel 36">
              <a:extLst>
                <a:ext uri="{FF2B5EF4-FFF2-40B4-BE49-F238E27FC236}">
                  <a16:creationId xmlns:a16="http://schemas.microsoft.com/office/drawing/2014/main" id="{D56C7502-BB9F-491D-80D0-FF8815A3A5F2}"/>
                </a:ext>
              </a:extLst>
            </p:cNvPr>
            <p:cNvSpPr/>
            <p:nvPr/>
          </p:nvSpPr>
          <p:spPr>
            <a:xfrm>
              <a:off x="1714" y="273265"/>
              <a:ext cx="1671637" cy="668654"/>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8" name="Tekstfelt 37">
              <a:extLst>
                <a:ext uri="{FF2B5EF4-FFF2-40B4-BE49-F238E27FC236}">
                  <a16:creationId xmlns:a16="http://schemas.microsoft.com/office/drawing/2014/main" id="{39EEBA6E-96B6-472F-8E7B-64278091E39A}"/>
                </a:ext>
              </a:extLst>
            </p:cNvPr>
            <p:cNvSpPr txBox="1"/>
            <p:nvPr/>
          </p:nvSpPr>
          <p:spPr>
            <a:xfrm>
              <a:off x="1714" y="273265"/>
              <a:ext cx="1671637" cy="6686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da-DK" sz="1100" dirty="0">
                  <a:solidFill>
                    <a:srgbClr val="FFFFFF"/>
                  </a:solidFill>
                  <a:latin typeface="Lato" panose="020F0502020204030203" pitchFamily="34" charset="0"/>
                  <a:ea typeface="Lato" panose="020F0502020204030203" pitchFamily="34" charset="0"/>
                  <a:cs typeface="Lato" panose="020F0502020204030203" pitchFamily="34" charset="0"/>
                </a:rPr>
                <a:t>10-15 minutter</a:t>
              </a:r>
            </a:p>
          </p:txBody>
        </p:sp>
      </p:grpSp>
      <p:pic>
        <p:nvPicPr>
          <p:cNvPr id="15" name="Billede 14">
            <a:extLst>
              <a:ext uri="{FF2B5EF4-FFF2-40B4-BE49-F238E27FC236}">
                <a16:creationId xmlns:a16="http://schemas.microsoft.com/office/drawing/2014/main" id="{47C196B0-26B0-4B3B-AE86-FA77D934AE50}"/>
              </a:ext>
            </a:extLst>
          </p:cNvPr>
          <p:cNvPicPr>
            <a:picLocks noChangeAspect="1"/>
          </p:cNvPicPr>
          <p:nvPr/>
        </p:nvPicPr>
        <p:blipFill>
          <a:blip r:embed="rId3"/>
          <a:stretch>
            <a:fillRect/>
          </a:stretch>
        </p:blipFill>
        <p:spPr>
          <a:xfrm>
            <a:off x="2955061" y="3617052"/>
            <a:ext cx="161925" cy="228600"/>
          </a:xfrm>
          <a:prstGeom prst="rect">
            <a:avLst/>
          </a:prstGeom>
        </p:spPr>
      </p:pic>
      <p:pic>
        <p:nvPicPr>
          <p:cNvPr id="2048" name="Billede 2047">
            <a:extLst>
              <a:ext uri="{FF2B5EF4-FFF2-40B4-BE49-F238E27FC236}">
                <a16:creationId xmlns:a16="http://schemas.microsoft.com/office/drawing/2014/main" id="{20659ECF-76ED-4543-A169-EDBAEE7D6C32}"/>
              </a:ext>
            </a:extLst>
          </p:cNvPr>
          <p:cNvPicPr>
            <a:picLocks noChangeAspect="1"/>
          </p:cNvPicPr>
          <p:nvPr/>
        </p:nvPicPr>
        <p:blipFill>
          <a:blip r:embed="rId3"/>
          <a:stretch>
            <a:fillRect/>
          </a:stretch>
        </p:blipFill>
        <p:spPr>
          <a:xfrm>
            <a:off x="5047492" y="3618701"/>
            <a:ext cx="161925" cy="228600"/>
          </a:xfrm>
          <a:prstGeom prst="rect">
            <a:avLst/>
          </a:prstGeom>
        </p:spPr>
      </p:pic>
      <p:pic>
        <p:nvPicPr>
          <p:cNvPr id="2049" name="Billede 2048">
            <a:extLst>
              <a:ext uri="{FF2B5EF4-FFF2-40B4-BE49-F238E27FC236}">
                <a16:creationId xmlns:a16="http://schemas.microsoft.com/office/drawing/2014/main" id="{1590F35D-113A-4106-9256-70B12D71E90B}"/>
              </a:ext>
            </a:extLst>
          </p:cNvPr>
          <p:cNvPicPr>
            <a:picLocks noChangeAspect="1"/>
          </p:cNvPicPr>
          <p:nvPr/>
        </p:nvPicPr>
        <p:blipFill>
          <a:blip r:embed="rId3"/>
          <a:stretch>
            <a:fillRect/>
          </a:stretch>
        </p:blipFill>
        <p:spPr>
          <a:xfrm>
            <a:off x="7157304" y="3620607"/>
            <a:ext cx="161925" cy="228600"/>
          </a:xfrm>
          <a:prstGeom prst="rect">
            <a:avLst/>
          </a:prstGeom>
        </p:spPr>
      </p:pic>
      <p:sp>
        <p:nvSpPr>
          <p:cNvPr id="48" name="Ellipse 48">
            <a:extLst>
              <a:ext uri="{FF2B5EF4-FFF2-40B4-BE49-F238E27FC236}">
                <a16:creationId xmlns:a16="http://schemas.microsoft.com/office/drawing/2014/main" id="{E58A4DD0-9171-42A0-8B12-AB8ACD858246}"/>
              </a:ext>
            </a:extLst>
          </p:cNvPr>
          <p:cNvSpPr/>
          <p:nvPr/>
        </p:nvSpPr>
        <p:spPr>
          <a:xfrm>
            <a:off x="2094058" y="2405858"/>
            <a:ext cx="852357" cy="851436"/>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1" name="Picture 9">
            <a:extLst>
              <a:ext uri="{FF2B5EF4-FFF2-40B4-BE49-F238E27FC236}">
                <a16:creationId xmlns:a16="http://schemas.microsoft.com/office/drawing/2014/main" id="{CAF0F15E-D27F-47AE-9C68-39EA78D6A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5359" y="2605756"/>
            <a:ext cx="495131" cy="440180"/>
          </a:xfrm>
          <a:prstGeom prst="rect">
            <a:avLst/>
          </a:prstGeom>
          <a:noFill/>
          <a:extLst>
            <a:ext uri="{909E8E84-426E-40DD-AFC4-6F175D3DCCD1}">
              <a14:hiddenFill xmlns:a14="http://schemas.microsoft.com/office/drawing/2010/main">
                <a:solidFill>
                  <a:srgbClr val="FFFFFF"/>
                </a:solidFill>
              </a14:hiddenFill>
            </a:ext>
          </a:extLst>
        </p:spPr>
      </p:pic>
      <p:sp>
        <p:nvSpPr>
          <p:cNvPr id="50" name="Ellipse 48">
            <a:extLst>
              <a:ext uri="{FF2B5EF4-FFF2-40B4-BE49-F238E27FC236}">
                <a16:creationId xmlns:a16="http://schemas.microsoft.com/office/drawing/2014/main" id="{935E7194-39AC-4B7B-AF40-DFE48F25F327}"/>
              </a:ext>
            </a:extLst>
          </p:cNvPr>
          <p:cNvSpPr/>
          <p:nvPr/>
        </p:nvSpPr>
        <p:spPr>
          <a:xfrm>
            <a:off x="4136904" y="2445495"/>
            <a:ext cx="852357" cy="851436"/>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0" name="Picture 2" descr="Billedresultat for ikoner blÃ¥">
            <a:extLst>
              <a:ext uri="{FF2B5EF4-FFF2-40B4-BE49-F238E27FC236}">
                <a16:creationId xmlns:a16="http://schemas.microsoft.com/office/drawing/2014/main" id="{727D74E8-08E0-4D62-9B24-4EC18317B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180" y="2630962"/>
            <a:ext cx="515639" cy="515639"/>
          </a:xfrm>
          <a:prstGeom prst="rect">
            <a:avLst/>
          </a:prstGeom>
          <a:noFill/>
          <a:extLst>
            <a:ext uri="{909E8E84-426E-40DD-AFC4-6F175D3DCCD1}">
              <a14:hiddenFill xmlns:a14="http://schemas.microsoft.com/office/drawing/2010/main">
                <a:solidFill>
                  <a:srgbClr val="FFFFFF"/>
                </a:solidFill>
              </a14:hiddenFill>
            </a:ext>
          </a:extLst>
        </p:spPr>
      </p:pic>
      <p:sp>
        <p:nvSpPr>
          <p:cNvPr id="51" name="Ellipse 48">
            <a:extLst>
              <a:ext uri="{FF2B5EF4-FFF2-40B4-BE49-F238E27FC236}">
                <a16:creationId xmlns:a16="http://schemas.microsoft.com/office/drawing/2014/main" id="{DA768FA5-F262-40F1-9CEB-0CF5881F2F2C}"/>
              </a:ext>
            </a:extLst>
          </p:cNvPr>
          <p:cNvSpPr/>
          <p:nvPr/>
        </p:nvSpPr>
        <p:spPr>
          <a:xfrm>
            <a:off x="6167700" y="2415682"/>
            <a:ext cx="852357" cy="851436"/>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2" name="Picture 18">
            <a:extLst>
              <a:ext uri="{FF2B5EF4-FFF2-40B4-BE49-F238E27FC236}">
                <a16:creationId xmlns:a16="http://schemas.microsoft.com/office/drawing/2014/main" id="{7DF0A95B-8183-45B0-87A6-7E65BE675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0031" y="2617282"/>
            <a:ext cx="300001" cy="51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72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Brugerdefineret 1">
      <a:dk1>
        <a:srgbClr val="000000"/>
      </a:dk1>
      <a:lt1>
        <a:srgbClr val="FFFFFF"/>
      </a:lt1>
      <a:dk2>
        <a:srgbClr val="44546A"/>
      </a:dk2>
      <a:lt2>
        <a:srgbClr val="E7E6E6"/>
      </a:lt2>
      <a:accent1>
        <a:srgbClr val="539EC6"/>
      </a:accent1>
      <a:accent2>
        <a:srgbClr val="337DA6"/>
      </a:accent2>
      <a:accent3>
        <a:srgbClr val="17638E"/>
      </a:accent3>
      <a:accent4>
        <a:srgbClr val="19415F"/>
      </a:accent4>
      <a:accent5>
        <a:srgbClr val="539EC6"/>
      </a:accent5>
      <a:accent6>
        <a:srgbClr val="337DA6"/>
      </a:accent6>
      <a:hlink>
        <a:srgbClr val="17638E"/>
      </a:hlink>
      <a:folHlink>
        <a:srgbClr val="19415F"/>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la" id="{81F5F617-9A3D-5344-938D-741E46F761D9}" vid="{2CA48539-7013-B04F-AB67-6A85BA2D1BF3}"/>
    </a:ext>
  </a:extLst>
</a:theme>
</file>

<file path=ppt/theme/theme2.xml><?xml version="1.0" encoding="utf-8"?>
<a:theme xmlns:a="http://schemas.openxmlformats.org/drawingml/2006/main" name="2_Office-tema">
  <a:themeElements>
    <a:clrScheme name="Brugerdefineret 1">
      <a:dk1>
        <a:srgbClr val="000000"/>
      </a:dk1>
      <a:lt1>
        <a:srgbClr val="FFFFFF"/>
      </a:lt1>
      <a:dk2>
        <a:srgbClr val="44546A"/>
      </a:dk2>
      <a:lt2>
        <a:srgbClr val="E7E6E6"/>
      </a:lt2>
      <a:accent1>
        <a:srgbClr val="539EC6"/>
      </a:accent1>
      <a:accent2>
        <a:srgbClr val="337DA6"/>
      </a:accent2>
      <a:accent3>
        <a:srgbClr val="17638E"/>
      </a:accent3>
      <a:accent4>
        <a:srgbClr val="19415F"/>
      </a:accent4>
      <a:accent5>
        <a:srgbClr val="539EC6"/>
      </a:accent5>
      <a:accent6>
        <a:srgbClr val="337DA6"/>
      </a:accent6>
      <a:hlink>
        <a:srgbClr val="17638E"/>
      </a:hlink>
      <a:folHlink>
        <a:srgbClr val="19415F"/>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la" id="{81F5F617-9A3D-5344-938D-741E46F761D9}" vid="{2CA48539-7013-B04F-AB67-6A85BA2D1BF3}"/>
    </a:ext>
  </a:extLst>
</a:theme>
</file>

<file path=ppt/theme/theme3.xml><?xml version="1.0" encoding="utf-8"?>
<a:theme xmlns:a="http://schemas.openxmlformats.org/drawingml/2006/main" name="1_Office-tema">
  <a:themeElements>
    <a:clrScheme name="Brugerdefineret 1">
      <a:dk1>
        <a:srgbClr val="000000"/>
      </a:dk1>
      <a:lt1>
        <a:srgbClr val="FFFFFF"/>
      </a:lt1>
      <a:dk2>
        <a:srgbClr val="44546A"/>
      </a:dk2>
      <a:lt2>
        <a:srgbClr val="E7E6E6"/>
      </a:lt2>
      <a:accent1>
        <a:srgbClr val="539EC6"/>
      </a:accent1>
      <a:accent2>
        <a:srgbClr val="337DA6"/>
      </a:accent2>
      <a:accent3>
        <a:srgbClr val="17638E"/>
      </a:accent3>
      <a:accent4>
        <a:srgbClr val="19415F"/>
      </a:accent4>
      <a:accent5>
        <a:srgbClr val="539EC6"/>
      </a:accent5>
      <a:accent6>
        <a:srgbClr val="337DA6"/>
      </a:accent6>
      <a:hlink>
        <a:srgbClr val="17638E"/>
      </a:hlink>
      <a:folHlink>
        <a:srgbClr val="19415F"/>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la" id="{81F5F617-9A3D-5344-938D-741E46F761D9}" vid="{2CA48539-7013-B04F-AB67-6A85BA2D1BF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ID xmlns="http://schemas.microsoft.com/sharepoint/v3">6215766</DocID>
    <LocalAttachment xmlns="http://schemas.microsoft.com/sharepoint/v3">false</LocalAttachment>
    <CCMSystemID xmlns="http://schemas.microsoft.com/sharepoint/v3">a83c9e44-5554-4fe4-9554-0ea6ec621664</CCMSystemID>
    <CCMVisualId xmlns="http://schemas.microsoft.com/sharepoint/v3">KMTAULA</CCMVisualId>
    <Finalized xmlns="http://schemas.microsoft.com/sharepoint/v3">false</Finalized>
    <CaseRecordNumber xmlns="http://schemas.microsoft.com/sharepoint/v3">0</CaseRecordNumber>
    <CaseID xmlns="http://schemas.microsoft.com/sharepoint/v3">KMTAULA</CaseID>
    <RegistrationDate xmlns="http://schemas.microsoft.com/sharepoint/v3" xsi:nil="true"/>
    <Related xmlns="http://schemas.microsoft.com/sharepoint/v3">false</Related>
    <CCMTemplateID xmlns="http://schemas.microsoft.com/sharepoint/v3">0</CCMTemplateID>
    <CCMCognitiveType xmlns="http://schemas.microsoft.com/sharepoint/v3" xsi:nil="true"/>
    <Dokument_x0020_status xmlns="22547ff8-2134-430e-8bc5-80cd88a5a2b9">05 - Approved</Dokument_x0020_status>
    <Project xmlns="22547ff8-2134-430e-8bc5-80cd88a5a2b9">Aula</Project>
    <Document_x0020_version xmlns="22547ff8-2134-430e-8bc5-80cd88a5a2b9">1.0</Document_x0020_version>
    <CaseOwner xmlns="http://schemas.microsoft.com/sharepoint/v3">
      <UserInfo>
        <DisplayName>Anna Emilie Clausen</DisplayName>
        <AccountId>256</AccountId>
        <AccountType/>
      </UserInfo>
    </CaseOwner>
    <Customer xmlns="22547ff8-2134-430e-8bc5-80cd88a5a2b9">KOMBIT</Customer>
    <Reviewer xmlns="22547ff8-2134-430e-8bc5-80cd88a5a2b9">
      <UserInfo>
        <DisplayName>Anne Hasselbalch</DisplayName>
        <AccountId>509</AccountId>
        <AccountType/>
      </UserInfo>
    </Reviewer>
    <Theme xmlns="22547ff8-2134-430e-8bc5-80cd88a5a2b9">Uddannelse Dagtilbud</Theme>
    <Deadline xmlns="22547ff8-2134-430e-8bc5-80cd88a5a2b9">2020-03-11T23:00:00+00:00</Deadline>
    <Deadline_x0020_for_x0020_draft xmlns="22547ff8-2134-430e-8bc5-80cd88a5a2b9">2020-02-29T23:00:00+00:00</Deadline_x0020_for_x0020_draft>
    <Online_x0020_p_x00e5__x0020_aulainfo_x002e_dk xmlns="22547ff8-2134-430e-8bc5-80cd88a5a2b9" xsi:nil="true"/>
    <MailHasAttachments xmlns="http://schemas.microsoft.com/sharepoint/v3">false</MailHasAttachments>
    <WasSigned xmlns="http://schemas.microsoft.com/sharepoint/v3">false</WasSigned>
    <WasEncrypted xmlns="http://schemas.microsoft.com/sharepoint/v3">false</WasEncrypted>
    <CCMMetadataExtractionStatus xmlns="http://schemas.microsoft.com/sharepoint/v3">CCMPageCount:InProgress;CCMCommentCount:InProgress</CCMMetadataExtraction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GetOrganized Document Library Content Type" ma:contentTypeID="0x010100AC085CFC53BC46CEA2EADE194AD9D48200211576FFFAD86149B379F304E3919E7C" ma:contentTypeVersion="11" ma:contentTypeDescription="GetOrganized Document Library Content Type Description" ma:contentTypeScope="" ma:versionID="06e3bf5d4d5d586ab07145a542561127">
  <xsd:schema xmlns:xsd="http://www.w3.org/2001/XMLSchema" xmlns:xs="http://www.w3.org/2001/XMLSchema" xmlns:p="http://schemas.microsoft.com/office/2006/metadata/properties" xmlns:ns1="http://schemas.microsoft.com/sharepoint/v3" xmlns:ns2="22547ff8-2134-430e-8bc5-80cd88a5a2b9" targetNamespace="http://schemas.microsoft.com/office/2006/metadata/properties" ma:root="true" ma:fieldsID="49145515e213614efa9c4ae8ea44611e" ns1:_="" ns2:_="">
    <xsd:import namespace="http://schemas.microsoft.com/sharepoint/v3"/>
    <xsd:import namespace="22547ff8-2134-430e-8bc5-80cd88a5a2b9"/>
    <xsd:element name="properties">
      <xsd:complexType>
        <xsd:sequence>
          <xsd:element name="documentManagement">
            <xsd:complexType>
              <xsd:all>
                <xsd:element ref="ns2:Document_x0020_version" minOccurs="0"/>
                <xsd:element ref="ns2:Dokument_x0020_status" minOccurs="0"/>
                <xsd:element ref="ns2:Deadline" minOccurs="0"/>
                <xsd:element ref="ns2:Deadline_x0020_for_x0020_draft" minOccurs="0"/>
                <xsd:element ref="ns1:CaseOwner" minOccurs="0"/>
                <xsd:element ref="ns2:Reviewer" minOccurs="0"/>
                <xsd:element ref="ns1:CCMCognitiveType" minOccurs="0"/>
                <xsd:element ref="ns2:Project" minOccurs="0"/>
                <xsd:element ref="ns2:Customer" minOccurs="0"/>
                <xsd:element ref="ns2:Theme" minOccurs="0"/>
                <xsd:element ref="ns1:CaseID" minOccurs="0"/>
                <xsd:element ref="ns1:CCMVisual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2:Online_x0020_p_x00e5__x0020_aulainfo_x002e_dk" minOccurs="0"/>
                <xsd:element ref="ns1:CCMMetadataExtractionStatus" minOccurs="0"/>
                <xsd:element ref="ns1:CCMPageCount" minOccurs="0"/>
                <xsd:element ref="ns1:CCMCommentCount" minOccurs="0"/>
                <xsd:element ref="ns1:CCMPreviewAnnotationsTask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seOwner" ma:index="6" nillable="true" ma:displayName="Responsible" ma:list="UserInfo" ma:internalName="Cas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CMCognitiveType" ma:index="8" nillable="true" ma:displayName="CognitiveType" ma:decimals="0" ma:internalName="CCMCognitiveType" ma:readOnly="false">
      <xsd:simpleType>
        <xsd:restriction base="dms:Number"/>
      </xsd:simpleType>
    </xsd:element>
    <xsd:element name="CaseID" ma:index="14" nillable="true" ma:displayName="Case ID" ma:default="Assigning" ma:internalName="CaseID" ma:readOnly="true">
      <xsd:simpleType>
        <xsd:restriction base="dms:Text"/>
      </xsd:simpleType>
    </xsd:element>
    <xsd:element name="CCMVisualId" ma:index="15" nillable="true" ma:displayName="Case ID" ma:default="Assigning" ma:internalName="CCMVisualId" ma:readOnly="true">
      <xsd:simpleType>
        <xsd:restriction base="dms:Text"/>
      </xsd:simpleType>
    </xsd:element>
    <xsd:element name="DocID" ma:index="16" nillable="true" ma:displayName="Document ID" ma:default="Assigning" ma:internalName="DocID" ma:readOnly="true">
      <xsd:simpleType>
        <xsd:restriction base="dms:Text"/>
      </xsd:simpleType>
    </xsd:element>
    <xsd:element name="Finalized" ma:index="17" nillable="true" ma:displayName="Finalized" ma:default="False" ma:internalName="Finalized" ma:readOnly="true">
      <xsd:simpleType>
        <xsd:restriction base="dms:Boolean"/>
      </xsd:simpleType>
    </xsd:element>
    <xsd:element name="Related" ma:index="18" nillable="true" ma:displayName="Related" ma:default="False" ma:internalName="Related" ma:readOnly="true">
      <xsd:simpleType>
        <xsd:restriction base="dms:Boolean"/>
      </xsd:simpleType>
    </xsd:element>
    <xsd:element name="RegistrationDate" ma:index="19" nillable="true" ma:displayName="Registration date" ma:format="DateTime" ma:internalName="RegistrationDate" ma:readOnly="true">
      <xsd:simpleType>
        <xsd:restriction base="dms:DateTime"/>
      </xsd:simpleType>
    </xsd:element>
    <xsd:element name="CaseRecordNumber" ma:index="20" nillable="true" ma:displayName="Record ID" ma:decimals="0" ma:default="0" ma:internalName="CaseRecordNumber" ma:readOnly="true">
      <xsd:simpleType>
        <xsd:restriction base="dms:Number"/>
      </xsd:simpleType>
    </xsd:element>
    <xsd:element name="LocalAttachment" ma:index="21" nillable="true" ma:displayName="Local Attachment" ma:default="False" ma:internalName="LocalAttachment" ma:readOnly="true">
      <xsd:simpleType>
        <xsd:restriction base="dms:Boolean"/>
      </xsd:simpleType>
    </xsd:element>
    <xsd:element name="CCMTemplateName" ma:index="22" nillable="true" ma:displayName="Template name" ma:internalName="CCMTemplateName" ma:readOnly="true">
      <xsd:simpleType>
        <xsd:restriction base="dms:Text"/>
      </xsd:simpleType>
    </xsd:element>
    <xsd:element name="CCMTemplateVersion" ma:index="23" nillable="true" ma:displayName="Template version" ma:internalName="CCMTemplateVersion" ma:readOnly="true">
      <xsd:simpleType>
        <xsd:restriction base="dms:Text"/>
      </xsd:simpleType>
    </xsd:element>
    <xsd:element name="CCMTemplateID" ma:index="24" nillable="true" ma:displayName="CCMTemplateID" ma:decimals="0" ma:default="0" ma:hidden="true" ma:internalName="CCMTemplateID" ma:readOnly="true">
      <xsd:simpleType>
        <xsd:restriction base="dms:Number"/>
      </xsd:simpleType>
    </xsd:element>
    <xsd:element name="CCMSystemID" ma:index="25" nillable="true" ma:displayName="CCMSystemID" ma:hidden="true" ma:internalName="CCMSystemID" ma:readOnly="true">
      <xsd:simpleType>
        <xsd:restriction base="dms:Text"/>
      </xsd:simpleType>
    </xsd:element>
    <xsd:element name="WasEncrypted" ma:index="26" nillable="true" ma:displayName="Encrypted" ma:default="False" ma:internalName="WasEncrypted" ma:readOnly="true">
      <xsd:simpleType>
        <xsd:restriction base="dms:Boolean"/>
      </xsd:simpleType>
    </xsd:element>
    <xsd:element name="WasSigned" ma:index="27" nillable="true" ma:displayName="Signed" ma:default="False" ma:internalName="WasSigned" ma:readOnly="true">
      <xsd:simpleType>
        <xsd:restriction base="dms:Boolean"/>
      </xsd:simpleType>
    </xsd:element>
    <xsd:element name="MailHasAttachments" ma:index="28" nillable="true" ma:displayName="E-mail has attachments" ma:default="False" ma:internalName="MailHasAttachments" ma:readOnly="true">
      <xsd:simpleType>
        <xsd:restriction base="dms:Boolean"/>
      </xsd:simpleType>
    </xsd:element>
    <xsd:element name="CCMConversation" ma:index="29" nillable="true" ma:displayName="Conversation" ma:internalName="CCMConversation" ma:readOnly="true">
      <xsd:simpleType>
        <xsd:restriction base="dms:Text"/>
      </xsd:simpleType>
    </xsd:element>
    <xsd:element name="CCMMetadataExtractionStatus" ma:index="36" nillable="true" ma:displayName="CCMMetadataExtractionStatus" ma:default="CCMPageCount:InProgress;CCMCommentCount:InProgress" ma:hidden="true" ma:internalName="CCMMetadataExtractionStatus" ma:readOnly="false">
      <xsd:simpleType>
        <xsd:restriction base="dms:Text"/>
      </xsd:simpleType>
    </xsd:element>
    <xsd:element name="CCMPageCount" ma:index="37" nillable="true" ma:displayName="Pages" ma:decimals="0" ma:internalName="CCMPageCount" ma:readOnly="true">
      <xsd:simpleType>
        <xsd:restriction base="dms:Number"/>
      </xsd:simpleType>
    </xsd:element>
    <xsd:element name="CCMCommentCount" ma:index="38" nillable="true" ma:displayName="Comments" ma:decimals="0" ma:internalName="CCMCommentCount" ma:readOnly="true">
      <xsd:simpleType>
        <xsd:restriction base="dms:Number"/>
      </xsd:simpleType>
    </xsd:element>
    <xsd:element name="CCMPreviewAnnotationsTasks" ma:index="39" nillable="true" ma:displayName="Tasks" ma:decimals="0" ma:internalName="CCMPreviewAnnotationsTasks"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22547ff8-2134-430e-8bc5-80cd88a5a2b9" elementFormDefault="qualified">
    <xsd:import namespace="http://schemas.microsoft.com/office/2006/documentManagement/types"/>
    <xsd:import namespace="http://schemas.microsoft.com/office/infopath/2007/PartnerControls"/>
    <xsd:element name="Document_x0020_version" ma:index="2" nillable="true" ma:displayName="Document version" ma:internalName="Document_x0020_version">
      <xsd:simpleType>
        <xsd:restriction base="dms:Text">
          <xsd:maxLength value="255"/>
        </xsd:restriction>
      </xsd:simpleType>
    </xsd:element>
    <xsd:element name="Dokument_x0020_status" ma:index="3" nillable="true" ma:displayName="Dokument status" ma:default="01 - Planned" ma:format="Dropdown" ma:internalName="Dokument_x0020_status">
      <xsd:simpleType>
        <xsd:restriction base="dms:Choice">
          <xsd:enumeration value="00 - Internt dokument"/>
          <xsd:enumeration value="01 - Planned"/>
          <xsd:enumeration value="02 - Under development"/>
          <xsd:enumeration value="02 - Klar til pilot"/>
          <xsd:enumeration value="03 - Completed"/>
          <xsd:enumeration value="04 - Reviewed"/>
          <xsd:enumeration value="05 - Approved"/>
        </xsd:restriction>
      </xsd:simpleType>
    </xsd:element>
    <xsd:element name="Deadline" ma:index="4" nillable="true" ma:displayName="Deadline" ma:format="DateOnly" ma:internalName="Deadline">
      <xsd:simpleType>
        <xsd:restriction base="dms:DateTime"/>
      </xsd:simpleType>
    </xsd:element>
    <xsd:element name="Deadline_x0020_for_x0020_draft" ma:index="5" nillable="true" ma:displayName="Deadline for draft" ma:format="DateOnly" ma:internalName="Deadline_x0020_for_x0020_draft">
      <xsd:simpleType>
        <xsd:restriction base="dms:DateTime"/>
      </xsd:simpleType>
    </xsd:element>
    <xsd:element name="Reviewer" ma:index="7" nillable="true" ma:displayName="Reviewer" ma:list="UserInfo" ma:SharePointGroup="11" ma:internalName="Review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ject" ma:index="9" nillable="true" ma:displayName="Project" ma:internalName="Project">
      <xsd:simpleType>
        <xsd:restriction base="dms:Text">
          <xsd:maxLength value="255"/>
        </xsd:restriction>
      </xsd:simpleType>
    </xsd:element>
    <xsd:element name="Customer" ma:index="10" nillable="true" ma:displayName="Customer" ma:internalName="Customer">
      <xsd:simpleType>
        <xsd:restriction base="dms:Text">
          <xsd:maxLength value="255"/>
        </xsd:restriction>
      </xsd:simpleType>
    </xsd:element>
    <xsd:element name="Theme" ma:index="11" nillable="true" ma:displayName="Emne" ma:default="Interne VIGTIGE dokumenter" ma:format="Dropdown" ma:internalName="Theme">
      <xsd:simpleType>
        <xsd:restriction base="dms:Choice">
          <xsd:enumeration value="Interne VIGTIGE dokumenter"/>
          <xsd:enumeration value="Artikler til aulainfo.dk"/>
          <xsd:enumeration value="Håndbogen og KLIK"/>
          <xsd:enumeration value="Kommunale møder"/>
          <xsd:enumeration value="Kommunikation"/>
          <xsd:enumeration value="Netværksmøder"/>
          <xsd:enumeration value="Planer"/>
          <xsd:enumeration value="Pilot - Skole"/>
          <xsd:enumeration value="Pilot - Dagtilbud"/>
          <xsd:enumeration value="Projektdokumenter"/>
          <xsd:enumeration value="Tips og tricks - Medarbejdere"/>
          <xsd:enumeration value="Tips og tricks - Skoleledere"/>
          <xsd:enumeration value="Tips og tricks - Forældre"/>
          <xsd:enumeration value="Trin-for-trin guides"/>
          <xsd:enumeration value="Uddannelse Dagtilbud"/>
          <xsd:enumeration value="Uddannelse Projektleder"/>
          <xsd:enumeration value="Uddannelse Skole"/>
          <xsd:enumeration value="Udrulningsrapporter - Skole"/>
          <xsd:enumeration value="Udrulningsrapporter - Dagtilbud"/>
          <xsd:enumeration value="Udrulning - Skole"/>
          <xsd:enumeration value="Udrulning - Dagtilbud"/>
          <xsd:enumeration value="Videoer - Brugerrejser"/>
          <xsd:enumeration value="Videoer - Træning"/>
          <xsd:enumeration value="Videoer - Andre"/>
          <xsd:enumeration value="Videoer - Manus"/>
        </xsd:restriction>
      </xsd:simpleType>
    </xsd:element>
    <xsd:element name="Online_x0020_p_x00e5__x0020_aulainfo_x002e_dk" ma:index="35" nillable="true" ma:displayName="Online på aulainfo.dk" ma:format="Dropdown" ma:internalName="Online_x0020_p_x00e5__x0020_aulainfo_x002e_dk">
      <xsd:simpleType>
        <xsd:restriction base="dms:Choice">
          <xsd:enumeration value="Ja"/>
          <xsd:enumeration value="Nej"/>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F4C3C2-1385-489E-AE76-538C26707876}">
  <ds:schemaRefs>
    <ds:schemaRef ds:uri="http://schemas.microsoft.com/office/2006/metadata/properties"/>
    <ds:schemaRef ds:uri="http://schemas.microsoft.com/office/infopath/2007/PartnerControls"/>
    <ds:schemaRef ds:uri="http://schemas.microsoft.com/sharepoint/v3"/>
    <ds:schemaRef ds:uri="22547ff8-2134-430e-8bc5-80cd88a5a2b9"/>
  </ds:schemaRefs>
</ds:datastoreItem>
</file>

<file path=customXml/itemProps2.xml><?xml version="1.0" encoding="utf-8"?>
<ds:datastoreItem xmlns:ds="http://schemas.openxmlformats.org/officeDocument/2006/customXml" ds:itemID="{BF4E26F9-84A6-4102-A8E4-5758011EBC22}">
  <ds:schemaRefs>
    <ds:schemaRef ds:uri="http://schemas.microsoft.com/sharepoint/v3/contenttype/forms"/>
  </ds:schemaRefs>
</ds:datastoreItem>
</file>

<file path=customXml/itemProps3.xml><?xml version="1.0" encoding="utf-8"?>
<ds:datastoreItem xmlns:ds="http://schemas.openxmlformats.org/officeDocument/2006/customXml" ds:itemID="{43D5B61E-3687-4F82-91C5-295188114E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2547ff8-2134-430e-8bc5-80cd88a5a2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Office-tema</Template>
  <TotalTime>34822</TotalTime>
  <Words>10748</Words>
  <Application>Microsoft Office PowerPoint</Application>
  <PresentationFormat>On-screen Show (16:10)</PresentationFormat>
  <Paragraphs>831</Paragraphs>
  <Slides>37</Slides>
  <Notes>37</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37</vt:i4>
      </vt:variant>
    </vt:vector>
  </HeadingPairs>
  <TitlesOfParts>
    <vt:vector size="50" baseType="lpstr">
      <vt:lpstr>Arial</vt:lpstr>
      <vt:lpstr>Calibri</vt:lpstr>
      <vt:lpstr>Calibri Light</vt:lpstr>
      <vt:lpstr>Cambria</vt:lpstr>
      <vt:lpstr>Lato</vt:lpstr>
      <vt:lpstr>Lato balck</vt:lpstr>
      <vt:lpstr>Lato black</vt:lpstr>
      <vt:lpstr>Lato black</vt:lpstr>
      <vt:lpstr>Symbol</vt:lpstr>
      <vt:lpstr>Office-tema</vt:lpstr>
      <vt:lpstr>2_Office-tema</vt:lpstr>
      <vt:lpstr>1_Office-tema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Målrettet kommunikation </vt:lpstr>
      <vt:lpstr>PowerPoint Presentation</vt:lpstr>
      <vt:lpstr>PowerPoint Presentation</vt:lpstr>
      <vt:lpstr>PowerPoint Presentation</vt:lpstr>
      <vt:lpstr>PowerPoint Presentation</vt:lpstr>
      <vt:lpstr>Sikker kommunikation</vt:lpstr>
      <vt:lpstr>PowerPoint Presentation</vt:lpstr>
      <vt:lpstr>PowerPoint Presentation</vt:lpstr>
      <vt:lpstr>PowerPoint Presentation</vt:lpstr>
      <vt:lpstr>PowerPoint Presentation</vt:lpstr>
      <vt:lpstr>PowerPoint Presentation</vt:lpstr>
      <vt:lpstr>Samarbejde om billeder og planlægning</vt:lpstr>
      <vt:lpstr>PowerPoint Presentation</vt:lpstr>
      <vt:lpstr>PowerPoint Presentation</vt:lpstr>
      <vt:lpstr>PowerPoint Presentation</vt:lpstr>
      <vt:lpstr>PowerPoint Presentation</vt:lpstr>
      <vt:lpstr>PowerPoint Presentation</vt:lpstr>
      <vt:lpstr>Hente/bringe-samarbejde</vt:lpstr>
      <vt:lpstr>PowerPoint Presentation</vt:lpstr>
      <vt:lpstr>PowerPoint Presentation</vt:lpstr>
      <vt:lpstr>PowerPoint Presentation</vt:lpstr>
      <vt:lpstr>PowerPoint Presentation</vt:lpstr>
      <vt:lpstr>PowerPoint Presentation</vt:lpstr>
      <vt:lpstr>PowerPoint Presentation</vt:lpstr>
      <vt:lpstr>Afrunding – og hvad så her fra?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Uddannelsesforløb C</dc:title>
  <dc:creator>Peter Dalhoff</dc:creator>
  <cp:lastModifiedBy>Lisa Hesselholdt Nielsen</cp:lastModifiedBy>
  <cp:revision>1319</cp:revision>
  <cp:lastPrinted>2018-08-20T09:01:59Z</cp:lastPrinted>
  <dcterms:created xsi:type="dcterms:W3CDTF">2018-05-28T07:09:24Z</dcterms:created>
  <dcterms:modified xsi:type="dcterms:W3CDTF">2020-08-14T11:22:26Z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0x010100AC085CFC53BC46CEA2EADE194AD9D48200211576FFFAD86149B379F304E3919E7C</vt:lpwstr>
  </property>
  <property fmtid="{D5CDD505-2E9C-101B-9397-08002B2CF9AE}" pid="3" name="CCMIsSharedOnOneDrive">
    <vt:bool>false</vt:bool>
  </property>
  <property fmtid="{D5CDD505-2E9C-101B-9397-08002B2CF9AE}" pid="4" name="CCMOneDriveOwnerID">
    <vt:lpwstr/>
  </property>
  <property fmtid="{D5CDD505-2E9C-101B-9397-08002B2CF9AE}" pid="5" name="CCMOneDriveItemID">
    <vt:lpwstr/>
  </property>
  <property fmtid="{D5CDD505-2E9C-101B-9397-08002B2CF9AE}" pid="6" name="CCMOneDriveID">
    <vt:lpwstr/>
  </property>
  <property fmtid="{D5CDD505-2E9C-101B-9397-08002B2CF9AE}" pid="7" name="CCMSystem">
    <vt:lpwstr> </vt:lpwstr>
  </property>
  <property fmtid="{D5CDD505-2E9C-101B-9397-08002B2CF9AE}" pid="8" name="xd_Signature">
    <vt:bool>false</vt:bool>
  </property>
</Properties>
</file>