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7" r:id="rId5"/>
    <p:sldMasterId id="2147483757" r:id="rId6"/>
    <p:sldMasterId id="2147483701" r:id="rId7"/>
  </p:sldMasterIdLst>
  <p:notesMasterIdLst>
    <p:notesMasterId r:id="rId109"/>
  </p:notesMasterIdLst>
  <p:sldIdLst>
    <p:sldId id="912" r:id="rId8"/>
    <p:sldId id="1902" r:id="rId9"/>
    <p:sldId id="1903" r:id="rId10"/>
    <p:sldId id="1904" r:id="rId11"/>
    <p:sldId id="1927" r:id="rId12"/>
    <p:sldId id="1928" r:id="rId13"/>
    <p:sldId id="1929" r:id="rId14"/>
    <p:sldId id="1930" r:id="rId15"/>
    <p:sldId id="1931" r:id="rId16"/>
    <p:sldId id="1932" r:id="rId17"/>
    <p:sldId id="1933" r:id="rId18"/>
    <p:sldId id="1906" r:id="rId19"/>
    <p:sldId id="279" r:id="rId20"/>
    <p:sldId id="1900" r:id="rId21"/>
    <p:sldId id="932" r:id="rId22"/>
    <p:sldId id="1892" r:id="rId23"/>
    <p:sldId id="916" r:id="rId24"/>
    <p:sldId id="1875" r:id="rId25"/>
    <p:sldId id="1876" r:id="rId26"/>
    <p:sldId id="1877" r:id="rId27"/>
    <p:sldId id="1795" r:id="rId28"/>
    <p:sldId id="1878" r:id="rId29"/>
    <p:sldId id="1879" r:id="rId30"/>
    <p:sldId id="1908" r:id="rId31"/>
    <p:sldId id="864" r:id="rId32"/>
    <p:sldId id="1934" r:id="rId33"/>
    <p:sldId id="1881" r:id="rId34"/>
    <p:sldId id="1882" r:id="rId35"/>
    <p:sldId id="1909" r:id="rId36"/>
    <p:sldId id="1883" r:id="rId37"/>
    <p:sldId id="715" r:id="rId38"/>
    <p:sldId id="1884" r:id="rId39"/>
    <p:sldId id="1935" r:id="rId40"/>
    <p:sldId id="1885" r:id="rId41"/>
    <p:sldId id="921" r:id="rId42"/>
    <p:sldId id="1910" r:id="rId43"/>
    <p:sldId id="881" r:id="rId44"/>
    <p:sldId id="1886" r:id="rId45"/>
    <p:sldId id="1887" r:id="rId46"/>
    <p:sldId id="1901" r:id="rId47"/>
    <p:sldId id="1889" r:id="rId48"/>
    <p:sldId id="1918" r:id="rId49"/>
    <p:sldId id="1920" r:id="rId50"/>
    <p:sldId id="1917" r:id="rId51"/>
    <p:sldId id="963" r:id="rId52"/>
    <p:sldId id="1911" r:id="rId53"/>
    <p:sldId id="1891" r:id="rId54"/>
    <p:sldId id="735" r:id="rId55"/>
    <p:sldId id="887" r:id="rId56"/>
    <p:sldId id="1936" r:id="rId57"/>
    <p:sldId id="1873" r:id="rId58"/>
    <p:sldId id="1861" r:id="rId59"/>
    <p:sldId id="1872" r:id="rId60"/>
    <p:sldId id="962" r:id="rId61"/>
    <p:sldId id="1912" r:id="rId62"/>
    <p:sldId id="890" r:id="rId63"/>
    <p:sldId id="1871" r:id="rId64"/>
    <p:sldId id="899" r:id="rId65"/>
    <p:sldId id="1893" r:id="rId66"/>
    <p:sldId id="1858" r:id="rId67"/>
    <p:sldId id="1870" r:id="rId68"/>
    <p:sldId id="1860" r:id="rId69"/>
    <p:sldId id="1913" r:id="rId70"/>
    <p:sldId id="1847" r:id="rId71"/>
    <p:sldId id="1848" r:id="rId72"/>
    <p:sldId id="1895" r:id="rId73"/>
    <p:sldId id="1896" r:id="rId74"/>
    <p:sldId id="1897" r:id="rId75"/>
    <p:sldId id="1914" r:id="rId76"/>
    <p:sldId id="1862" r:id="rId77"/>
    <p:sldId id="1869" r:id="rId78"/>
    <p:sldId id="1868" r:id="rId79"/>
    <p:sldId id="1824" r:id="rId80"/>
    <p:sldId id="1867" r:id="rId81"/>
    <p:sldId id="1866" r:id="rId82"/>
    <p:sldId id="1916" r:id="rId83"/>
    <p:sldId id="796" r:id="rId84"/>
    <p:sldId id="1865" r:id="rId85"/>
    <p:sldId id="1894" r:id="rId86"/>
    <p:sldId id="1899" r:id="rId87"/>
    <p:sldId id="1898" r:id="rId88"/>
    <p:sldId id="861" r:id="rId89"/>
    <p:sldId id="1863" r:id="rId90"/>
    <p:sldId id="1915" r:id="rId91"/>
    <p:sldId id="806" r:id="rId92"/>
    <p:sldId id="1827" r:id="rId93"/>
    <p:sldId id="1855" r:id="rId94"/>
    <p:sldId id="1854" r:id="rId95"/>
    <p:sldId id="930" r:id="rId96"/>
    <p:sldId id="666" r:id="rId97"/>
    <p:sldId id="859" r:id="rId98"/>
    <p:sldId id="661" r:id="rId99"/>
    <p:sldId id="918" r:id="rId100"/>
    <p:sldId id="931" r:id="rId101"/>
    <p:sldId id="920" r:id="rId102"/>
    <p:sldId id="665" r:id="rId103"/>
    <p:sldId id="1907" r:id="rId104"/>
    <p:sldId id="781" r:id="rId105"/>
    <p:sldId id="1817" r:id="rId106"/>
    <p:sldId id="1819" r:id="rId107"/>
    <p:sldId id="1818" r:id="rId108"/>
  </p:sldIdLst>
  <p:sldSz cx="9144000" cy="5715000" type="screen16x10"/>
  <p:notesSz cx="6797675" cy="9926638"/>
  <p:defaultTextStyle>
    <a:defPPr>
      <a:defRPr lang="da-DK"/>
    </a:defPPr>
    <a:lvl1pPr marL="0" algn="l" defTabSz="713203" rtl="0" eaLnBrk="1" latinLnBrk="0" hangingPunct="1">
      <a:defRPr sz="1404" kern="1200">
        <a:solidFill>
          <a:schemeClr val="tx1"/>
        </a:solidFill>
        <a:latin typeface="+mn-lt"/>
        <a:ea typeface="+mn-ea"/>
        <a:cs typeface="+mn-cs"/>
      </a:defRPr>
    </a:lvl1pPr>
    <a:lvl2pPr marL="356602" algn="l" defTabSz="713203" rtl="0" eaLnBrk="1" latinLnBrk="0" hangingPunct="1">
      <a:defRPr sz="1404" kern="1200">
        <a:solidFill>
          <a:schemeClr val="tx1"/>
        </a:solidFill>
        <a:latin typeface="+mn-lt"/>
        <a:ea typeface="+mn-ea"/>
        <a:cs typeface="+mn-cs"/>
      </a:defRPr>
    </a:lvl2pPr>
    <a:lvl3pPr marL="713203" algn="l" defTabSz="713203" rtl="0" eaLnBrk="1" latinLnBrk="0" hangingPunct="1">
      <a:defRPr sz="1404" kern="1200">
        <a:solidFill>
          <a:schemeClr val="tx1"/>
        </a:solidFill>
        <a:latin typeface="+mn-lt"/>
        <a:ea typeface="+mn-ea"/>
        <a:cs typeface="+mn-cs"/>
      </a:defRPr>
    </a:lvl3pPr>
    <a:lvl4pPr marL="1069805" algn="l" defTabSz="713203" rtl="0" eaLnBrk="1" latinLnBrk="0" hangingPunct="1">
      <a:defRPr sz="1404" kern="1200">
        <a:solidFill>
          <a:schemeClr val="tx1"/>
        </a:solidFill>
        <a:latin typeface="+mn-lt"/>
        <a:ea typeface="+mn-ea"/>
        <a:cs typeface="+mn-cs"/>
      </a:defRPr>
    </a:lvl4pPr>
    <a:lvl5pPr marL="1426407" algn="l" defTabSz="713203" rtl="0" eaLnBrk="1" latinLnBrk="0" hangingPunct="1">
      <a:defRPr sz="1404" kern="1200">
        <a:solidFill>
          <a:schemeClr val="tx1"/>
        </a:solidFill>
        <a:latin typeface="+mn-lt"/>
        <a:ea typeface="+mn-ea"/>
        <a:cs typeface="+mn-cs"/>
      </a:defRPr>
    </a:lvl5pPr>
    <a:lvl6pPr marL="1783009" algn="l" defTabSz="713203" rtl="0" eaLnBrk="1" latinLnBrk="0" hangingPunct="1">
      <a:defRPr sz="1404" kern="1200">
        <a:solidFill>
          <a:schemeClr val="tx1"/>
        </a:solidFill>
        <a:latin typeface="+mn-lt"/>
        <a:ea typeface="+mn-ea"/>
        <a:cs typeface="+mn-cs"/>
      </a:defRPr>
    </a:lvl6pPr>
    <a:lvl7pPr marL="2139610" algn="l" defTabSz="713203" rtl="0" eaLnBrk="1" latinLnBrk="0" hangingPunct="1">
      <a:defRPr sz="1404" kern="1200">
        <a:solidFill>
          <a:schemeClr val="tx1"/>
        </a:solidFill>
        <a:latin typeface="+mn-lt"/>
        <a:ea typeface="+mn-ea"/>
        <a:cs typeface="+mn-cs"/>
      </a:defRPr>
    </a:lvl7pPr>
    <a:lvl8pPr marL="2496212" algn="l" defTabSz="713203" rtl="0" eaLnBrk="1" latinLnBrk="0" hangingPunct="1">
      <a:defRPr sz="1404" kern="1200">
        <a:solidFill>
          <a:schemeClr val="tx1"/>
        </a:solidFill>
        <a:latin typeface="+mn-lt"/>
        <a:ea typeface="+mn-ea"/>
        <a:cs typeface="+mn-cs"/>
      </a:defRPr>
    </a:lvl8pPr>
    <a:lvl9pPr marL="2852814" algn="l" defTabSz="713203"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Tjek ind - velkommen" id="{C21E5612-481B-45C4-B552-C37590C45C20}">
          <p14:sldIdLst>
            <p14:sldId id="912"/>
            <p14:sldId id="1902"/>
            <p14:sldId id="1903"/>
            <p14:sldId id="1904"/>
            <p14:sldId id="1927"/>
            <p14:sldId id="1928"/>
            <p14:sldId id="1929"/>
            <p14:sldId id="1930"/>
            <p14:sldId id="1931"/>
            <p14:sldId id="1932"/>
            <p14:sldId id="1933"/>
            <p14:sldId id="1906"/>
            <p14:sldId id="279"/>
            <p14:sldId id="1900"/>
            <p14:sldId id="932"/>
            <p14:sldId id="1892"/>
            <p14:sldId id="916"/>
          </p14:sldIdLst>
        </p14:section>
        <p14:section name="Modul 1 - Intro" id="{8110C9AB-8895-4CE2-AD87-2CC26E4AEABB}">
          <p14:sldIdLst>
            <p14:sldId id="1875"/>
            <p14:sldId id="1876"/>
            <p14:sldId id="1877"/>
            <p14:sldId id="1795"/>
            <p14:sldId id="1878"/>
            <p14:sldId id="1879"/>
            <p14:sldId id="1908"/>
          </p14:sldIdLst>
        </p14:section>
        <p14:section name="Modul 2 - Målrettet kommunikation" id="{931543AB-93B5-435E-9508-E57EDB3E08E4}">
          <p14:sldIdLst>
            <p14:sldId id="864"/>
            <p14:sldId id="1934"/>
            <p14:sldId id="1881"/>
            <p14:sldId id="1882"/>
            <p14:sldId id="1909"/>
            <p14:sldId id="1883"/>
            <p14:sldId id="715"/>
          </p14:sldIdLst>
        </p14:section>
        <p14:section name="Modul 3" id="{969291EF-28D1-420E-A8C2-EC3A87CAC897}">
          <p14:sldIdLst>
            <p14:sldId id="1884"/>
            <p14:sldId id="1935"/>
            <p14:sldId id="1885"/>
            <p14:sldId id="921"/>
            <p14:sldId id="1910"/>
            <p14:sldId id="881"/>
            <p14:sldId id="1886"/>
          </p14:sldIdLst>
        </p14:section>
        <p14:section name="Modul 4" id="{27BE0CE8-4E00-4B7A-82B6-2013D66852B6}">
          <p14:sldIdLst>
            <p14:sldId id="1887"/>
            <p14:sldId id="1901"/>
            <p14:sldId id="1889"/>
            <p14:sldId id="1918"/>
            <p14:sldId id="1920"/>
            <p14:sldId id="1917"/>
            <p14:sldId id="963"/>
            <p14:sldId id="1911"/>
            <p14:sldId id="1891"/>
            <p14:sldId id="735"/>
          </p14:sldIdLst>
        </p14:section>
        <p14:section name="Modul 5 - Komme/Gå (Hente/bringe situation og kontaktlister)" id="{358123AD-F3C9-464F-999C-467D74F374BF}">
          <p14:sldIdLst>
            <p14:sldId id="887"/>
            <p14:sldId id="1936"/>
            <p14:sldId id="1873"/>
            <p14:sldId id="1861"/>
            <p14:sldId id="1872"/>
            <p14:sldId id="962"/>
            <p14:sldId id="1912"/>
            <p14:sldId id="890"/>
            <p14:sldId id="1871"/>
          </p14:sldIdLst>
        </p14:section>
        <p14:section name="Modul 6" id="{52168AB5-DFE4-426C-B39A-AB6366B68F69}">
          <p14:sldIdLst>
            <p14:sldId id="899"/>
            <p14:sldId id="1893"/>
            <p14:sldId id="1858"/>
            <p14:sldId id="1870"/>
            <p14:sldId id="1860"/>
            <p14:sldId id="1913"/>
          </p14:sldIdLst>
        </p14:section>
        <p14:section name="Modul 7" id="{05CFDA72-CB1E-42E3-8ADF-C9076CE74084}">
          <p14:sldIdLst>
            <p14:sldId id="1847"/>
            <p14:sldId id="1848"/>
            <p14:sldId id="1895"/>
            <p14:sldId id="1896"/>
            <p14:sldId id="1897"/>
            <p14:sldId id="1914"/>
            <p14:sldId id="1862"/>
          </p14:sldIdLst>
        </p14:section>
        <p14:section name="Modul 8" id="{A2015E07-5EA4-49DB-B93B-0F822B58C1CE}">
          <p14:sldIdLst>
            <p14:sldId id="1869"/>
            <p14:sldId id="1868"/>
            <p14:sldId id="1824"/>
            <p14:sldId id="1867"/>
            <p14:sldId id="1866"/>
            <p14:sldId id="1916"/>
            <p14:sldId id="796"/>
          </p14:sldIdLst>
        </p14:section>
        <p14:section name="Modul 9" id="{FD0AB3C3-3FCE-46F5-8020-A487ABAC9522}">
          <p14:sldIdLst>
            <p14:sldId id="1865"/>
            <p14:sldId id="1894"/>
            <p14:sldId id="1899"/>
            <p14:sldId id="1898"/>
            <p14:sldId id="861"/>
            <p14:sldId id="1863"/>
            <p14:sldId id="1915"/>
            <p14:sldId id="806"/>
          </p14:sldIdLst>
        </p14:section>
        <p14:section name="Modul 10" id="{89C7661D-CFCB-492E-93CE-CF1C37348EE7}">
          <p14:sldIdLst>
            <p14:sldId id="1827"/>
            <p14:sldId id="1855"/>
            <p14:sldId id="1854"/>
          </p14:sldIdLst>
        </p14:section>
        <p14:section name="Modul 11" id="{1D01E955-8F1C-4448-A581-80BC602A236B}">
          <p14:sldIdLst>
            <p14:sldId id="930"/>
            <p14:sldId id="666"/>
            <p14:sldId id="859"/>
            <p14:sldId id="661"/>
            <p14:sldId id="918"/>
            <p14:sldId id="931"/>
          </p14:sldIdLst>
        </p14:section>
        <p14:section name="Modul 12" id="{206DFB60-BE31-41DA-AC7B-E8F0EAF642E1}">
          <p14:sldIdLst>
            <p14:sldId id="920"/>
            <p14:sldId id="665"/>
            <p14:sldId id="1907"/>
            <p14:sldId id="781"/>
            <p14:sldId id="1817"/>
            <p14:sldId id="1819"/>
            <p14:sldId id="1818"/>
          </p14:sldIdLst>
        </p14:section>
        <p14:section name="Default Section" id="{1C2D3009-D3E1-4F4F-B247-105FFBD096F6}">
          <p14:sldIdLst/>
        </p14:section>
      </p14:sectionLst>
    </p:ex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dam Nerup Hjelt" initials="ANH" lastIdx="1" clrIdx="6">
    <p:extLst>
      <p:ext uri="{19B8F6BF-5375-455C-9EA6-DF929625EA0E}">
        <p15:presenceInfo xmlns:p15="http://schemas.microsoft.com/office/powerpoint/2012/main" userId="S::anhj@netcompany.com::44c8339f-3051-4f0e-aef6-712d9090c2d5" providerId="AD"/>
      </p:ext>
    </p:extLst>
  </p:cmAuthor>
  <p:cmAuthor id="1" name="Peter Sloth Madsen" initials="PSM" lastIdx="2" clrIdx="0">
    <p:extLst>
      <p:ext uri="{19B8F6BF-5375-455C-9EA6-DF929625EA0E}">
        <p15:presenceInfo xmlns:p15="http://schemas.microsoft.com/office/powerpoint/2012/main" userId="S-1-5-21-175831821-232121426-100169299-33403" providerId="AD"/>
      </p:ext>
    </p:extLst>
  </p:cmAuthor>
  <p:cmAuthor id="8" name="Lisa Hesselholdt Nielsen" initials="LHN" lastIdx="1" clrIdx="7">
    <p:extLst>
      <p:ext uri="{19B8F6BF-5375-455C-9EA6-DF929625EA0E}">
        <p15:presenceInfo xmlns:p15="http://schemas.microsoft.com/office/powerpoint/2012/main" userId="S::lihn@netcompany.com::d60a648e-3ee4-4b40-aa89-a7d975dbb2bd" providerId="AD"/>
      </p:ext>
    </p:extLst>
  </p:cmAuthor>
  <p:cmAuthor id="2" name="Pernille Schultz" initials="PS" lastIdx="4" clrIdx="1">
    <p:extLst>
      <p:ext uri="{19B8F6BF-5375-455C-9EA6-DF929625EA0E}">
        <p15:presenceInfo xmlns:p15="http://schemas.microsoft.com/office/powerpoint/2012/main" userId="S-1-5-21-175831821-232121426-100169299-28850" providerId="AD"/>
      </p:ext>
    </p:extLst>
  </p:cmAuthor>
  <p:cmAuthor id="3" name="Christina Thenning Hansen" initials="CTH" lastIdx="3" clrIdx="2"/>
  <p:cmAuthor id="4" name="Pernille Schultz" initials="PS [2]" lastIdx="3" clrIdx="3">
    <p:extLst>
      <p:ext uri="{19B8F6BF-5375-455C-9EA6-DF929625EA0E}">
        <p15:presenceInfo xmlns:p15="http://schemas.microsoft.com/office/powerpoint/2012/main" userId="S::pesc@netcompany.com::32778746-1e6f-4687-a83b-33d3f8c7b0d8" providerId="AD"/>
      </p:ext>
    </p:extLst>
  </p:cmAuthor>
  <p:cmAuthor id="5" name="Jonas Engholt Neerup" initials="JEN" lastIdx="4" clrIdx="4">
    <p:extLst>
      <p:ext uri="{19B8F6BF-5375-455C-9EA6-DF929625EA0E}">
        <p15:presenceInfo xmlns:p15="http://schemas.microsoft.com/office/powerpoint/2012/main" userId="S::jene@netcompany.com::a340c1f6-eab5-43c1-ad57-bd2dcc3fdd4e" providerId="AD"/>
      </p:ext>
    </p:extLst>
  </p:cmAuthor>
  <p:cmAuthor id="6" name="Steffen Brandt Lewandowski" initials="SBL" lastIdx="14" clrIdx="5">
    <p:extLst>
      <p:ext uri="{19B8F6BF-5375-455C-9EA6-DF929625EA0E}">
        <p15:presenceInfo xmlns:p15="http://schemas.microsoft.com/office/powerpoint/2012/main" userId="S::sbl@netcompany.com::86eea6ac-b3df-4b8a-ab8c-454641a14e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562"/>
    <a:srgbClr val="549EC7"/>
    <a:srgbClr val="337DA7"/>
    <a:srgbClr val="347DA7"/>
    <a:srgbClr val="007A8D"/>
    <a:srgbClr val="2091A2"/>
    <a:srgbClr val="45B7C1"/>
    <a:srgbClr val="FFEC00"/>
    <a:srgbClr val="51B4C1"/>
    <a:srgbClr val="D9DF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64" autoAdjust="0"/>
    <p:restoredTop sz="58702" autoAdjust="0"/>
  </p:normalViewPr>
  <p:slideViewPr>
    <p:cSldViewPr snapToGrid="0" snapToObjects="1" showGuides="1">
      <p:cViewPr varScale="1">
        <p:scale>
          <a:sx n="91" d="100"/>
          <a:sy n="91" d="100"/>
        </p:scale>
        <p:origin x="1758" y="78"/>
      </p:cViewPr>
      <p:guideLst>
        <p:guide orient="horz" pos="180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13914"/>
    </p:cViewPr>
  </p:sorterViewPr>
  <p:notesViewPr>
    <p:cSldViewPr snapToGrid="0" snapToObjects="1">
      <p:cViewPr varScale="1">
        <p:scale>
          <a:sx n="84" d="100"/>
          <a:sy n="84" d="100"/>
        </p:scale>
        <p:origin x="3636"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notesMaster" Target="notesMasters/notes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C4D1C-0DF2-4D59-B072-6552A3EACD94}"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da-DK"/>
        </a:p>
      </dgm:t>
    </dgm:pt>
    <dgm:pt modelId="{01BD1356-A4D9-4892-8D64-DC02F19057E4}">
      <dgm:prSet phldrT="[Tekst]" custT="1"/>
      <dgm:spPr/>
      <dgm:t>
        <a:bodyPr/>
        <a:lstStyle/>
        <a:p>
          <a:r>
            <a:rPr lang="da-DK" sz="1200" dirty="0">
              <a:latin typeface="Lato"/>
            </a:rPr>
            <a:t>Personale gruppe</a:t>
          </a:r>
          <a:br>
            <a:rPr lang="da-DK" sz="1200" dirty="0">
              <a:latin typeface="Lato"/>
            </a:rPr>
          </a:br>
          <a:r>
            <a:rPr lang="da-DK" sz="1200" dirty="0">
              <a:latin typeface="Lato"/>
            </a:rPr>
            <a:t>(Aula-gruppe)</a:t>
          </a:r>
        </a:p>
      </dgm:t>
    </dgm:pt>
    <dgm:pt modelId="{3B5F1548-B57A-4216-9B8D-31B9911647A1}" type="parTrans" cxnId="{6514560F-8841-4D70-852D-F11CA6D0C33C}">
      <dgm:prSet/>
      <dgm:spPr/>
      <dgm:t>
        <a:bodyPr/>
        <a:lstStyle/>
        <a:p>
          <a:endParaRPr lang="da-DK"/>
        </a:p>
      </dgm:t>
    </dgm:pt>
    <dgm:pt modelId="{A559E5DA-68D3-4841-8FCB-7BA1886907C7}" type="sibTrans" cxnId="{6514560F-8841-4D70-852D-F11CA6D0C33C}">
      <dgm:prSet/>
      <dgm:spPr/>
      <dgm:t>
        <a:bodyPr/>
        <a:lstStyle/>
        <a:p>
          <a:endParaRPr lang="da-DK"/>
        </a:p>
      </dgm:t>
    </dgm:pt>
    <dgm:pt modelId="{89257E1F-D60D-437F-BC14-B26720CAB993}">
      <dgm:prSet phldrT="[Tekst]" custT="1"/>
      <dgm:spPr/>
      <dgm:t>
        <a:bodyPr/>
        <a:lstStyle/>
        <a:p>
          <a:r>
            <a:rPr lang="da-DK" sz="1200" dirty="0">
              <a:latin typeface="Lato"/>
            </a:rPr>
            <a:t>Rød stue</a:t>
          </a:r>
        </a:p>
        <a:p>
          <a:r>
            <a:rPr lang="da-DK" sz="1200" dirty="0">
              <a:latin typeface="Lato"/>
            </a:rPr>
            <a:t>- Medarbejdere</a:t>
          </a:r>
        </a:p>
        <a:p>
          <a:r>
            <a:rPr lang="da-DK" sz="1200" dirty="0">
              <a:latin typeface="Lato"/>
            </a:rPr>
            <a:t>(Hovedgruppe 1)</a:t>
          </a:r>
        </a:p>
      </dgm:t>
    </dgm:pt>
    <dgm:pt modelId="{F097ADB2-3A77-4170-8A64-9D32C7AC60A0}" type="parTrans" cxnId="{508509EC-49A9-428E-AE6A-724355956E4A}">
      <dgm:prSet/>
      <dgm:spPr/>
      <dgm:t>
        <a:bodyPr/>
        <a:lstStyle/>
        <a:p>
          <a:endParaRPr lang="da-DK"/>
        </a:p>
      </dgm:t>
    </dgm:pt>
    <dgm:pt modelId="{0B3ECF17-A39D-4A69-8A57-EC0C006B77D4}" type="sibTrans" cxnId="{508509EC-49A9-428E-AE6A-724355956E4A}">
      <dgm:prSet/>
      <dgm:spPr/>
      <dgm:t>
        <a:bodyPr/>
        <a:lstStyle/>
        <a:p>
          <a:endParaRPr lang="da-DK"/>
        </a:p>
      </dgm:t>
    </dgm:pt>
    <dgm:pt modelId="{528BFDE6-A3D3-4013-861C-5133E6F90334}">
      <dgm:prSet phldrT="[Tekst]" custT="1"/>
      <dgm:spPr/>
      <dgm:t>
        <a:bodyPr/>
        <a:lstStyle/>
        <a:p>
          <a:r>
            <a:rPr lang="da-DK" sz="1200" dirty="0">
              <a:latin typeface="Lato"/>
            </a:rPr>
            <a:t>Blå stue</a:t>
          </a:r>
        </a:p>
        <a:p>
          <a:r>
            <a:rPr lang="da-DK" sz="1200" dirty="0">
              <a:latin typeface="Lato"/>
            </a:rPr>
            <a:t>- Medarbejdere</a:t>
          </a:r>
        </a:p>
        <a:p>
          <a:r>
            <a:rPr lang="da-DK" sz="1200" dirty="0">
              <a:latin typeface="Lato"/>
            </a:rPr>
            <a:t>(Hovedgruppe 2) </a:t>
          </a:r>
        </a:p>
      </dgm:t>
    </dgm:pt>
    <dgm:pt modelId="{F08175F3-DC46-4B54-9D16-23BCCB503FBB}" type="parTrans" cxnId="{BCE92937-ED37-48EE-9905-148A8A54C508}">
      <dgm:prSet/>
      <dgm:spPr/>
      <dgm:t>
        <a:bodyPr/>
        <a:lstStyle/>
        <a:p>
          <a:endParaRPr lang="da-DK"/>
        </a:p>
      </dgm:t>
    </dgm:pt>
    <dgm:pt modelId="{C2543A2A-521F-499A-9C07-7FFDCD15330E}" type="sibTrans" cxnId="{BCE92937-ED37-48EE-9905-148A8A54C508}">
      <dgm:prSet/>
      <dgm:spPr/>
      <dgm:t>
        <a:bodyPr/>
        <a:lstStyle/>
        <a:p>
          <a:endParaRPr lang="da-DK"/>
        </a:p>
      </dgm:t>
    </dgm:pt>
    <dgm:pt modelId="{D422E1C6-B4C3-436C-8D9F-9A075F8AE92E}">
      <dgm:prSet phldrT="[Tekst]" custT="1"/>
      <dgm:spPr/>
      <dgm:t>
        <a:bodyPr/>
        <a:lstStyle/>
        <a:p>
          <a:r>
            <a:rPr lang="da-DK" sz="1200" dirty="0">
              <a:latin typeface="Lato"/>
            </a:rPr>
            <a:t>Gul stue</a:t>
          </a:r>
        </a:p>
        <a:p>
          <a:r>
            <a:rPr lang="da-DK" sz="1200" dirty="0">
              <a:latin typeface="Lato"/>
            </a:rPr>
            <a:t>- Medarbejdere</a:t>
          </a:r>
        </a:p>
        <a:p>
          <a:r>
            <a:rPr lang="da-DK" sz="1200" dirty="0">
              <a:latin typeface="Lato"/>
            </a:rPr>
            <a:t>(Hovedgruppe 3) </a:t>
          </a:r>
        </a:p>
      </dgm:t>
    </dgm:pt>
    <dgm:pt modelId="{FA522286-C3B8-42A7-AF07-C4370748EBD2}" type="parTrans" cxnId="{D6388C51-EE21-4084-9F0A-48EAD2FA9D7F}">
      <dgm:prSet/>
      <dgm:spPr/>
      <dgm:t>
        <a:bodyPr/>
        <a:lstStyle/>
        <a:p>
          <a:endParaRPr lang="da-DK"/>
        </a:p>
      </dgm:t>
    </dgm:pt>
    <dgm:pt modelId="{EEFBDCF1-188E-4C4B-909C-0BAE2DA28FD9}" type="sibTrans" cxnId="{D6388C51-EE21-4084-9F0A-48EAD2FA9D7F}">
      <dgm:prSet/>
      <dgm:spPr/>
      <dgm:t>
        <a:bodyPr/>
        <a:lstStyle/>
        <a:p>
          <a:endParaRPr lang="da-DK"/>
        </a:p>
      </dgm:t>
    </dgm:pt>
    <dgm:pt modelId="{4B234E92-CD98-4006-8896-84963A74E2D3}" type="pres">
      <dgm:prSet presAssocID="{51BC4D1C-0DF2-4D59-B072-6552A3EACD94}" presName="hierChild1" presStyleCnt="0">
        <dgm:presLayoutVars>
          <dgm:orgChart val="1"/>
          <dgm:chPref val="1"/>
          <dgm:dir/>
          <dgm:animOne val="branch"/>
          <dgm:animLvl val="lvl"/>
          <dgm:resizeHandles/>
        </dgm:presLayoutVars>
      </dgm:prSet>
      <dgm:spPr/>
    </dgm:pt>
    <dgm:pt modelId="{4856EF09-C3A6-4D8E-8647-81E19F5B5BC4}" type="pres">
      <dgm:prSet presAssocID="{01BD1356-A4D9-4892-8D64-DC02F19057E4}" presName="hierRoot1" presStyleCnt="0">
        <dgm:presLayoutVars>
          <dgm:hierBranch val="init"/>
        </dgm:presLayoutVars>
      </dgm:prSet>
      <dgm:spPr/>
    </dgm:pt>
    <dgm:pt modelId="{16B6A1E7-81D2-4026-BB67-0FD5AE05A16B}" type="pres">
      <dgm:prSet presAssocID="{01BD1356-A4D9-4892-8D64-DC02F19057E4}" presName="rootComposite1" presStyleCnt="0"/>
      <dgm:spPr/>
    </dgm:pt>
    <dgm:pt modelId="{A78FD51E-1706-4CFB-9A34-25ECFF8C1B8D}" type="pres">
      <dgm:prSet presAssocID="{01BD1356-A4D9-4892-8D64-DC02F19057E4}" presName="rootText1" presStyleLbl="node0" presStyleIdx="0" presStyleCnt="1">
        <dgm:presLayoutVars>
          <dgm:chPref val="3"/>
        </dgm:presLayoutVars>
      </dgm:prSet>
      <dgm:spPr>
        <a:prstGeom prst="roundRect">
          <a:avLst/>
        </a:prstGeom>
      </dgm:spPr>
    </dgm:pt>
    <dgm:pt modelId="{56FAE071-6A1D-41FD-BA50-AED4C6266D3B}" type="pres">
      <dgm:prSet presAssocID="{01BD1356-A4D9-4892-8D64-DC02F19057E4}" presName="rootConnector1" presStyleLbl="node1" presStyleIdx="0" presStyleCnt="0"/>
      <dgm:spPr/>
    </dgm:pt>
    <dgm:pt modelId="{23A8742D-F909-4E76-86B9-5D3C34BF79BC}" type="pres">
      <dgm:prSet presAssocID="{01BD1356-A4D9-4892-8D64-DC02F19057E4}" presName="hierChild2" presStyleCnt="0"/>
      <dgm:spPr/>
    </dgm:pt>
    <dgm:pt modelId="{66788162-884B-49B3-8A59-69B2A508457A}" type="pres">
      <dgm:prSet presAssocID="{F097ADB2-3A77-4170-8A64-9D32C7AC60A0}" presName="Name37" presStyleLbl="parChTrans1D2" presStyleIdx="0" presStyleCnt="3"/>
      <dgm:spPr/>
    </dgm:pt>
    <dgm:pt modelId="{FA70C62A-3FF7-43AB-8489-70BA8449F2B6}" type="pres">
      <dgm:prSet presAssocID="{89257E1F-D60D-437F-BC14-B26720CAB993}" presName="hierRoot2" presStyleCnt="0">
        <dgm:presLayoutVars>
          <dgm:hierBranch val="init"/>
        </dgm:presLayoutVars>
      </dgm:prSet>
      <dgm:spPr/>
    </dgm:pt>
    <dgm:pt modelId="{DC879350-F0BC-4D52-9509-2D4ACBE8BC48}" type="pres">
      <dgm:prSet presAssocID="{89257E1F-D60D-437F-BC14-B26720CAB993}" presName="rootComposite" presStyleCnt="0"/>
      <dgm:spPr/>
    </dgm:pt>
    <dgm:pt modelId="{3FB28C77-3E50-4565-92A0-5DC407AF91CC}" type="pres">
      <dgm:prSet presAssocID="{89257E1F-D60D-437F-BC14-B26720CAB993}" presName="rootText" presStyleLbl="node2" presStyleIdx="0" presStyleCnt="3">
        <dgm:presLayoutVars>
          <dgm:chPref val="3"/>
        </dgm:presLayoutVars>
      </dgm:prSet>
      <dgm:spPr>
        <a:prstGeom prst="roundRect">
          <a:avLst/>
        </a:prstGeom>
      </dgm:spPr>
    </dgm:pt>
    <dgm:pt modelId="{2C457B1A-6959-4B72-89F9-5168B6A30CFA}" type="pres">
      <dgm:prSet presAssocID="{89257E1F-D60D-437F-BC14-B26720CAB993}" presName="rootConnector" presStyleLbl="node2" presStyleIdx="0" presStyleCnt="3"/>
      <dgm:spPr/>
    </dgm:pt>
    <dgm:pt modelId="{06841236-5B2A-4543-9A84-6EE1D68FF489}" type="pres">
      <dgm:prSet presAssocID="{89257E1F-D60D-437F-BC14-B26720CAB993}" presName="hierChild4" presStyleCnt="0"/>
      <dgm:spPr/>
    </dgm:pt>
    <dgm:pt modelId="{964776E8-6AF1-4417-A588-F48CDFF1F462}" type="pres">
      <dgm:prSet presAssocID="{89257E1F-D60D-437F-BC14-B26720CAB993}" presName="hierChild5" presStyleCnt="0"/>
      <dgm:spPr/>
    </dgm:pt>
    <dgm:pt modelId="{1CB0670E-15A1-46D3-9235-D6D9C82F2D59}" type="pres">
      <dgm:prSet presAssocID="{F08175F3-DC46-4B54-9D16-23BCCB503FBB}" presName="Name37" presStyleLbl="parChTrans1D2" presStyleIdx="1" presStyleCnt="3"/>
      <dgm:spPr/>
    </dgm:pt>
    <dgm:pt modelId="{2CE885C2-EC44-423A-9006-76D6FF312B19}" type="pres">
      <dgm:prSet presAssocID="{528BFDE6-A3D3-4013-861C-5133E6F90334}" presName="hierRoot2" presStyleCnt="0">
        <dgm:presLayoutVars>
          <dgm:hierBranch val="init"/>
        </dgm:presLayoutVars>
      </dgm:prSet>
      <dgm:spPr/>
    </dgm:pt>
    <dgm:pt modelId="{4AB23262-3FE0-4B6C-9730-1D49BE54A7C3}" type="pres">
      <dgm:prSet presAssocID="{528BFDE6-A3D3-4013-861C-5133E6F90334}" presName="rootComposite" presStyleCnt="0"/>
      <dgm:spPr/>
    </dgm:pt>
    <dgm:pt modelId="{5EA306DD-F119-4D56-906E-D7D2FC29A575}" type="pres">
      <dgm:prSet presAssocID="{528BFDE6-A3D3-4013-861C-5133E6F90334}" presName="rootText" presStyleLbl="node2" presStyleIdx="1" presStyleCnt="3">
        <dgm:presLayoutVars>
          <dgm:chPref val="3"/>
        </dgm:presLayoutVars>
      </dgm:prSet>
      <dgm:spPr>
        <a:prstGeom prst="roundRect">
          <a:avLst/>
        </a:prstGeom>
      </dgm:spPr>
    </dgm:pt>
    <dgm:pt modelId="{49C48465-3C8A-4DCF-A497-6CE3ACCC8FC9}" type="pres">
      <dgm:prSet presAssocID="{528BFDE6-A3D3-4013-861C-5133E6F90334}" presName="rootConnector" presStyleLbl="node2" presStyleIdx="1" presStyleCnt="3"/>
      <dgm:spPr/>
    </dgm:pt>
    <dgm:pt modelId="{2DC1560F-44BA-4A04-9B24-96F1773AE463}" type="pres">
      <dgm:prSet presAssocID="{528BFDE6-A3D3-4013-861C-5133E6F90334}" presName="hierChild4" presStyleCnt="0"/>
      <dgm:spPr/>
    </dgm:pt>
    <dgm:pt modelId="{3E0332D2-B832-4FC8-A7B6-657721B3E5A9}" type="pres">
      <dgm:prSet presAssocID="{528BFDE6-A3D3-4013-861C-5133E6F90334}" presName="hierChild5" presStyleCnt="0"/>
      <dgm:spPr/>
    </dgm:pt>
    <dgm:pt modelId="{487343C3-8E9B-4AE0-888C-F4550D3F96EC}" type="pres">
      <dgm:prSet presAssocID="{FA522286-C3B8-42A7-AF07-C4370748EBD2}" presName="Name37" presStyleLbl="parChTrans1D2" presStyleIdx="2" presStyleCnt="3"/>
      <dgm:spPr/>
    </dgm:pt>
    <dgm:pt modelId="{82A0C3D5-895D-4DE6-B87F-EA0B1CE846DF}" type="pres">
      <dgm:prSet presAssocID="{D422E1C6-B4C3-436C-8D9F-9A075F8AE92E}" presName="hierRoot2" presStyleCnt="0">
        <dgm:presLayoutVars>
          <dgm:hierBranch val="init"/>
        </dgm:presLayoutVars>
      </dgm:prSet>
      <dgm:spPr/>
    </dgm:pt>
    <dgm:pt modelId="{C8C63BBE-4881-4799-83C2-30B53FFCB487}" type="pres">
      <dgm:prSet presAssocID="{D422E1C6-B4C3-436C-8D9F-9A075F8AE92E}" presName="rootComposite" presStyleCnt="0"/>
      <dgm:spPr/>
    </dgm:pt>
    <dgm:pt modelId="{C4E611A3-0330-487A-9B6B-CE65DE9CC0FE}" type="pres">
      <dgm:prSet presAssocID="{D422E1C6-B4C3-436C-8D9F-9A075F8AE92E}" presName="rootText" presStyleLbl="node2" presStyleIdx="2" presStyleCnt="3">
        <dgm:presLayoutVars>
          <dgm:chPref val="3"/>
        </dgm:presLayoutVars>
      </dgm:prSet>
      <dgm:spPr>
        <a:prstGeom prst="roundRect">
          <a:avLst/>
        </a:prstGeom>
      </dgm:spPr>
    </dgm:pt>
    <dgm:pt modelId="{ECA49A38-6FD7-4EA2-948F-9FF19E7FC86F}" type="pres">
      <dgm:prSet presAssocID="{D422E1C6-B4C3-436C-8D9F-9A075F8AE92E}" presName="rootConnector" presStyleLbl="node2" presStyleIdx="2" presStyleCnt="3"/>
      <dgm:spPr/>
    </dgm:pt>
    <dgm:pt modelId="{072EA716-AFAE-4A68-B84D-D17737615A48}" type="pres">
      <dgm:prSet presAssocID="{D422E1C6-B4C3-436C-8D9F-9A075F8AE92E}" presName="hierChild4" presStyleCnt="0"/>
      <dgm:spPr/>
    </dgm:pt>
    <dgm:pt modelId="{65923D38-EA41-4087-AB0E-BB7EAA9FD1A9}" type="pres">
      <dgm:prSet presAssocID="{D422E1C6-B4C3-436C-8D9F-9A075F8AE92E}" presName="hierChild5" presStyleCnt="0"/>
      <dgm:spPr/>
    </dgm:pt>
    <dgm:pt modelId="{8AF5AE4B-6CBA-4EF6-8834-1CB45371D008}" type="pres">
      <dgm:prSet presAssocID="{01BD1356-A4D9-4892-8D64-DC02F19057E4}" presName="hierChild3" presStyleCnt="0"/>
      <dgm:spPr/>
    </dgm:pt>
  </dgm:ptLst>
  <dgm:cxnLst>
    <dgm:cxn modelId="{E7F87407-114A-49B6-AC9D-E54A4F404985}" type="presOf" srcId="{01BD1356-A4D9-4892-8D64-DC02F19057E4}" destId="{56FAE071-6A1D-41FD-BA50-AED4C6266D3B}" srcOrd="1" destOrd="0" presId="urn:microsoft.com/office/officeart/2005/8/layout/orgChart1"/>
    <dgm:cxn modelId="{6514560F-8841-4D70-852D-F11CA6D0C33C}" srcId="{51BC4D1C-0DF2-4D59-B072-6552A3EACD94}" destId="{01BD1356-A4D9-4892-8D64-DC02F19057E4}" srcOrd="0" destOrd="0" parTransId="{3B5F1548-B57A-4216-9B8D-31B9911647A1}" sibTransId="{A559E5DA-68D3-4841-8FCB-7BA1886907C7}"/>
    <dgm:cxn modelId="{D85EDF21-98D7-4DB5-ADA6-5A80DBBCC8C5}" type="presOf" srcId="{89257E1F-D60D-437F-BC14-B26720CAB993}" destId="{3FB28C77-3E50-4565-92A0-5DC407AF91CC}" srcOrd="0" destOrd="0" presId="urn:microsoft.com/office/officeart/2005/8/layout/orgChart1"/>
    <dgm:cxn modelId="{BCE92937-ED37-48EE-9905-148A8A54C508}" srcId="{01BD1356-A4D9-4892-8D64-DC02F19057E4}" destId="{528BFDE6-A3D3-4013-861C-5133E6F90334}" srcOrd="1" destOrd="0" parTransId="{F08175F3-DC46-4B54-9D16-23BCCB503FBB}" sibTransId="{C2543A2A-521F-499A-9C07-7FFDCD15330E}"/>
    <dgm:cxn modelId="{BAD7CC68-36E4-4C69-99A4-A932CA7CCCB8}" type="presOf" srcId="{F08175F3-DC46-4B54-9D16-23BCCB503FBB}" destId="{1CB0670E-15A1-46D3-9235-D6D9C82F2D59}" srcOrd="0" destOrd="0" presId="urn:microsoft.com/office/officeart/2005/8/layout/orgChart1"/>
    <dgm:cxn modelId="{711CB36E-1698-4F9B-ABA2-79F818D265D3}" type="presOf" srcId="{51BC4D1C-0DF2-4D59-B072-6552A3EACD94}" destId="{4B234E92-CD98-4006-8896-84963A74E2D3}" srcOrd="0" destOrd="0" presId="urn:microsoft.com/office/officeart/2005/8/layout/orgChart1"/>
    <dgm:cxn modelId="{D6388C51-EE21-4084-9F0A-48EAD2FA9D7F}" srcId="{01BD1356-A4D9-4892-8D64-DC02F19057E4}" destId="{D422E1C6-B4C3-436C-8D9F-9A075F8AE92E}" srcOrd="2" destOrd="0" parTransId="{FA522286-C3B8-42A7-AF07-C4370748EBD2}" sibTransId="{EEFBDCF1-188E-4C4B-909C-0BAE2DA28FD9}"/>
    <dgm:cxn modelId="{0C5C1973-A8BF-4225-9BCE-53CE1A262C0F}" type="presOf" srcId="{FA522286-C3B8-42A7-AF07-C4370748EBD2}" destId="{487343C3-8E9B-4AE0-888C-F4550D3F96EC}" srcOrd="0" destOrd="0" presId="urn:microsoft.com/office/officeart/2005/8/layout/orgChart1"/>
    <dgm:cxn modelId="{8BA050AC-AEFB-4629-B7F5-63633E281350}" type="presOf" srcId="{528BFDE6-A3D3-4013-861C-5133E6F90334}" destId="{49C48465-3C8A-4DCF-A497-6CE3ACCC8FC9}" srcOrd="1" destOrd="0" presId="urn:microsoft.com/office/officeart/2005/8/layout/orgChart1"/>
    <dgm:cxn modelId="{810D87B8-6EEA-4F33-89D2-96E32BE61FE7}" type="presOf" srcId="{F097ADB2-3A77-4170-8A64-9D32C7AC60A0}" destId="{66788162-884B-49B3-8A59-69B2A508457A}" srcOrd="0" destOrd="0" presId="urn:microsoft.com/office/officeart/2005/8/layout/orgChart1"/>
    <dgm:cxn modelId="{BACBDEC5-4EEE-4993-BB89-FA9F996AE34E}" type="presOf" srcId="{528BFDE6-A3D3-4013-861C-5133E6F90334}" destId="{5EA306DD-F119-4D56-906E-D7D2FC29A575}" srcOrd="0" destOrd="0" presId="urn:microsoft.com/office/officeart/2005/8/layout/orgChart1"/>
    <dgm:cxn modelId="{6EECA2D5-2A90-4A36-A1EA-88B3947A9B17}" type="presOf" srcId="{D422E1C6-B4C3-436C-8D9F-9A075F8AE92E}" destId="{C4E611A3-0330-487A-9B6B-CE65DE9CC0FE}" srcOrd="0" destOrd="0" presId="urn:microsoft.com/office/officeart/2005/8/layout/orgChart1"/>
    <dgm:cxn modelId="{A517AADB-A287-4CA1-8CC6-6CFEC665E2D4}" type="presOf" srcId="{89257E1F-D60D-437F-BC14-B26720CAB993}" destId="{2C457B1A-6959-4B72-89F9-5168B6A30CFA}" srcOrd="1" destOrd="0" presId="urn:microsoft.com/office/officeart/2005/8/layout/orgChart1"/>
    <dgm:cxn modelId="{7FD059E1-4CFF-4047-A04B-422A3E1C74C2}" type="presOf" srcId="{D422E1C6-B4C3-436C-8D9F-9A075F8AE92E}" destId="{ECA49A38-6FD7-4EA2-948F-9FF19E7FC86F}" srcOrd="1" destOrd="0" presId="urn:microsoft.com/office/officeart/2005/8/layout/orgChart1"/>
    <dgm:cxn modelId="{508509EC-49A9-428E-AE6A-724355956E4A}" srcId="{01BD1356-A4D9-4892-8D64-DC02F19057E4}" destId="{89257E1F-D60D-437F-BC14-B26720CAB993}" srcOrd="0" destOrd="0" parTransId="{F097ADB2-3A77-4170-8A64-9D32C7AC60A0}" sibTransId="{0B3ECF17-A39D-4A69-8A57-EC0C006B77D4}"/>
    <dgm:cxn modelId="{B5AFE5ED-78A6-474F-B50C-36B773091349}" type="presOf" srcId="{01BD1356-A4D9-4892-8D64-DC02F19057E4}" destId="{A78FD51E-1706-4CFB-9A34-25ECFF8C1B8D}" srcOrd="0" destOrd="0" presId="urn:microsoft.com/office/officeart/2005/8/layout/orgChart1"/>
    <dgm:cxn modelId="{3B68EA2D-ED83-4E6F-BFCF-517E9994EAB1}" type="presParOf" srcId="{4B234E92-CD98-4006-8896-84963A74E2D3}" destId="{4856EF09-C3A6-4D8E-8647-81E19F5B5BC4}" srcOrd="0" destOrd="0" presId="urn:microsoft.com/office/officeart/2005/8/layout/orgChart1"/>
    <dgm:cxn modelId="{3BDDAB7E-F107-4773-9429-29E41D8B1039}" type="presParOf" srcId="{4856EF09-C3A6-4D8E-8647-81E19F5B5BC4}" destId="{16B6A1E7-81D2-4026-BB67-0FD5AE05A16B}" srcOrd="0" destOrd="0" presId="urn:microsoft.com/office/officeart/2005/8/layout/orgChart1"/>
    <dgm:cxn modelId="{4B281B4E-B0CE-4C00-A59D-C690EECD0E77}" type="presParOf" srcId="{16B6A1E7-81D2-4026-BB67-0FD5AE05A16B}" destId="{A78FD51E-1706-4CFB-9A34-25ECFF8C1B8D}" srcOrd="0" destOrd="0" presId="urn:microsoft.com/office/officeart/2005/8/layout/orgChart1"/>
    <dgm:cxn modelId="{6435F03E-52EC-4052-9BDF-45AD6B6969C5}" type="presParOf" srcId="{16B6A1E7-81D2-4026-BB67-0FD5AE05A16B}" destId="{56FAE071-6A1D-41FD-BA50-AED4C6266D3B}" srcOrd="1" destOrd="0" presId="urn:microsoft.com/office/officeart/2005/8/layout/orgChart1"/>
    <dgm:cxn modelId="{77466E53-08B1-465A-943F-068BC1606717}" type="presParOf" srcId="{4856EF09-C3A6-4D8E-8647-81E19F5B5BC4}" destId="{23A8742D-F909-4E76-86B9-5D3C34BF79BC}" srcOrd="1" destOrd="0" presId="urn:microsoft.com/office/officeart/2005/8/layout/orgChart1"/>
    <dgm:cxn modelId="{B58A65B0-6731-4E90-BF40-8F7B7B61C609}" type="presParOf" srcId="{23A8742D-F909-4E76-86B9-5D3C34BF79BC}" destId="{66788162-884B-49B3-8A59-69B2A508457A}" srcOrd="0" destOrd="0" presId="urn:microsoft.com/office/officeart/2005/8/layout/orgChart1"/>
    <dgm:cxn modelId="{D22CDD3E-8B4F-4FCE-A35F-A34A0C50D008}" type="presParOf" srcId="{23A8742D-F909-4E76-86B9-5D3C34BF79BC}" destId="{FA70C62A-3FF7-43AB-8489-70BA8449F2B6}" srcOrd="1" destOrd="0" presId="urn:microsoft.com/office/officeart/2005/8/layout/orgChart1"/>
    <dgm:cxn modelId="{126C541C-B479-40C7-A82C-9A724743B673}" type="presParOf" srcId="{FA70C62A-3FF7-43AB-8489-70BA8449F2B6}" destId="{DC879350-F0BC-4D52-9509-2D4ACBE8BC48}" srcOrd="0" destOrd="0" presId="urn:microsoft.com/office/officeart/2005/8/layout/orgChart1"/>
    <dgm:cxn modelId="{7BB6D71A-4241-4ABB-99BB-9DF605D08B36}" type="presParOf" srcId="{DC879350-F0BC-4D52-9509-2D4ACBE8BC48}" destId="{3FB28C77-3E50-4565-92A0-5DC407AF91CC}" srcOrd="0" destOrd="0" presId="urn:microsoft.com/office/officeart/2005/8/layout/orgChart1"/>
    <dgm:cxn modelId="{DB670F3D-BCE1-49A9-A501-28E6D8FCACB9}" type="presParOf" srcId="{DC879350-F0BC-4D52-9509-2D4ACBE8BC48}" destId="{2C457B1A-6959-4B72-89F9-5168B6A30CFA}" srcOrd="1" destOrd="0" presId="urn:microsoft.com/office/officeart/2005/8/layout/orgChart1"/>
    <dgm:cxn modelId="{EB8A5CB0-4062-4D33-B8C2-0E40C78A6C6E}" type="presParOf" srcId="{FA70C62A-3FF7-43AB-8489-70BA8449F2B6}" destId="{06841236-5B2A-4543-9A84-6EE1D68FF489}" srcOrd="1" destOrd="0" presId="urn:microsoft.com/office/officeart/2005/8/layout/orgChart1"/>
    <dgm:cxn modelId="{13A6F93B-9D37-4FB5-81BF-EFB0820A3DC4}" type="presParOf" srcId="{FA70C62A-3FF7-43AB-8489-70BA8449F2B6}" destId="{964776E8-6AF1-4417-A588-F48CDFF1F462}" srcOrd="2" destOrd="0" presId="urn:microsoft.com/office/officeart/2005/8/layout/orgChart1"/>
    <dgm:cxn modelId="{0599FFC2-92AA-4FF6-9368-D990637A37FF}" type="presParOf" srcId="{23A8742D-F909-4E76-86B9-5D3C34BF79BC}" destId="{1CB0670E-15A1-46D3-9235-D6D9C82F2D59}" srcOrd="2" destOrd="0" presId="urn:microsoft.com/office/officeart/2005/8/layout/orgChart1"/>
    <dgm:cxn modelId="{F9AA5300-357A-444F-BF45-635454AB578B}" type="presParOf" srcId="{23A8742D-F909-4E76-86B9-5D3C34BF79BC}" destId="{2CE885C2-EC44-423A-9006-76D6FF312B19}" srcOrd="3" destOrd="0" presId="urn:microsoft.com/office/officeart/2005/8/layout/orgChart1"/>
    <dgm:cxn modelId="{3754E2F5-1450-492C-8366-3AA8E427DEFB}" type="presParOf" srcId="{2CE885C2-EC44-423A-9006-76D6FF312B19}" destId="{4AB23262-3FE0-4B6C-9730-1D49BE54A7C3}" srcOrd="0" destOrd="0" presId="urn:microsoft.com/office/officeart/2005/8/layout/orgChart1"/>
    <dgm:cxn modelId="{4C5FA642-DE47-48B1-B629-F973DF9CCB22}" type="presParOf" srcId="{4AB23262-3FE0-4B6C-9730-1D49BE54A7C3}" destId="{5EA306DD-F119-4D56-906E-D7D2FC29A575}" srcOrd="0" destOrd="0" presId="urn:microsoft.com/office/officeart/2005/8/layout/orgChart1"/>
    <dgm:cxn modelId="{471AEAEB-F996-4602-8ACF-174915B99F17}" type="presParOf" srcId="{4AB23262-3FE0-4B6C-9730-1D49BE54A7C3}" destId="{49C48465-3C8A-4DCF-A497-6CE3ACCC8FC9}" srcOrd="1" destOrd="0" presId="urn:microsoft.com/office/officeart/2005/8/layout/orgChart1"/>
    <dgm:cxn modelId="{D7DEB975-E1DB-4859-8577-83D41B835708}" type="presParOf" srcId="{2CE885C2-EC44-423A-9006-76D6FF312B19}" destId="{2DC1560F-44BA-4A04-9B24-96F1773AE463}" srcOrd="1" destOrd="0" presId="urn:microsoft.com/office/officeart/2005/8/layout/orgChart1"/>
    <dgm:cxn modelId="{28978CC4-B480-4D8C-B556-02FA13151B4A}" type="presParOf" srcId="{2CE885C2-EC44-423A-9006-76D6FF312B19}" destId="{3E0332D2-B832-4FC8-A7B6-657721B3E5A9}" srcOrd="2" destOrd="0" presId="urn:microsoft.com/office/officeart/2005/8/layout/orgChart1"/>
    <dgm:cxn modelId="{06ED954A-635B-4F9D-A981-FEAEB653DC52}" type="presParOf" srcId="{23A8742D-F909-4E76-86B9-5D3C34BF79BC}" destId="{487343C3-8E9B-4AE0-888C-F4550D3F96EC}" srcOrd="4" destOrd="0" presId="urn:microsoft.com/office/officeart/2005/8/layout/orgChart1"/>
    <dgm:cxn modelId="{9F743C10-3AD1-4BDA-8DFE-A53F028438FF}" type="presParOf" srcId="{23A8742D-F909-4E76-86B9-5D3C34BF79BC}" destId="{82A0C3D5-895D-4DE6-B87F-EA0B1CE846DF}" srcOrd="5" destOrd="0" presId="urn:microsoft.com/office/officeart/2005/8/layout/orgChart1"/>
    <dgm:cxn modelId="{5779DE51-FF79-49B3-AF8F-A027503ACEF5}" type="presParOf" srcId="{82A0C3D5-895D-4DE6-B87F-EA0B1CE846DF}" destId="{C8C63BBE-4881-4799-83C2-30B53FFCB487}" srcOrd="0" destOrd="0" presId="urn:microsoft.com/office/officeart/2005/8/layout/orgChart1"/>
    <dgm:cxn modelId="{A16C7165-F741-4EAD-BB1C-7E1B674F1371}" type="presParOf" srcId="{C8C63BBE-4881-4799-83C2-30B53FFCB487}" destId="{C4E611A3-0330-487A-9B6B-CE65DE9CC0FE}" srcOrd="0" destOrd="0" presId="urn:microsoft.com/office/officeart/2005/8/layout/orgChart1"/>
    <dgm:cxn modelId="{7AF8131B-F2A2-492B-BC0C-385E831CA87C}" type="presParOf" srcId="{C8C63BBE-4881-4799-83C2-30B53FFCB487}" destId="{ECA49A38-6FD7-4EA2-948F-9FF19E7FC86F}" srcOrd="1" destOrd="0" presId="urn:microsoft.com/office/officeart/2005/8/layout/orgChart1"/>
    <dgm:cxn modelId="{B672CC64-0CE8-4546-9711-05ED97EA4EFE}" type="presParOf" srcId="{82A0C3D5-895D-4DE6-B87F-EA0B1CE846DF}" destId="{072EA716-AFAE-4A68-B84D-D17737615A48}" srcOrd="1" destOrd="0" presId="urn:microsoft.com/office/officeart/2005/8/layout/orgChart1"/>
    <dgm:cxn modelId="{2D3BF9F3-D898-413A-8C50-DB128500CD0C}" type="presParOf" srcId="{82A0C3D5-895D-4DE6-B87F-EA0B1CE846DF}" destId="{65923D38-EA41-4087-AB0E-BB7EAA9FD1A9}" srcOrd="2" destOrd="0" presId="urn:microsoft.com/office/officeart/2005/8/layout/orgChart1"/>
    <dgm:cxn modelId="{93C82667-3DB0-4278-8BE8-30347D771A91}" type="presParOf" srcId="{4856EF09-C3A6-4D8E-8647-81E19F5B5BC4}" destId="{8AF5AE4B-6CBA-4EF6-8834-1CB45371D00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C4D1C-0DF2-4D59-B072-6552A3EACD94}"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da-DK"/>
        </a:p>
      </dgm:t>
    </dgm:pt>
    <dgm:pt modelId="{01BD1356-A4D9-4892-8D64-DC02F19057E4}">
      <dgm:prSet phldrT="[Tekst]" custT="1"/>
      <dgm:spPr>
        <a:solidFill>
          <a:srgbClr val="1E92A3"/>
        </a:solidFill>
      </dgm:spPr>
      <dgm:t>
        <a:bodyPr/>
        <a:lstStyle/>
        <a:p>
          <a:r>
            <a:rPr lang="da-DK" sz="1050" dirty="0">
              <a:latin typeface="Lato"/>
            </a:rPr>
            <a:t>Børnehuset Korsbæk</a:t>
          </a:r>
        </a:p>
        <a:p>
          <a:r>
            <a:rPr lang="da-DK" sz="1050" dirty="0">
              <a:latin typeface="Lato"/>
            </a:rPr>
            <a:t>(Aula-gruppe 3)</a:t>
          </a:r>
        </a:p>
      </dgm:t>
    </dgm:pt>
    <dgm:pt modelId="{3B5F1548-B57A-4216-9B8D-31B9911647A1}" type="parTrans" cxnId="{6514560F-8841-4D70-852D-F11CA6D0C33C}">
      <dgm:prSet/>
      <dgm:spPr/>
      <dgm:t>
        <a:bodyPr/>
        <a:lstStyle/>
        <a:p>
          <a:endParaRPr lang="da-DK"/>
        </a:p>
      </dgm:t>
    </dgm:pt>
    <dgm:pt modelId="{A559E5DA-68D3-4841-8FCB-7BA1886907C7}" type="sibTrans" cxnId="{6514560F-8841-4D70-852D-F11CA6D0C33C}">
      <dgm:prSet/>
      <dgm:spPr/>
      <dgm:t>
        <a:bodyPr/>
        <a:lstStyle/>
        <a:p>
          <a:endParaRPr lang="da-DK"/>
        </a:p>
      </dgm:t>
    </dgm:pt>
    <dgm:pt modelId="{89257E1F-D60D-437F-BC14-B26720CAB993}">
      <dgm:prSet phldrT="[Tekst]" custT="1"/>
      <dgm:spPr>
        <a:solidFill>
          <a:srgbClr val="1E92A3"/>
        </a:solidFill>
      </dgm:spPr>
      <dgm:t>
        <a:bodyPr/>
        <a:lstStyle/>
        <a:p>
          <a:r>
            <a:rPr lang="da-DK" sz="1200" dirty="0">
              <a:latin typeface="Lato"/>
            </a:rPr>
            <a:t>Vuggestue</a:t>
          </a:r>
          <a:br>
            <a:rPr lang="da-DK" sz="1200" dirty="0">
              <a:latin typeface="Lato"/>
            </a:rPr>
          </a:br>
          <a:r>
            <a:rPr lang="da-DK" sz="1200" dirty="0">
              <a:latin typeface="Lato"/>
            </a:rPr>
            <a:t>(Aula-gruppe 1)</a:t>
          </a:r>
        </a:p>
      </dgm:t>
    </dgm:pt>
    <dgm:pt modelId="{F097ADB2-3A77-4170-8A64-9D32C7AC60A0}" type="parTrans" cxnId="{508509EC-49A9-428E-AE6A-724355956E4A}">
      <dgm:prSet/>
      <dgm:spPr/>
      <dgm:t>
        <a:bodyPr/>
        <a:lstStyle/>
        <a:p>
          <a:endParaRPr lang="da-DK"/>
        </a:p>
      </dgm:t>
    </dgm:pt>
    <dgm:pt modelId="{0B3ECF17-A39D-4A69-8A57-EC0C006B77D4}" type="sibTrans" cxnId="{508509EC-49A9-428E-AE6A-724355956E4A}">
      <dgm:prSet/>
      <dgm:spPr/>
      <dgm:t>
        <a:bodyPr/>
        <a:lstStyle/>
        <a:p>
          <a:endParaRPr lang="da-DK"/>
        </a:p>
      </dgm:t>
    </dgm:pt>
    <dgm:pt modelId="{528BFDE6-A3D3-4013-861C-5133E6F90334}">
      <dgm:prSet phldrT="[Tekst]" custT="1"/>
      <dgm:spPr>
        <a:solidFill>
          <a:srgbClr val="1E92A3"/>
        </a:solidFill>
      </dgm:spPr>
      <dgm:t>
        <a:bodyPr/>
        <a:lstStyle/>
        <a:p>
          <a:r>
            <a:rPr lang="da-DK" sz="1200" dirty="0">
              <a:latin typeface="Lato"/>
            </a:rPr>
            <a:t>Børnehave</a:t>
          </a:r>
          <a:br>
            <a:rPr lang="da-DK" sz="1200" dirty="0">
              <a:latin typeface="Lato"/>
            </a:rPr>
          </a:br>
          <a:r>
            <a:rPr lang="da-DK" sz="1200" dirty="0">
              <a:latin typeface="Lato"/>
            </a:rPr>
            <a:t>(Aula-gruppe 2)</a:t>
          </a:r>
        </a:p>
      </dgm:t>
    </dgm:pt>
    <dgm:pt modelId="{F08175F3-DC46-4B54-9D16-23BCCB503FBB}" type="parTrans" cxnId="{BCE92937-ED37-48EE-9905-148A8A54C508}">
      <dgm:prSet/>
      <dgm:spPr/>
      <dgm:t>
        <a:bodyPr/>
        <a:lstStyle/>
        <a:p>
          <a:endParaRPr lang="da-DK"/>
        </a:p>
      </dgm:t>
    </dgm:pt>
    <dgm:pt modelId="{C2543A2A-521F-499A-9C07-7FFDCD15330E}" type="sibTrans" cxnId="{BCE92937-ED37-48EE-9905-148A8A54C508}">
      <dgm:prSet/>
      <dgm:spPr/>
      <dgm:t>
        <a:bodyPr/>
        <a:lstStyle/>
        <a:p>
          <a:endParaRPr lang="da-DK"/>
        </a:p>
      </dgm:t>
    </dgm:pt>
    <dgm:pt modelId="{2C0FCBDB-607C-4E68-865C-17A0613E579F}" type="asst">
      <dgm:prSet custT="1"/>
      <dgm:spPr>
        <a:solidFill>
          <a:srgbClr val="1E92A3"/>
        </a:solidFill>
      </dgm:spPr>
      <dgm:t>
        <a:bodyPr/>
        <a:lstStyle/>
        <a:p>
          <a:r>
            <a:rPr lang="en-US" sz="1200" dirty="0" err="1"/>
            <a:t>Rød</a:t>
          </a:r>
          <a:r>
            <a:rPr lang="en-US" sz="1200" dirty="0"/>
            <a:t> </a:t>
          </a:r>
          <a:r>
            <a:rPr lang="en-US" sz="1200" dirty="0" err="1"/>
            <a:t>stue</a:t>
          </a:r>
          <a:br>
            <a:rPr lang="en-US" sz="1200" dirty="0"/>
          </a:br>
          <a:r>
            <a:rPr lang="en-US" sz="1200" dirty="0"/>
            <a:t>(</a:t>
          </a:r>
          <a:r>
            <a:rPr lang="en-US" sz="1200" dirty="0" err="1"/>
            <a:t>Hovedgruppe</a:t>
          </a:r>
          <a:r>
            <a:rPr lang="en-US" sz="1200" dirty="0"/>
            <a:t> 1)</a:t>
          </a:r>
        </a:p>
      </dgm:t>
    </dgm:pt>
    <dgm:pt modelId="{01FDED55-C08D-486F-B6BF-B8F8F052394B}" type="parTrans" cxnId="{FE8AC1C3-C2BA-48C0-ABE8-3E45CBA0AB4F}">
      <dgm:prSet/>
      <dgm:spPr/>
      <dgm:t>
        <a:bodyPr/>
        <a:lstStyle/>
        <a:p>
          <a:endParaRPr lang="en-US"/>
        </a:p>
      </dgm:t>
    </dgm:pt>
    <dgm:pt modelId="{77EE9C05-7B76-4938-8EAC-832D5F8A4757}" type="sibTrans" cxnId="{FE8AC1C3-C2BA-48C0-ABE8-3E45CBA0AB4F}">
      <dgm:prSet/>
      <dgm:spPr/>
      <dgm:t>
        <a:bodyPr/>
        <a:lstStyle/>
        <a:p>
          <a:endParaRPr lang="en-US"/>
        </a:p>
      </dgm:t>
    </dgm:pt>
    <dgm:pt modelId="{BCAA12CF-749C-4BD8-9222-3268D1146982}" type="asst">
      <dgm:prSet custT="1"/>
      <dgm:spPr>
        <a:solidFill>
          <a:srgbClr val="1E92A3"/>
        </a:solidFill>
      </dgm:spPr>
      <dgm:t>
        <a:bodyPr/>
        <a:lstStyle/>
        <a:p>
          <a:r>
            <a:rPr lang="en-US" sz="1200" dirty="0"/>
            <a:t>Gul </a:t>
          </a:r>
          <a:r>
            <a:rPr lang="en-US" sz="1200" dirty="0" err="1"/>
            <a:t>stue</a:t>
          </a:r>
          <a:br>
            <a:rPr lang="en-US" sz="1200" dirty="0"/>
          </a:br>
          <a:r>
            <a:rPr lang="en-US" sz="1200" dirty="0"/>
            <a:t>(</a:t>
          </a:r>
          <a:r>
            <a:rPr lang="en-US" sz="1200" dirty="0" err="1"/>
            <a:t>Hovedgruppe</a:t>
          </a:r>
          <a:r>
            <a:rPr lang="en-US" sz="1200" dirty="0"/>
            <a:t> 2)</a:t>
          </a:r>
        </a:p>
      </dgm:t>
    </dgm:pt>
    <dgm:pt modelId="{5F828B0D-3527-4849-A6C5-9F5FF9CECB06}" type="parTrans" cxnId="{DEF365C1-8688-4491-824C-39DC68C232A6}">
      <dgm:prSet/>
      <dgm:spPr/>
      <dgm:t>
        <a:bodyPr/>
        <a:lstStyle/>
        <a:p>
          <a:endParaRPr lang="en-US"/>
        </a:p>
      </dgm:t>
    </dgm:pt>
    <dgm:pt modelId="{F242DD65-87DD-46AC-8127-007C56FFDBEF}" type="sibTrans" cxnId="{DEF365C1-8688-4491-824C-39DC68C232A6}">
      <dgm:prSet/>
      <dgm:spPr/>
      <dgm:t>
        <a:bodyPr/>
        <a:lstStyle/>
        <a:p>
          <a:endParaRPr lang="en-US"/>
        </a:p>
      </dgm:t>
    </dgm:pt>
    <dgm:pt modelId="{233B4C23-9FF4-4CCD-806D-BC486F29C220}" type="asst">
      <dgm:prSet custT="1"/>
      <dgm:spPr>
        <a:solidFill>
          <a:srgbClr val="1E92A3"/>
        </a:solidFill>
      </dgm:spPr>
      <dgm:t>
        <a:bodyPr/>
        <a:lstStyle/>
        <a:p>
          <a:r>
            <a:rPr lang="en-US" sz="1200" dirty="0" err="1"/>
            <a:t>Sommerfuglen</a:t>
          </a:r>
          <a:r>
            <a:rPr lang="en-US" sz="1200" dirty="0"/>
            <a:t> (</a:t>
          </a:r>
          <a:r>
            <a:rPr lang="en-US" sz="1200" dirty="0" err="1"/>
            <a:t>Hovedgruppe</a:t>
          </a:r>
          <a:r>
            <a:rPr lang="en-US" sz="1200" dirty="0"/>
            <a:t> 3) </a:t>
          </a:r>
        </a:p>
      </dgm:t>
    </dgm:pt>
    <dgm:pt modelId="{1DA22BC8-5FCE-4762-86E8-065EE7B2DF69}" type="parTrans" cxnId="{AD8F2F9D-AA1B-4C95-9CD6-5C05D8FA4372}">
      <dgm:prSet/>
      <dgm:spPr/>
      <dgm:t>
        <a:bodyPr/>
        <a:lstStyle/>
        <a:p>
          <a:endParaRPr lang="en-US"/>
        </a:p>
      </dgm:t>
    </dgm:pt>
    <dgm:pt modelId="{666B257D-E0AA-426D-B664-76A1AB26C679}" type="sibTrans" cxnId="{AD8F2F9D-AA1B-4C95-9CD6-5C05D8FA4372}">
      <dgm:prSet/>
      <dgm:spPr/>
      <dgm:t>
        <a:bodyPr/>
        <a:lstStyle/>
        <a:p>
          <a:endParaRPr lang="en-US"/>
        </a:p>
      </dgm:t>
    </dgm:pt>
    <dgm:pt modelId="{F3F61A8D-BE21-42C2-B3E7-F27536DE3058}" type="asst">
      <dgm:prSet custT="1"/>
      <dgm:spPr>
        <a:solidFill>
          <a:srgbClr val="1E92A3"/>
        </a:solidFill>
      </dgm:spPr>
      <dgm:t>
        <a:bodyPr/>
        <a:lstStyle/>
        <a:p>
          <a:r>
            <a:rPr lang="en-US" sz="1200" dirty="0" err="1"/>
            <a:t>Blomsten</a:t>
          </a:r>
          <a:br>
            <a:rPr lang="en-US" sz="1200" dirty="0"/>
          </a:br>
          <a:r>
            <a:rPr lang="en-US" sz="1200" dirty="0"/>
            <a:t>(</a:t>
          </a:r>
          <a:r>
            <a:rPr lang="en-US" sz="1200" dirty="0" err="1"/>
            <a:t>Hovedgruppe</a:t>
          </a:r>
          <a:r>
            <a:rPr lang="en-US" sz="1200" dirty="0"/>
            <a:t> 4)</a:t>
          </a:r>
        </a:p>
      </dgm:t>
    </dgm:pt>
    <dgm:pt modelId="{1E6B0789-52C3-4253-961F-AB6A95611A43}" type="parTrans" cxnId="{D75571BC-7D4F-406B-9D90-5C85C6422B2E}">
      <dgm:prSet/>
      <dgm:spPr/>
      <dgm:t>
        <a:bodyPr/>
        <a:lstStyle/>
        <a:p>
          <a:endParaRPr lang="en-US"/>
        </a:p>
      </dgm:t>
    </dgm:pt>
    <dgm:pt modelId="{0C12E4BC-C3F3-430B-ADD9-D83FE7D34F5C}" type="sibTrans" cxnId="{D75571BC-7D4F-406B-9D90-5C85C6422B2E}">
      <dgm:prSet/>
      <dgm:spPr/>
      <dgm:t>
        <a:bodyPr/>
        <a:lstStyle/>
        <a:p>
          <a:endParaRPr lang="en-US"/>
        </a:p>
      </dgm:t>
    </dgm:pt>
    <dgm:pt modelId="{4B234E92-CD98-4006-8896-84963A74E2D3}" type="pres">
      <dgm:prSet presAssocID="{51BC4D1C-0DF2-4D59-B072-6552A3EACD94}" presName="hierChild1" presStyleCnt="0">
        <dgm:presLayoutVars>
          <dgm:orgChart val="1"/>
          <dgm:chPref val="1"/>
          <dgm:dir/>
          <dgm:animOne val="branch"/>
          <dgm:animLvl val="lvl"/>
          <dgm:resizeHandles/>
        </dgm:presLayoutVars>
      </dgm:prSet>
      <dgm:spPr/>
    </dgm:pt>
    <dgm:pt modelId="{4856EF09-C3A6-4D8E-8647-81E19F5B5BC4}" type="pres">
      <dgm:prSet presAssocID="{01BD1356-A4D9-4892-8D64-DC02F19057E4}" presName="hierRoot1" presStyleCnt="0">
        <dgm:presLayoutVars>
          <dgm:hierBranch val="init"/>
        </dgm:presLayoutVars>
      </dgm:prSet>
      <dgm:spPr/>
    </dgm:pt>
    <dgm:pt modelId="{16B6A1E7-81D2-4026-BB67-0FD5AE05A16B}" type="pres">
      <dgm:prSet presAssocID="{01BD1356-A4D9-4892-8D64-DC02F19057E4}" presName="rootComposite1" presStyleCnt="0"/>
      <dgm:spPr/>
    </dgm:pt>
    <dgm:pt modelId="{A78FD51E-1706-4CFB-9A34-25ECFF8C1B8D}" type="pres">
      <dgm:prSet presAssocID="{01BD1356-A4D9-4892-8D64-DC02F19057E4}" presName="rootText1" presStyleLbl="node0" presStyleIdx="0" presStyleCnt="1">
        <dgm:presLayoutVars>
          <dgm:chPref val="3"/>
        </dgm:presLayoutVars>
      </dgm:prSet>
      <dgm:spPr>
        <a:prstGeom prst="roundRect">
          <a:avLst/>
        </a:prstGeom>
      </dgm:spPr>
    </dgm:pt>
    <dgm:pt modelId="{56FAE071-6A1D-41FD-BA50-AED4C6266D3B}" type="pres">
      <dgm:prSet presAssocID="{01BD1356-A4D9-4892-8D64-DC02F19057E4}" presName="rootConnector1" presStyleLbl="node1" presStyleIdx="0" presStyleCnt="0"/>
      <dgm:spPr/>
    </dgm:pt>
    <dgm:pt modelId="{23A8742D-F909-4E76-86B9-5D3C34BF79BC}" type="pres">
      <dgm:prSet presAssocID="{01BD1356-A4D9-4892-8D64-DC02F19057E4}" presName="hierChild2" presStyleCnt="0"/>
      <dgm:spPr/>
    </dgm:pt>
    <dgm:pt modelId="{66788162-884B-49B3-8A59-69B2A508457A}" type="pres">
      <dgm:prSet presAssocID="{F097ADB2-3A77-4170-8A64-9D32C7AC60A0}" presName="Name37" presStyleLbl="parChTrans1D2" presStyleIdx="0" presStyleCnt="2"/>
      <dgm:spPr/>
    </dgm:pt>
    <dgm:pt modelId="{FA70C62A-3FF7-43AB-8489-70BA8449F2B6}" type="pres">
      <dgm:prSet presAssocID="{89257E1F-D60D-437F-BC14-B26720CAB993}" presName="hierRoot2" presStyleCnt="0">
        <dgm:presLayoutVars>
          <dgm:hierBranch val="init"/>
        </dgm:presLayoutVars>
      </dgm:prSet>
      <dgm:spPr/>
    </dgm:pt>
    <dgm:pt modelId="{DC879350-F0BC-4D52-9509-2D4ACBE8BC48}" type="pres">
      <dgm:prSet presAssocID="{89257E1F-D60D-437F-BC14-B26720CAB993}" presName="rootComposite" presStyleCnt="0"/>
      <dgm:spPr/>
    </dgm:pt>
    <dgm:pt modelId="{3FB28C77-3E50-4565-92A0-5DC407AF91CC}" type="pres">
      <dgm:prSet presAssocID="{89257E1F-D60D-437F-BC14-B26720CAB993}" presName="rootText" presStyleLbl="node2" presStyleIdx="0" presStyleCnt="2">
        <dgm:presLayoutVars>
          <dgm:chPref val="3"/>
        </dgm:presLayoutVars>
      </dgm:prSet>
      <dgm:spPr>
        <a:prstGeom prst="roundRect">
          <a:avLst/>
        </a:prstGeom>
      </dgm:spPr>
    </dgm:pt>
    <dgm:pt modelId="{2C457B1A-6959-4B72-89F9-5168B6A30CFA}" type="pres">
      <dgm:prSet presAssocID="{89257E1F-D60D-437F-BC14-B26720CAB993}" presName="rootConnector" presStyleLbl="node2" presStyleIdx="0" presStyleCnt="2"/>
      <dgm:spPr/>
    </dgm:pt>
    <dgm:pt modelId="{06841236-5B2A-4543-9A84-6EE1D68FF489}" type="pres">
      <dgm:prSet presAssocID="{89257E1F-D60D-437F-BC14-B26720CAB993}" presName="hierChild4" presStyleCnt="0"/>
      <dgm:spPr/>
    </dgm:pt>
    <dgm:pt modelId="{964776E8-6AF1-4417-A588-F48CDFF1F462}" type="pres">
      <dgm:prSet presAssocID="{89257E1F-D60D-437F-BC14-B26720CAB993}" presName="hierChild5" presStyleCnt="0"/>
      <dgm:spPr/>
    </dgm:pt>
    <dgm:pt modelId="{21226741-3B18-41B1-9C6E-17791B6C1F40}" type="pres">
      <dgm:prSet presAssocID="{01FDED55-C08D-486F-B6BF-B8F8F052394B}" presName="Name111" presStyleLbl="parChTrans1D3" presStyleIdx="0" presStyleCnt="4"/>
      <dgm:spPr/>
    </dgm:pt>
    <dgm:pt modelId="{07A3FC4F-5323-4F08-83A0-EDFAD6CE7251}" type="pres">
      <dgm:prSet presAssocID="{2C0FCBDB-607C-4E68-865C-17A0613E579F}" presName="hierRoot3" presStyleCnt="0">
        <dgm:presLayoutVars>
          <dgm:hierBranch val="init"/>
        </dgm:presLayoutVars>
      </dgm:prSet>
      <dgm:spPr/>
    </dgm:pt>
    <dgm:pt modelId="{2FCB3953-C38E-4353-B2A9-CFF39098DF25}" type="pres">
      <dgm:prSet presAssocID="{2C0FCBDB-607C-4E68-865C-17A0613E579F}" presName="rootComposite3" presStyleCnt="0"/>
      <dgm:spPr/>
    </dgm:pt>
    <dgm:pt modelId="{CAAB091C-4368-4C0A-A078-9F7462A8F9CE}" type="pres">
      <dgm:prSet presAssocID="{2C0FCBDB-607C-4E68-865C-17A0613E579F}" presName="rootText3" presStyleLbl="asst2" presStyleIdx="0" presStyleCnt="4">
        <dgm:presLayoutVars>
          <dgm:chPref val="3"/>
        </dgm:presLayoutVars>
      </dgm:prSet>
      <dgm:spPr>
        <a:prstGeom prst="roundRect">
          <a:avLst/>
        </a:prstGeom>
      </dgm:spPr>
    </dgm:pt>
    <dgm:pt modelId="{881D4E52-4F61-4633-AB04-99EFF2E309AB}" type="pres">
      <dgm:prSet presAssocID="{2C0FCBDB-607C-4E68-865C-17A0613E579F}" presName="rootConnector3" presStyleLbl="asst2" presStyleIdx="0" presStyleCnt="4"/>
      <dgm:spPr/>
    </dgm:pt>
    <dgm:pt modelId="{97F09C0D-7C66-4514-8CF3-6D71720C6AF6}" type="pres">
      <dgm:prSet presAssocID="{2C0FCBDB-607C-4E68-865C-17A0613E579F}" presName="hierChild6" presStyleCnt="0"/>
      <dgm:spPr/>
    </dgm:pt>
    <dgm:pt modelId="{8C49894C-1BCD-415F-B90B-BE531C7B1D8E}" type="pres">
      <dgm:prSet presAssocID="{2C0FCBDB-607C-4E68-865C-17A0613E579F}" presName="hierChild7" presStyleCnt="0"/>
      <dgm:spPr/>
    </dgm:pt>
    <dgm:pt modelId="{7AF4709C-9D77-40CB-AAC7-74DE9B691269}" type="pres">
      <dgm:prSet presAssocID="{5F828B0D-3527-4849-A6C5-9F5FF9CECB06}" presName="Name111" presStyleLbl="parChTrans1D3" presStyleIdx="1" presStyleCnt="4"/>
      <dgm:spPr/>
    </dgm:pt>
    <dgm:pt modelId="{B37CDA22-B887-4F6B-9BCD-EBC1A157C166}" type="pres">
      <dgm:prSet presAssocID="{BCAA12CF-749C-4BD8-9222-3268D1146982}" presName="hierRoot3" presStyleCnt="0">
        <dgm:presLayoutVars>
          <dgm:hierBranch val="init"/>
        </dgm:presLayoutVars>
      </dgm:prSet>
      <dgm:spPr/>
    </dgm:pt>
    <dgm:pt modelId="{797807B9-C112-423A-8958-18156B838DFD}" type="pres">
      <dgm:prSet presAssocID="{BCAA12CF-749C-4BD8-9222-3268D1146982}" presName="rootComposite3" presStyleCnt="0"/>
      <dgm:spPr/>
    </dgm:pt>
    <dgm:pt modelId="{E1758F2F-098F-4AF8-8BA1-78CD2BCB36F9}" type="pres">
      <dgm:prSet presAssocID="{BCAA12CF-749C-4BD8-9222-3268D1146982}" presName="rootText3" presStyleLbl="asst2" presStyleIdx="1" presStyleCnt="4">
        <dgm:presLayoutVars>
          <dgm:chPref val="3"/>
        </dgm:presLayoutVars>
      </dgm:prSet>
      <dgm:spPr>
        <a:prstGeom prst="roundRect">
          <a:avLst/>
        </a:prstGeom>
      </dgm:spPr>
    </dgm:pt>
    <dgm:pt modelId="{2BB19D5A-714C-4155-A2E0-7C0A8668CFB4}" type="pres">
      <dgm:prSet presAssocID="{BCAA12CF-749C-4BD8-9222-3268D1146982}" presName="rootConnector3" presStyleLbl="asst2" presStyleIdx="1" presStyleCnt="4"/>
      <dgm:spPr/>
    </dgm:pt>
    <dgm:pt modelId="{181A3DFE-3021-4AF6-AF67-492D5474BB08}" type="pres">
      <dgm:prSet presAssocID="{BCAA12CF-749C-4BD8-9222-3268D1146982}" presName="hierChild6" presStyleCnt="0"/>
      <dgm:spPr/>
    </dgm:pt>
    <dgm:pt modelId="{B9D24F45-A631-4D6E-8115-15B593A1CCD6}" type="pres">
      <dgm:prSet presAssocID="{BCAA12CF-749C-4BD8-9222-3268D1146982}" presName="hierChild7" presStyleCnt="0"/>
      <dgm:spPr/>
    </dgm:pt>
    <dgm:pt modelId="{1CB0670E-15A1-46D3-9235-D6D9C82F2D59}" type="pres">
      <dgm:prSet presAssocID="{F08175F3-DC46-4B54-9D16-23BCCB503FBB}" presName="Name37" presStyleLbl="parChTrans1D2" presStyleIdx="1" presStyleCnt="2"/>
      <dgm:spPr/>
    </dgm:pt>
    <dgm:pt modelId="{2CE885C2-EC44-423A-9006-76D6FF312B19}" type="pres">
      <dgm:prSet presAssocID="{528BFDE6-A3D3-4013-861C-5133E6F90334}" presName="hierRoot2" presStyleCnt="0">
        <dgm:presLayoutVars>
          <dgm:hierBranch val="init"/>
        </dgm:presLayoutVars>
      </dgm:prSet>
      <dgm:spPr/>
    </dgm:pt>
    <dgm:pt modelId="{4AB23262-3FE0-4B6C-9730-1D49BE54A7C3}" type="pres">
      <dgm:prSet presAssocID="{528BFDE6-A3D3-4013-861C-5133E6F90334}" presName="rootComposite" presStyleCnt="0"/>
      <dgm:spPr/>
    </dgm:pt>
    <dgm:pt modelId="{5EA306DD-F119-4D56-906E-D7D2FC29A575}" type="pres">
      <dgm:prSet presAssocID="{528BFDE6-A3D3-4013-861C-5133E6F90334}" presName="rootText" presStyleLbl="node2" presStyleIdx="1" presStyleCnt="2">
        <dgm:presLayoutVars>
          <dgm:chPref val="3"/>
        </dgm:presLayoutVars>
      </dgm:prSet>
      <dgm:spPr>
        <a:prstGeom prst="roundRect">
          <a:avLst/>
        </a:prstGeom>
      </dgm:spPr>
    </dgm:pt>
    <dgm:pt modelId="{49C48465-3C8A-4DCF-A497-6CE3ACCC8FC9}" type="pres">
      <dgm:prSet presAssocID="{528BFDE6-A3D3-4013-861C-5133E6F90334}" presName="rootConnector" presStyleLbl="node2" presStyleIdx="1" presStyleCnt="2"/>
      <dgm:spPr/>
    </dgm:pt>
    <dgm:pt modelId="{2DC1560F-44BA-4A04-9B24-96F1773AE463}" type="pres">
      <dgm:prSet presAssocID="{528BFDE6-A3D3-4013-861C-5133E6F90334}" presName="hierChild4" presStyleCnt="0"/>
      <dgm:spPr/>
    </dgm:pt>
    <dgm:pt modelId="{3E0332D2-B832-4FC8-A7B6-657721B3E5A9}" type="pres">
      <dgm:prSet presAssocID="{528BFDE6-A3D3-4013-861C-5133E6F90334}" presName="hierChild5" presStyleCnt="0"/>
      <dgm:spPr/>
    </dgm:pt>
    <dgm:pt modelId="{B09BFAC9-8532-45B3-B619-C1EC5DCE02DF}" type="pres">
      <dgm:prSet presAssocID="{1DA22BC8-5FCE-4762-86E8-065EE7B2DF69}" presName="Name111" presStyleLbl="parChTrans1D3" presStyleIdx="2" presStyleCnt="4"/>
      <dgm:spPr/>
    </dgm:pt>
    <dgm:pt modelId="{2F96DC8F-E669-4CBE-9E6C-40259B7148FF}" type="pres">
      <dgm:prSet presAssocID="{233B4C23-9FF4-4CCD-806D-BC486F29C220}" presName="hierRoot3" presStyleCnt="0">
        <dgm:presLayoutVars>
          <dgm:hierBranch val="init"/>
        </dgm:presLayoutVars>
      </dgm:prSet>
      <dgm:spPr/>
    </dgm:pt>
    <dgm:pt modelId="{45B64E6D-99A0-4740-A158-771D3EA69B10}" type="pres">
      <dgm:prSet presAssocID="{233B4C23-9FF4-4CCD-806D-BC486F29C220}" presName="rootComposite3" presStyleCnt="0"/>
      <dgm:spPr/>
    </dgm:pt>
    <dgm:pt modelId="{C6768DCB-84BF-4D0C-B949-0E0C7A4EC1DC}" type="pres">
      <dgm:prSet presAssocID="{233B4C23-9FF4-4CCD-806D-BC486F29C220}" presName="rootText3" presStyleLbl="asst2" presStyleIdx="2" presStyleCnt="4">
        <dgm:presLayoutVars>
          <dgm:chPref val="3"/>
        </dgm:presLayoutVars>
      </dgm:prSet>
      <dgm:spPr>
        <a:prstGeom prst="roundRect">
          <a:avLst/>
        </a:prstGeom>
      </dgm:spPr>
    </dgm:pt>
    <dgm:pt modelId="{571C9EAA-8327-43B0-BAC4-23810701DCB8}" type="pres">
      <dgm:prSet presAssocID="{233B4C23-9FF4-4CCD-806D-BC486F29C220}" presName="rootConnector3" presStyleLbl="asst2" presStyleIdx="2" presStyleCnt="4"/>
      <dgm:spPr/>
    </dgm:pt>
    <dgm:pt modelId="{F5B1C061-599C-472F-A062-1ED11DEBF3FA}" type="pres">
      <dgm:prSet presAssocID="{233B4C23-9FF4-4CCD-806D-BC486F29C220}" presName="hierChild6" presStyleCnt="0"/>
      <dgm:spPr/>
    </dgm:pt>
    <dgm:pt modelId="{4C0016C3-80CA-4F44-B235-EBAF1CFB7D1C}" type="pres">
      <dgm:prSet presAssocID="{233B4C23-9FF4-4CCD-806D-BC486F29C220}" presName="hierChild7" presStyleCnt="0"/>
      <dgm:spPr/>
    </dgm:pt>
    <dgm:pt modelId="{4A0CC07A-4236-44B3-A5D0-B397E32A9EB2}" type="pres">
      <dgm:prSet presAssocID="{1E6B0789-52C3-4253-961F-AB6A95611A43}" presName="Name111" presStyleLbl="parChTrans1D3" presStyleIdx="3" presStyleCnt="4"/>
      <dgm:spPr/>
    </dgm:pt>
    <dgm:pt modelId="{A28A33E0-44D1-4926-94EE-C57A4BBC251D}" type="pres">
      <dgm:prSet presAssocID="{F3F61A8D-BE21-42C2-B3E7-F27536DE3058}" presName="hierRoot3" presStyleCnt="0">
        <dgm:presLayoutVars>
          <dgm:hierBranch val="init"/>
        </dgm:presLayoutVars>
      </dgm:prSet>
      <dgm:spPr/>
    </dgm:pt>
    <dgm:pt modelId="{D4666FD9-0AAD-4906-B367-EEFCA6990EC1}" type="pres">
      <dgm:prSet presAssocID="{F3F61A8D-BE21-42C2-B3E7-F27536DE3058}" presName="rootComposite3" presStyleCnt="0"/>
      <dgm:spPr/>
    </dgm:pt>
    <dgm:pt modelId="{1D1AD6D9-353B-4CA5-83D4-7EC5B75803B5}" type="pres">
      <dgm:prSet presAssocID="{F3F61A8D-BE21-42C2-B3E7-F27536DE3058}" presName="rootText3" presStyleLbl="asst2" presStyleIdx="3" presStyleCnt="4">
        <dgm:presLayoutVars>
          <dgm:chPref val="3"/>
        </dgm:presLayoutVars>
      </dgm:prSet>
      <dgm:spPr>
        <a:prstGeom prst="roundRect">
          <a:avLst/>
        </a:prstGeom>
      </dgm:spPr>
    </dgm:pt>
    <dgm:pt modelId="{AD195434-C2D5-4395-BB9A-7B9A63023171}" type="pres">
      <dgm:prSet presAssocID="{F3F61A8D-BE21-42C2-B3E7-F27536DE3058}" presName="rootConnector3" presStyleLbl="asst2" presStyleIdx="3" presStyleCnt="4"/>
      <dgm:spPr/>
    </dgm:pt>
    <dgm:pt modelId="{BA6F96FE-7A06-47F4-ABB0-8BF4DD4F526B}" type="pres">
      <dgm:prSet presAssocID="{F3F61A8D-BE21-42C2-B3E7-F27536DE3058}" presName="hierChild6" presStyleCnt="0"/>
      <dgm:spPr/>
    </dgm:pt>
    <dgm:pt modelId="{453FD34F-3B34-4BBF-93A6-31EC5C431B30}" type="pres">
      <dgm:prSet presAssocID="{F3F61A8D-BE21-42C2-B3E7-F27536DE3058}" presName="hierChild7" presStyleCnt="0"/>
      <dgm:spPr/>
    </dgm:pt>
    <dgm:pt modelId="{8AF5AE4B-6CBA-4EF6-8834-1CB45371D008}" type="pres">
      <dgm:prSet presAssocID="{01BD1356-A4D9-4892-8D64-DC02F19057E4}" presName="hierChild3" presStyleCnt="0"/>
      <dgm:spPr/>
    </dgm:pt>
  </dgm:ptLst>
  <dgm:cxnLst>
    <dgm:cxn modelId="{E7F87407-114A-49B6-AC9D-E54A4F404985}" type="presOf" srcId="{01BD1356-A4D9-4892-8D64-DC02F19057E4}" destId="{56FAE071-6A1D-41FD-BA50-AED4C6266D3B}" srcOrd="1" destOrd="0" presId="urn:microsoft.com/office/officeart/2005/8/layout/orgChart1"/>
    <dgm:cxn modelId="{6514560F-8841-4D70-852D-F11CA6D0C33C}" srcId="{51BC4D1C-0DF2-4D59-B072-6552A3EACD94}" destId="{01BD1356-A4D9-4892-8D64-DC02F19057E4}" srcOrd="0" destOrd="0" parTransId="{3B5F1548-B57A-4216-9B8D-31B9911647A1}" sibTransId="{A559E5DA-68D3-4841-8FCB-7BA1886907C7}"/>
    <dgm:cxn modelId="{D36AB711-E8CF-4A9E-B329-D8A90D0BB4B4}" type="presOf" srcId="{1E6B0789-52C3-4253-961F-AB6A95611A43}" destId="{4A0CC07A-4236-44B3-A5D0-B397E32A9EB2}" srcOrd="0" destOrd="0" presId="urn:microsoft.com/office/officeart/2005/8/layout/orgChart1"/>
    <dgm:cxn modelId="{D85EDF21-98D7-4DB5-ADA6-5A80DBBCC8C5}" type="presOf" srcId="{89257E1F-D60D-437F-BC14-B26720CAB993}" destId="{3FB28C77-3E50-4565-92A0-5DC407AF91CC}" srcOrd="0" destOrd="0" presId="urn:microsoft.com/office/officeart/2005/8/layout/orgChart1"/>
    <dgm:cxn modelId="{FB13CD2E-1CF8-488D-92DB-BB3F0F064F45}" type="presOf" srcId="{233B4C23-9FF4-4CCD-806D-BC486F29C220}" destId="{C6768DCB-84BF-4D0C-B949-0E0C7A4EC1DC}" srcOrd="0" destOrd="0" presId="urn:microsoft.com/office/officeart/2005/8/layout/orgChart1"/>
    <dgm:cxn modelId="{BCE92937-ED37-48EE-9905-148A8A54C508}" srcId="{01BD1356-A4D9-4892-8D64-DC02F19057E4}" destId="{528BFDE6-A3D3-4013-861C-5133E6F90334}" srcOrd="1" destOrd="0" parTransId="{F08175F3-DC46-4B54-9D16-23BCCB503FBB}" sibTransId="{C2543A2A-521F-499A-9C07-7FFDCD15330E}"/>
    <dgm:cxn modelId="{D51F133C-7424-4BDB-91D2-361225A2BFA9}" type="presOf" srcId="{233B4C23-9FF4-4CCD-806D-BC486F29C220}" destId="{571C9EAA-8327-43B0-BAC4-23810701DCB8}" srcOrd="1" destOrd="0" presId="urn:microsoft.com/office/officeart/2005/8/layout/orgChart1"/>
    <dgm:cxn modelId="{BAD7CC68-36E4-4C69-99A4-A932CA7CCCB8}" type="presOf" srcId="{F08175F3-DC46-4B54-9D16-23BCCB503FBB}" destId="{1CB0670E-15A1-46D3-9235-D6D9C82F2D59}" srcOrd="0" destOrd="0" presId="urn:microsoft.com/office/officeart/2005/8/layout/orgChart1"/>
    <dgm:cxn modelId="{711CB36E-1698-4F9B-ABA2-79F818D265D3}" type="presOf" srcId="{51BC4D1C-0DF2-4D59-B072-6552A3EACD94}" destId="{4B234E92-CD98-4006-8896-84963A74E2D3}" srcOrd="0" destOrd="0" presId="urn:microsoft.com/office/officeart/2005/8/layout/orgChart1"/>
    <dgm:cxn modelId="{4C4DED5A-4288-49F8-8068-C59B3B25E039}" type="presOf" srcId="{2C0FCBDB-607C-4E68-865C-17A0613E579F}" destId="{CAAB091C-4368-4C0A-A078-9F7462A8F9CE}" srcOrd="0" destOrd="0" presId="urn:microsoft.com/office/officeart/2005/8/layout/orgChart1"/>
    <dgm:cxn modelId="{30A2A87D-78AF-48EB-B3E4-C0088BA7515B}" type="presOf" srcId="{1DA22BC8-5FCE-4762-86E8-065EE7B2DF69}" destId="{B09BFAC9-8532-45B3-B619-C1EC5DCE02DF}" srcOrd="0" destOrd="0" presId="urn:microsoft.com/office/officeart/2005/8/layout/orgChart1"/>
    <dgm:cxn modelId="{41D1DD80-C262-4B7B-A75E-B949CC059EA5}" type="presOf" srcId="{01FDED55-C08D-486F-B6BF-B8F8F052394B}" destId="{21226741-3B18-41B1-9C6E-17791B6C1F40}" srcOrd="0" destOrd="0" presId="urn:microsoft.com/office/officeart/2005/8/layout/orgChart1"/>
    <dgm:cxn modelId="{AD8F2F9D-AA1B-4C95-9CD6-5C05D8FA4372}" srcId="{528BFDE6-A3D3-4013-861C-5133E6F90334}" destId="{233B4C23-9FF4-4CCD-806D-BC486F29C220}" srcOrd="0" destOrd="0" parTransId="{1DA22BC8-5FCE-4762-86E8-065EE7B2DF69}" sibTransId="{666B257D-E0AA-426D-B664-76A1AB26C679}"/>
    <dgm:cxn modelId="{89A114A5-82BF-4FA6-ABD1-0CA2B96C8C70}" type="presOf" srcId="{BCAA12CF-749C-4BD8-9222-3268D1146982}" destId="{E1758F2F-098F-4AF8-8BA1-78CD2BCB36F9}" srcOrd="0" destOrd="0" presId="urn:microsoft.com/office/officeart/2005/8/layout/orgChart1"/>
    <dgm:cxn modelId="{8BA050AC-AEFB-4629-B7F5-63633E281350}" type="presOf" srcId="{528BFDE6-A3D3-4013-861C-5133E6F90334}" destId="{49C48465-3C8A-4DCF-A497-6CE3ACCC8FC9}" srcOrd="1" destOrd="0" presId="urn:microsoft.com/office/officeart/2005/8/layout/orgChart1"/>
    <dgm:cxn modelId="{810D87B8-6EEA-4F33-89D2-96E32BE61FE7}" type="presOf" srcId="{F097ADB2-3A77-4170-8A64-9D32C7AC60A0}" destId="{66788162-884B-49B3-8A59-69B2A508457A}" srcOrd="0" destOrd="0" presId="urn:microsoft.com/office/officeart/2005/8/layout/orgChart1"/>
    <dgm:cxn modelId="{D75571BC-7D4F-406B-9D90-5C85C6422B2E}" srcId="{528BFDE6-A3D3-4013-861C-5133E6F90334}" destId="{F3F61A8D-BE21-42C2-B3E7-F27536DE3058}" srcOrd="1" destOrd="0" parTransId="{1E6B0789-52C3-4253-961F-AB6A95611A43}" sibTransId="{0C12E4BC-C3F3-430B-ADD9-D83FE7D34F5C}"/>
    <dgm:cxn modelId="{DEF365C1-8688-4491-824C-39DC68C232A6}" srcId="{89257E1F-D60D-437F-BC14-B26720CAB993}" destId="{BCAA12CF-749C-4BD8-9222-3268D1146982}" srcOrd="1" destOrd="0" parTransId="{5F828B0D-3527-4849-A6C5-9F5FF9CECB06}" sibTransId="{F242DD65-87DD-46AC-8127-007C56FFDBEF}"/>
    <dgm:cxn modelId="{FE8AC1C3-C2BA-48C0-ABE8-3E45CBA0AB4F}" srcId="{89257E1F-D60D-437F-BC14-B26720CAB993}" destId="{2C0FCBDB-607C-4E68-865C-17A0613E579F}" srcOrd="0" destOrd="0" parTransId="{01FDED55-C08D-486F-B6BF-B8F8F052394B}" sibTransId="{77EE9C05-7B76-4938-8EAC-832D5F8A4757}"/>
    <dgm:cxn modelId="{BACBDEC5-4EEE-4993-BB89-FA9F996AE34E}" type="presOf" srcId="{528BFDE6-A3D3-4013-861C-5133E6F90334}" destId="{5EA306DD-F119-4D56-906E-D7D2FC29A575}" srcOrd="0" destOrd="0" presId="urn:microsoft.com/office/officeart/2005/8/layout/orgChart1"/>
    <dgm:cxn modelId="{CD8149C9-8A19-4128-A1C2-80C44034164A}" type="presOf" srcId="{F3F61A8D-BE21-42C2-B3E7-F27536DE3058}" destId="{AD195434-C2D5-4395-BB9A-7B9A63023171}" srcOrd="1" destOrd="0" presId="urn:microsoft.com/office/officeart/2005/8/layout/orgChart1"/>
    <dgm:cxn modelId="{241BD9D8-EECE-4FF6-9810-52DABBC3350D}" type="presOf" srcId="{5F828B0D-3527-4849-A6C5-9F5FF9CECB06}" destId="{7AF4709C-9D77-40CB-AAC7-74DE9B691269}" srcOrd="0" destOrd="0" presId="urn:microsoft.com/office/officeart/2005/8/layout/orgChart1"/>
    <dgm:cxn modelId="{A517AADB-A287-4CA1-8CC6-6CFEC665E2D4}" type="presOf" srcId="{89257E1F-D60D-437F-BC14-B26720CAB993}" destId="{2C457B1A-6959-4B72-89F9-5168B6A30CFA}" srcOrd="1" destOrd="0" presId="urn:microsoft.com/office/officeart/2005/8/layout/orgChart1"/>
    <dgm:cxn modelId="{E779F3DB-EF91-4E47-AD84-AFA3F389BE49}" type="presOf" srcId="{2C0FCBDB-607C-4E68-865C-17A0613E579F}" destId="{881D4E52-4F61-4633-AB04-99EFF2E309AB}" srcOrd="1" destOrd="0" presId="urn:microsoft.com/office/officeart/2005/8/layout/orgChart1"/>
    <dgm:cxn modelId="{31D2F3EA-9A5A-4C0A-BE9B-8C7ECEC5F73F}" type="presOf" srcId="{F3F61A8D-BE21-42C2-B3E7-F27536DE3058}" destId="{1D1AD6D9-353B-4CA5-83D4-7EC5B75803B5}" srcOrd="0" destOrd="0" presId="urn:microsoft.com/office/officeart/2005/8/layout/orgChart1"/>
    <dgm:cxn modelId="{508509EC-49A9-428E-AE6A-724355956E4A}" srcId="{01BD1356-A4D9-4892-8D64-DC02F19057E4}" destId="{89257E1F-D60D-437F-BC14-B26720CAB993}" srcOrd="0" destOrd="0" parTransId="{F097ADB2-3A77-4170-8A64-9D32C7AC60A0}" sibTransId="{0B3ECF17-A39D-4A69-8A57-EC0C006B77D4}"/>
    <dgm:cxn modelId="{D53F56EC-8705-4C38-A094-EDAD09A9D17B}" type="presOf" srcId="{BCAA12CF-749C-4BD8-9222-3268D1146982}" destId="{2BB19D5A-714C-4155-A2E0-7C0A8668CFB4}" srcOrd="1" destOrd="0" presId="urn:microsoft.com/office/officeart/2005/8/layout/orgChart1"/>
    <dgm:cxn modelId="{B5AFE5ED-78A6-474F-B50C-36B773091349}" type="presOf" srcId="{01BD1356-A4D9-4892-8D64-DC02F19057E4}" destId="{A78FD51E-1706-4CFB-9A34-25ECFF8C1B8D}" srcOrd="0" destOrd="0" presId="urn:microsoft.com/office/officeart/2005/8/layout/orgChart1"/>
    <dgm:cxn modelId="{3B68EA2D-ED83-4E6F-BFCF-517E9994EAB1}" type="presParOf" srcId="{4B234E92-CD98-4006-8896-84963A74E2D3}" destId="{4856EF09-C3A6-4D8E-8647-81E19F5B5BC4}" srcOrd="0" destOrd="0" presId="urn:microsoft.com/office/officeart/2005/8/layout/orgChart1"/>
    <dgm:cxn modelId="{3BDDAB7E-F107-4773-9429-29E41D8B1039}" type="presParOf" srcId="{4856EF09-C3A6-4D8E-8647-81E19F5B5BC4}" destId="{16B6A1E7-81D2-4026-BB67-0FD5AE05A16B}" srcOrd="0" destOrd="0" presId="urn:microsoft.com/office/officeart/2005/8/layout/orgChart1"/>
    <dgm:cxn modelId="{4B281B4E-B0CE-4C00-A59D-C690EECD0E77}" type="presParOf" srcId="{16B6A1E7-81D2-4026-BB67-0FD5AE05A16B}" destId="{A78FD51E-1706-4CFB-9A34-25ECFF8C1B8D}" srcOrd="0" destOrd="0" presId="urn:microsoft.com/office/officeart/2005/8/layout/orgChart1"/>
    <dgm:cxn modelId="{6435F03E-52EC-4052-9BDF-45AD6B6969C5}" type="presParOf" srcId="{16B6A1E7-81D2-4026-BB67-0FD5AE05A16B}" destId="{56FAE071-6A1D-41FD-BA50-AED4C6266D3B}" srcOrd="1" destOrd="0" presId="urn:microsoft.com/office/officeart/2005/8/layout/orgChart1"/>
    <dgm:cxn modelId="{77466E53-08B1-465A-943F-068BC1606717}" type="presParOf" srcId="{4856EF09-C3A6-4D8E-8647-81E19F5B5BC4}" destId="{23A8742D-F909-4E76-86B9-5D3C34BF79BC}" srcOrd="1" destOrd="0" presId="urn:microsoft.com/office/officeart/2005/8/layout/orgChart1"/>
    <dgm:cxn modelId="{B58A65B0-6731-4E90-BF40-8F7B7B61C609}" type="presParOf" srcId="{23A8742D-F909-4E76-86B9-5D3C34BF79BC}" destId="{66788162-884B-49B3-8A59-69B2A508457A}" srcOrd="0" destOrd="0" presId="urn:microsoft.com/office/officeart/2005/8/layout/orgChart1"/>
    <dgm:cxn modelId="{D22CDD3E-8B4F-4FCE-A35F-A34A0C50D008}" type="presParOf" srcId="{23A8742D-F909-4E76-86B9-5D3C34BF79BC}" destId="{FA70C62A-3FF7-43AB-8489-70BA8449F2B6}" srcOrd="1" destOrd="0" presId="urn:microsoft.com/office/officeart/2005/8/layout/orgChart1"/>
    <dgm:cxn modelId="{126C541C-B479-40C7-A82C-9A724743B673}" type="presParOf" srcId="{FA70C62A-3FF7-43AB-8489-70BA8449F2B6}" destId="{DC879350-F0BC-4D52-9509-2D4ACBE8BC48}" srcOrd="0" destOrd="0" presId="urn:microsoft.com/office/officeart/2005/8/layout/orgChart1"/>
    <dgm:cxn modelId="{7BB6D71A-4241-4ABB-99BB-9DF605D08B36}" type="presParOf" srcId="{DC879350-F0BC-4D52-9509-2D4ACBE8BC48}" destId="{3FB28C77-3E50-4565-92A0-5DC407AF91CC}" srcOrd="0" destOrd="0" presId="urn:microsoft.com/office/officeart/2005/8/layout/orgChart1"/>
    <dgm:cxn modelId="{DB670F3D-BCE1-49A9-A501-28E6D8FCACB9}" type="presParOf" srcId="{DC879350-F0BC-4D52-9509-2D4ACBE8BC48}" destId="{2C457B1A-6959-4B72-89F9-5168B6A30CFA}" srcOrd="1" destOrd="0" presId="urn:microsoft.com/office/officeart/2005/8/layout/orgChart1"/>
    <dgm:cxn modelId="{EB8A5CB0-4062-4D33-B8C2-0E40C78A6C6E}" type="presParOf" srcId="{FA70C62A-3FF7-43AB-8489-70BA8449F2B6}" destId="{06841236-5B2A-4543-9A84-6EE1D68FF489}" srcOrd="1" destOrd="0" presId="urn:microsoft.com/office/officeart/2005/8/layout/orgChart1"/>
    <dgm:cxn modelId="{13A6F93B-9D37-4FB5-81BF-EFB0820A3DC4}" type="presParOf" srcId="{FA70C62A-3FF7-43AB-8489-70BA8449F2B6}" destId="{964776E8-6AF1-4417-A588-F48CDFF1F462}" srcOrd="2" destOrd="0" presId="urn:microsoft.com/office/officeart/2005/8/layout/orgChart1"/>
    <dgm:cxn modelId="{37B94F68-2F6B-4CDD-8128-1B96A9663A7E}" type="presParOf" srcId="{964776E8-6AF1-4417-A588-F48CDFF1F462}" destId="{21226741-3B18-41B1-9C6E-17791B6C1F40}" srcOrd="0" destOrd="0" presId="urn:microsoft.com/office/officeart/2005/8/layout/orgChart1"/>
    <dgm:cxn modelId="{7200E8C6-2AF7-4B14-8846-B7A172387A21}" type="presParOf" srcId="{964776E8-6AF1-4417-A588-F48CDFF1F462}" destId="{07A3FC4F-5323-4F08-83A0-EDFAD6CE7251}" srcOrd="1" destOrd="0" presId="urn:microsoft.com/office/officeart/2005/8/layout/orgChart1"/>
    <dgm:cxn modelId="{1AF18F30-DC20-4700-8534-92E1FD2DC4B5}" type="presParOf" srcId="{07A3FC4F-5323-4F08-83A0-EDFAD6CE7251}" destId="{2FCB3953-C38E-4353-B2A9-CFF39098DF25}" srcOrd="0" destOrd="0" presId="urn:microsoft.com/office/officeart/2005/8/layout/orgChart1"/>
    <dgm:cxn modelId="{516E37D0-5C77-476B-8664-F56DD5A7F2F6}" type="presParOf" srcId="{2FCB3953-C38E-4353-B2A9-CFF39098DF25}" destId="{CAAB091C-4368-4C0A-A078-9F7462A8F9CE}" srcOrd="0" destOrd="0" presId="urn:microsoft.com/office/officeart/2005/8/layout/orgChart1"/>
    <dgm:cxn modelId="{A703996C-9C8A-4101-B0D9-DAAC9E865F75}" type="presParOf" srcId="{2FCB3953-C38E-4353-B2A9-CFF39098DF25}" destId="{881D4E52-4F61-4633-AB04-99EFF2E309AB}" srcOrd="1" destOrd="0" presId="urn:microsoft.com/office/officeart/2005/8/layout/orgChart1"/>
    <dgm:cxn modelId="{DA44B719-27D6-4ED4-9FB3-15AC9F631FBA}" type="presParOf" srcId="{07A3FC4F-5323-4F08-83A0-EDFAD6CE7251}" destId="{97F09C0D-7C66-4514-8CF3-6D71720C6AF6}" srcOrd="1" destOrd="0" presId="urn:microsoft.com/office/officeart/2005/8/layout/orgChart1"/>
    <dgm:cxn modelId="{4703D35F-D00D-4A25-94CF-EA9289D9ECC3}" type="presParOf" srcId="{07A3FC4F-5323-4F08-83A0-EDFAD6CE7251}" destId="{8C49894C-1BCD-415F-B90B-BE531C7B1D8E}" srcOrd="2" destOrd="0" presId="urn:microsoft.com/office/officeart/2005/8/layout/orgChart1"/>
    <dgm:cxn modelId="{13A85777-B7E7-4C42-8696-4AE57B667D06}" type="presParOf" srcId="{964776E8-6AF1-4417-A588-F48CDFF1F462}" destId="{7AF4709C-9D77-40CB-AAC7-74DE9B691269}" srcOrd="2" destOrd="0" presId="urn:microsoft.com/office/officeart/2005/8/layout/orgChart1"/>
    <dgm:cxn modelId="{7A119F0D-2535-40C7-A626-AEF8E2F55C2E}" type="presParOf" srcId="{964776E8-6AF1-4417-A588-F48CDFF1F462}" destId="{B37CDA22-B887-4F6B-9BCD-EBC1A157C166}" srcOrd="3" destOrd="0" presId="urn:microsoft.com/office/officeart/2005/8/layout/orgChart1"/>
    <dgm:cxn modelId="{B31B7A91-E132-492B-BA56-F50E55285A65}" type="presParOf" srcId="{B37CDA22-B887-4F6B-9BCD-EBC1A157C166}" destId="{797807B9-C112-423A-8958-18156B838DFD}" srcOrd="0" destOrd="0" presId="urn:microsoft.com/office/officeart/2005/8/layout/orgChart1"/>
    <dgm:cxn modelId="{66823B49-661C-4483-8C1E-81D56DC5A386}" type="presParOf" srcId="{797807B9-C112-423A-8958-18156B838DFD}" destId="{E1758F2F-098F-4AF8-8BA1-78CD2BCB36F9}" srcOrd="0" destOrd="0" presId="urn:microsoft.com/office/officeart/2005/8/layout/orgChart1"/>
    <dgm:cxn modelId="{5F54B606-D110-4256-8A14-BC60050F30CB}" type="presParOf" srcId="{797807B9-C112-423A-8958-18156B838DFD}" destId="{2BB19D5A-714C-4155-A2E0-7C0A8668CFB4}" srcOrd="1" destOrd="0" presId="urn:microsoft.com/office/officeart/2005/8/layout/orgChart1"/>
    <dgm:cxn modelId="{871C477F-E1C5-4D0D-9FC9-D0343FA419E4}" type="presParOf" srcId="{B37CDA22-B887-4F6B-9BCD-EBC1A157C166}" destId="{181A3DFE-3021-4AF6-AF67-492D5474BB08}" srcOrd="1" destOrd="0" presId="urn:microsoft.com/office/officeart/2005/8/layout/orgChart1"/>
    <dgm:cxn modelId="{FD9344CF-BC0D-47BD-9D0A-51D23C0D2453}" type="presParOf" srcId="{B37CDA22-B887-4F6B-9BCD-EBC1A157C166}" destId="{B9D24F45-A631-4D6E-8115-15B593A1CCD6}" srcOrd="2" destOrd="0" presId="urn:microsoft.com/office/officeart/2005/8/layout/orgChart1"/>
    <dgm:cxn modelId="{0599FFC2-92AA-4FF6-9368-D990637A37FF}" type="presParOf" srcId="{23A8742D-F909-4E76-86B9-5D3C34BF79BC}" destId="{1CB0670E-15A1-46D3-9235-D6D9C82F2D59}" srcOrd="2" destOrd="0" presId="urn:microsoft.com/office/officeart/2005/8/layout/orgChart1"/>
    <dgm:cxn modelId="{F9AA5300-357A-444F-BF45-635454AB578B}" type="presParOf" srcId="{23A8742D-F909-4E76-86B9-5D3C34BF79BC}" destId="{2CE885C2-EC44-423A-9006-76D6FF312B19}" srcOrd="3" destOrd="0" presId="urn:microsoft.com/office/officeart/2005/8/layout/orgChart1"/>
    <dgm:cxn modelId="{3754E2F5-1450-492C-8366-3AA8E427DEFB}" type="presParOf" srcId="{2CE885C2-EC44-423A-9006-76D6FF312B19}" destId="{4AB23262-3FE0-4B6C-9730-1D49BE54A7C3}" srcOrd="0" destOrd="0" presId="urn:microsoft.com/office/officeart/2005/8/layout/orgChart1"/>
    <dgm:cxn modelId="{4C5FA642-DE47-48B1-B629-F973DF9CCB22}" type="presParOf" srcId="{4AB23262-3FE0-4B6C-9730-1D49BE54A7C3}" destId="{5EA306DD-F119-4D56-906E-D7D2FC29A575}" srcOrd="0" destOrd="0" presId="urn:microsoft.com/office/officeart/2005/8/layout/orgChart1"/>
    <dgm:cxn modelId="{471AEAEB-F996-4602-8ACF-174915B99F17}" type="presParOf" srcId="{4AB23262-3FE0-4B6C-9730-1D49BE54A7C3}" destId="{49C48465-3C8A-4DCF-A497-6CE3ACCC8FC9}" srcOrd="1" destOrd="0" presId="urn:microsoft.com/office/officeart/2005/8/layout/orgChart1"/>
    <dgm:cxn modelId="{D7DEB975-E1DB-4859-8577-83D41B835708}" type="presParOf" srcId="{2CE885C2-EC44-423A-9006-76D6FF312B19}" destId="{2DC1560F-44BA-4A04-9B24-96F1773AE463}" srcOrd="1" destOrd="0" presId="urn:microsoft.com/office/officeart/2005/8/layout/orgChart1"/>
    <dgm:cxn modelId="{28978CC4-B480-4D8C-B556-02FA13151B4A}" type="presParOf" srcId="{2CE885C2-EC44-423A-9006-76D6FF312B19}" destId="{3E0332D2-B832-4FC8-A7B6-657721B3E5A9}" srcOrd="2" destOrd="0" presId="urn:microsoft.com/office/officeart/2005/8/layout/orgChart1"/>
    <dgm:cxn modelId="{0FDB0903-44E4-4DFE-9A04-388AE5CEA5A5}" type="presParOf" srcId="{3E0332D2-B832-4FC8-A7B6-657721B3E5A9}" destId="{B09BFAC9-8532-45B3-B619-C1EC5DCE02DF}" srcOrd="0" destOrd="0" presId="urn:microsoft.com/office/officeart/2005/8/layout/orgChart1"/>
    <dgm:cxn modelId="{CC50C5E1-8180-44D5-A7AC-FD5129BFCC77}" type="presParOf" srcId="{3E0332D2-B832-4FC8-A7B6-657721B3E5A9}" destId="{2F96DC8F-E669-4CBE-9E6C-40259B7148FF}" srcOrd="1" destOrd="0" presId="urn:microsoft.com/office/officeart/2005/8/layout/orgChart1"/>
    <dgm:cxn modelId="{45EABE23-8D57-4AB5-8292-ACFC5D704DC8}" type="presParOf" srcId="{2F96DC8F-E669-4CBE-9E6C-40259B7148FF}" destId="{45B64E6D-99A0-4740-A158-771D3EA69B10}" srcOrd="0" destOrd="0" presId="urn:microsoft.com/office/officeart/2005/8/layout/orgChart1"/>
    <dgm:cxn modelId="{D84138A2-C910-48BF-B28C-0440D3FACB34}" type="presParOf" srcId="{45B64E6D-99A0-4740-A158-771D3EA69B10}" destId="{C6768DCB-84BF-4D0C-B949-0E0C7A4EC1DC}" srcOrd="0" destOrd="0" presId="urn:microsoft.com/office/officeart/2005/8/layout/orgChart1"/>
    <dgm:cxn modelId="{FE32451D-927E-4760-937B-41E58917725E}" type="presParOf" srcId="{45B64E6D-99A0-4740-A158-771D3EA69B10}" destId="{571C9EAA-8327-43B0-BAC4-23810701DCB8}" srcOrd="1" destOrd="0" presId="urn:microsoft.com/office/officeart/2005/8/layout/orgChart1"/>
    <dgm:cxn modelId="{7200A767-4DB4-4FB4-9865-06F9086C4267}" type="presParOf" srcId="{2F96DC8F-E669-4CBE-9E6C-40259B7148FF}" destId="{F5B1C061-599C-472F-A062-1ED11DEBF3FA}" srcOrd="1" destOrd="0" presId="urn:microsoft.com/office/officeart/2005/8/layout/orgChart1"/>
    <dgm:cxn modelId="{1D5B4CBF-A651-4E61-8F81-53F397B4A084}" type="presParOf" srcId="{2F96DC8F-E669-4CBE-9E6C-40259B7148FF}" destId="{4C0016C3-80CA-4F44-B235-EBAF1CFB7D1C}" srcOrd="2" destOrd="0" presId="urn:microsoft.com/office/officeart/2005/8/layout/orgChart1"/>
    <dgm:cxn modelId="{5DC60C01-4E1B-440A-AA8E-D9C2936DF782}" type="presParOf" srcId="{3E0332D2-B832-4FC8-A7B6-657721B3E5A9}" destId="{4A0CC07A-4236-44B3-A5D0-B397E32A9EB2}" srcOrd="2" destOrd="0" presId="urn:microsoft.com/office/officeart/2005/8/layout/orgChart1"/>
    <dgm:cxn modelId="{A67D13DE-067B-4664-9197-9EA5D7425D58}" type="presParOf" srcId="{3E0332D2-B832-4FC8-A7B6-657721B3E5A9}" destId="{A28A33E0-44D1-4926-94EE-C57A4BBC251D}" srcOrd="3" destOrd="0" presId="urn:microsoft.com/office/officeart/2005/8/layout/orgChart1"/>
    <dgm:cxn modelId="{835B2AE7-69EC-4DA0-B8B0-9008B2F9C5BC}" type="presParOf" srcId="{A28A33E0-44D1-4926-94EE-C57A4BBC251D}" destId="{D4666FD9-0AAD-4906-B367-EEFCA6990EC1}" srcOrd="0" destOrd="0" presId="urn:microsoft.com/office/officeart/2005/8/layout/orgChart1"/>
    <dgm:cxn modelId="{F8DB729B-3ED3-4080-B5E1-A3EAD3E36251}" type="presParOf" srcId="{D4666FD9-0AAD-4906-B367-EEFCA6990EC1}" destId="{1D1AD6D9-353B-4CA5-83D4-7EC5B75803B5}" srcOrd="0" destOrd="0" presId="urn:microsoft.com/office/officeart/2005/8/layout/orgChart1"/>
    <dgm:cxn modelId="{4971DAFA-78F6-45BF-9AB6-E5C6DF7AB69C}" type="presParOf" srcId="{D4666FD9-0AAD-4906-B367-EEFCA6990EC1}" destId="{AD195434-C2D5-4395-BB9A-7B9A63023171}" srcOrd="1" destOrd="0" presId="urn:microsoft.com/office/officeart/2005/8/layout/orgChart1"/>
    <dgm:cxn modelId="{EBC12B16-0AF6-479D-BCCC-4B8D4E82778C}" type="presParOf" srcId="{A28A33E0-44D1-4926-94EE-C57A4BBC251D}" destId="{BA6F96FE-7A06-47F4-ABB0-8BF4DD4F526B}" srcOrd="1" destOrd="0" presId="urn:microsoft.com/office/officeart/2005/8/layout/orgChart1"/>
    <dgm:cxn modelId="{C92D7ACF-64DD-4366-BD81-EA8C17949E1A}" type="presParOf" srcId="{A28A33E0-44D1-4926-94EE-C57A4BBC251D}" destId="{453FD34F-3B34-4BBF-93A6-31EC5C431B30}" srcOrd="2" destOrd="0" presId="urn:microsoft.com/office/officeart/2005/8/layout/orgChart1"/>
    <dgm:cxn modelId="{93C82667-3DB0-4278-8BE8-30347D771A91}" type="presParOf" srcId="{4856EF09-C3A6-4D8E-8647-81E19F5B5BC4}" destId="{8AF5AE4B-6CBA-4EF6-8834-1CB45371D00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BC4D1C-0DF2-4D59-B072-6552A3EACD94}"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da-DK"/>
        </a:p>
      </dgm:t>
    </dgm:pt>
    <dgm:pt modelId="{01BD1356-A4D9-4892-8D64-DC02F19057E4}">
      <dgm:prSet phldrT="[Tekst]" custT="1"/>
      <dgm:spPr/>
      <dgm:t>
        <a:bodyPr/>
        <a:lstStyle/>
        <a:p>
          <a:r>
            <a:rPr lang="da-DK" sz="1200" dirty="0">
              <a:latin typeface="Lato"/>
            </a:rPr>
            <a:t>Fælles temadag</a:t>
          </a:r>
        </a:p>
      </dgm:t>
    </dgm:pt>
    <dgm:pt modelId="{3B5F1548-B57A-4216-9B8D-31B9911647A1}" type="parTrans" cxnId="{6514560F-8841-4D70-852D-F11CA6D0C33C}">
      <dgm:prSet/>
      <dgm:spPr/>
      <dgm:t>
        <a:bodyPr/>
        <a:lstStyle/>
        <a:p>
          <a:endParaRPr lang="da-DK"/>
        </a:p>
      </dgm:t>
    </dgm:pt>
    <dgm:pt modelId="{A559E5DA-68D3-4841-8FCB-7BA1886907C7}" type="sibTrans" cxnId="{6514560F-8841-4D70-852D-F11CA6D0C33C}">
      <dgm:prSet/>
      <dgm:spPr/>
      <dgm:t>
        <a:bodyPr/>
        <a:lstStyle/>
        <a:p>
          <a:endParaRPr lang="da-DK"/>
        </a:p>
      </dgm:t>
    </dgm:pt>
    <dgm:pt modelId="{89257E1F-D60D-437F-BC14-B26720CAB993}">
      <dgm:prSet phldrT="[Tekst]" custT="1"/>
      <dgm:spPr/>
      <dgm:t>
        <a:bodyPr/>
        <a:lstStyle/>
        <a:p>
          <a:r>
            <a:rPr lang="da-DK" sz="1200" dirty="0">
              <a:latin typeface="Lato" panose="020F0502020204030203"/>
            </a:rPr>
            <a:t>Hovedgruppe</a:t>
          </a:r>
        </a:p>
        <a:p>
          <a:r>
            <a:rPr lang="da-DK" sz="1200" dirty="0">
              <a:latin typeface="Lato" panose="020F0502020204030203"/>
            </a:rPr>
            <a:t>”Sommerfuglehaven”</a:t>
          </a:r>
        </a:p>
        <a:p>
          <a:r>
            <a:rPr lang="da-DK" sz="1200" dirty="0">
              <a:latin typeface="Lato" panose="020F0502020204030203"/>
            </a:rPr>
            <a:t>(institution 1) </a:t>
          </a:r>
        </a:p>
      </dgm:t>
    </dgm:pt>
    <dgm:pt modelId="{F097ADB2-3A77-4170-8A64-9D32C7AC60A0}" type="parTrans" cxnId="{508509EC-49A9-428E-AE6A-724355956E4A}">
      <dgm:prSet/>
      <dgm:spPr/>
      <dgm:t>
        <a:bodyPr/>
        <a:lstStyle/>
        <a:p>
          <a:endParaRPr lang="da-DK"/>
        </a:p>
      </dgm:t>
    </dgm:pt>
    <dgm:pt modelId="{0B3ECF17-A39D-4A69-8A57-EC0C006B77D4}" type="sibTrans" cxnId="{508509EC-49A9-428E-AE6A-724355956E4A}">
      <dgm:prSet/>
      <dgm:spPr/>
      <dgm:t>
        <a:bodyPr/>
        <a:lstStyle/>
        <a:p>
          <a:endParaRPr lang="da-DK"/>
        </a:p>
      </dgm:t>
    </dgm:pt>
    <dgm:pt modelId="{528BFDE6-A3D3-4013-861C-5133E6F90334}">
      <dgm:prSet phldrT="[Tekst]" custT="1"/>
      <dgm:spPr/>
      <dgm:t>
        <a:bodyPr/>
        <a:lstStyle/>
        <a:p>
          <a:r>
            <a:rPr lang="da-DK" sz="1200" dirty="0">
              <a:latin typeface="Lato" panose="020F0502020204030203"/>
            </a:rPr>
            <a:t>Hovedgruppe</a:t>
          </a:r>
        </a:p>
        <a:p>
          <a:r>
            <a:rPr lang="da-DK" sz="1200" dirty="0">
              <a:latin typeface="Lato" panose="020F0502020204030203"/>
            </a:rPr>
            <a:t>”Bjørnen”</a:t>
          </a:r>
        </a:p>
        <a:p>
          <a:r>
            <a:rPr lang="da-DK" sz="1200" dirty="0">
              <a:latin typeface="Lato" panose="020F0502020204030203"/>
            </a:rPr>
            <a:t>(institution 2) </a:t>
          </a:r>
        </a:p>
      </dgm:t>
    </dgm:pt>
    <dgm:pt modelId="{F08175F3-DC46-4B54-9D16-23BCCB503FBB}" type="parTrans" cxnId="{BCE92937-ED37-48EE-9905-148A8A54C508}">
      <dgm:prSet/>
      <dgm:spPr/>
      <dgm:t>
        <a:bodyPr/>
        <a:lstStyle/>
        <a:p>
          <a:endParaRPr lang="da-DK"/>
        </a:p>
      </dgm:t>
    </dgm:pt>
    <dgm:pt modelId="{C2543A2A-521F-499A-9C07-7FFDCD15330E}" type="sibTrans" cxnId="{BCE92937-ED37-48EE-9905-148A8A54C508}">
      <dgm:prSet/>
      <dgm:spPr/>
      <dgm:t>
        <a:bodyPr/>
        <a:lstStyle/>
        <a:p>
          <a:endParaRPr lang="da-DK"/>
        </a:p>
      </dgm:t>
    </dgm:pt>
    <dgm:pt modelId="{D422E1C6-B4C3-436C-8D9F-9A075F8AE92E}">
      <dgm:prSet phldrT="[Tekst]" custT="1"/>
      <dgm:spPr/>
      <dgm:t>
        <a:bodyPr/>
        <a:lstStyle/>
        <a:p>
          <a:r>
            <a:rPr lang="da-DK" sz="1200" dirty="0">
              <a:latin typeface="Lato" panose="020F0502020204030203"/>
            </a:rPr>
            <a:t>Hovedgruppe</a:t>
          </a:r>
        </a:p>
        <a:p>
          <a:r>
            <a:rPr lang="da-DK" sz="1200" dirty="0">
              <a:latin typeface="Lato" panose="020F0502020204030203"/>
            </a:rPr>
            <a:t>”Blomsten”</a:t>
          </a:r>
        </a:p>
        <a:p>
          <a:r>
            <a:rPr lang="da-DK" sz="1200" dirty="0">
              <a:latin typeface="Lato" panose="020F0502020204030203"/>
            </a:rPr>
            <a:t>(institution 3) </a:t>
          </a:r>
        </a:p>
      </dgm:t>
    </dgm:pt>
    <dgm:pt modelId="{FA522286-C3B8-42A7-AF07-C4370748EBD2}" type="parTrans" cxnId="{D6388C51-EE21-4084-9F0A-48EAD2FA9D7F}">
      <dgm:prSet/>
      <dgm:spPr/>
      <dgm:t>
        <a:bodyPr/>
        <a:lstStyle/>
        <a:p>
          <a:endParaRPr lang="da-DK"/>
        </a:p>
      </dgm:t>
    </dgm:pt>
    <dgm:pt modelId="{EEFBDCF1-188E-4C4B-909C-0BAE2DA28FD9}" type="sibTrans" cxnId="{D6388C51-EE21-4084-9F0A-48EAD2FA9D7F}">
      <dgm:prSet/>
      <dgm:spPr/>
      <dgm:t>
        <a:bodyPr/>
        <a:lstStyle/>
        <a:p>
          <a:endParaRPr lang="da-DK"/>
        </a:p>
      </dgm:t>
    </dgm:pt>
    <dgm:pt modelId="{4B234E92-CD98-4006-8896-84963A74E2D3}" type="pres">
      <dgm:prSet presAssocID="{51BC4D1C-0DF2-4D59-B072-6552A3EACD94}" presName="hierChild1" presStyleCnt="0">
        <dgm:presLayoutVars>
          <dgm:orgChart val="1"/>
          <dgm:chPref val="1"/>
          <dgm:dir/>
          <dgm:animOne val="branch"/>
          <dgm:animLvl val="lvl"/>
          <dgm:resizeHandles/>
        </dgm:presLayoutVars>
      </dgm:prSet>
      <dgm:spPr/>
    </dgm:pt>
    <dgm:pt modelId="{4856EF09-C3A6-4D8E-8647-81E19F5B5BC4}" type="pres">
      <dgm:prSet presAssocID="{01BD1356-A4D9-4892-8D64-DC02F19057E4}" presName="hierRoot1" presStyleCnt="0">
        <dgm:presLayoutVars>
          <dgm:hierBranch val="init"/>
        </dgm:presLayoutVars>
      </dgm:prSet>
      <dgm:spPr/>
    </dgm:pt>
    <dgm:pt modelId="{16B6A1E7-81D2-4026-BB67-0FD5AE05A16B}" type="pres">
      <dgm:prSet presAssocID="{01BD1356-A4D9-4892-8D64-DC02F19057E4}" presName="rootComposite1" presStyleCnt="0"/>
      <dgm:spPr/>
    </dgm:pt>
    <dgm:pt modelId="{A78FD51E-1706-4CFB-9A34-25ECFF8C1B8D}" type="pres">
      <dgm:prSet presAssocID="{01BD1356-A4D9-4892-8D64-DC02F19057E4}" presName="rootText1" presStyleLbl="node0" presStyleIdx="0" presStyleCnt="1">
        <dgm:presLayoutVars>
          <dgm:chPref val="3"/>
        </dgm:presLayoutVars>
      </dgm:prSet>
      <dgm:spPr>
        <a:prstGeom prst="roundRect">
          <a:avLst/>
        </a:prstGeom>
      </dgm:spPr>
    </dgm:pt>
    <dgm:pt modelId="{56FAE071-6A1D-41FD-BA50-AED4C6266D3B}" type="pres">
      <dgm:prSet presAssocID="{01BD1356-A4D9-4892-8D64-DC02F19057E4}" presName="rootConnector1" presStyleLbl="node1" presStyleIdx="0" presStyleCnt="0"/>
      <dgm:spPr/>
    </dgm:pt>
    <dgm:pt modelId="{23A8742D-F909-4E76-86B9-5D3C34BF79BC}" type="pres">
      <dgm:prSet presAssocID="{01BD1356-A4D9-4892-8D64-DC02F19057E4}" presName="hierChild2" presStyleCnt="0"/>
      <dgm:spPr/>
    </dgm:pt>
    <dgm:pt modelId="{66788162-884B-49B3-8A59-69B2A508457A}" type="pres">
      <dgm:prSet presAssocID="{F097ADB2-3A77-4170-8A64-9D32C7AC60A0}" presName="Name37" presStyleLbl="parChTrans1D2" presStyleIdx="0" presStyleCnt="3"/>
      <dgm:spPr/>
    </dgm:pt>
    <dgm:pt modelId="{FA70C62A-3FF7-43AB-8489-70BA8449F2B6}" type="pres">
      <dgm:prSet presAssocID="{89257E1F-D60D-437F-BC14-B26720CAB993}" presName="hierRoot2" presStyleCnt="0">
        <dgm:presLayoutVars>
          <dgm:hierBranch val="init"/>
        </dgm:presLayoutVars>
      </dgm:prSet>
      <dgm:spPr/>
    </dgm:pt>
    <dgm:pt modelId="{DC879350-F0BC-4D52-9509-2D4ACBE8BC48}" type="pres">
      <dgm:prSet presAssocID="{89257E1F-D60D-437F-BC14-B26720CAB993}" presName="rootComposite" presStyleCnt="0"/>
      <dgm:spPr/>
    </dgm:pt>
    <dgm:pt modelId="{3FB28C77-3E50-4565-92A0-5DC407AF91CC}" type="pres">
      <dgm:prSet presAssocID="{89257E1F-D60D-437F-BC14-B26720CAB993}" presName="rootText" presStyleLbl="node2" presStyleIdx="0" presStyleCnt="3">
        <dgm:presLayoutVars>
          <dgm:chPref val="3"/>
        </dgm:presLayoutVars>
      </dgm:prSet>
      <dgm:spPr>
        <a:prstGeom prst="roundRect">
          <a:avLst/>
        </a:prstGeom>
      </dgm:spPr>
    </dgm:pt>
    <dgm:pt modelId="{2C457B1A-6959-4B72-89F9-5168B6A30CFA}" type="pres">
      <dgm:prSet presAssocID="{89257E1F-D60D-437F-BC14-B26720CAB993}" presName="rootConnector" presStyleLbl="node2" presStyleIdx="0" presStyleCnt="3"/>
      <dgm:spPr/>
    </dgm:pt>
    <dgm:pt modelId="{06841236-5B2A-4543-9A84-6EE1D68FF489}" type="pres">
      <dgm:prSet presAssocID="{89257E1F-D60D-437F-BC14-B26720CAB993}" presName="hierChild4" presStyleCnt="0"/>
      <dgm:spPr/>
    </dgm:pt>
    <dgm:pt modelId="{964776E8-6AF1-4417-A588-F48CDFF1F462}" type="pres">
      <dgm:prSet presAssocID="{89257E1F-D60D-437F-BC14-B26720CAB993}" presName="hierChild5" presStyleCnt="0"/>
      <dgm:spPr/>
    </dgm:pt>
    <dgm:pt modelId="{1CB0670E-15A1-46D3-9235-D6D9C82F2D59}" type="pres">
      <dgm:prSet presAssocID="{F08175F3-DC46-4B54-9D16-23BCCB503FBB}" presName="Name37" presStyleLbl="parChTrans1D2" presStyleIdx="1" presStyleCnt="3"/>
      <dgm:spPr/>
    </dgm:pt>
    <dgm:pt modelId="{2CE885C2-EC44-423A-9006-76D6FF312B19}" type="pres">
      <dgm:prSet presAssocID="{528BFDE6-A3D3-4013-861C-5133E6F90334}" presName="hierRoot2" presStyleCnt="0">
        <dgm:presLayoutVars>
          <dgm:hierBranch val="init"/>
        </dgm:presLayoutVars>
      </dgm:prSet>
      <dgm:spPr/>
    </dgm:pt>
    <dgm:pt modelId="{4AB23262-3FE0-4B6C-9730-1D49BE54A7C3}" type="pres">
      <dgm:prSet presAssocID="{528BFDE6-A3D3-4013-861C-5133E6F90334}" presName="rootComposite" presStyleCnt="0"/>
      <dgm:spPr/>
    </dgm:pt>
    <dgm:pt modelId="{5EA306DD-F119-4D56-906E-D7D2FC29A575}" type="pres">
      <dgm:prSet presAssocID="{528BFDE6-A3D3-4013-861C-5133E6F90334}" presName="rootText" presStyleLbl="node2" presStyleIdx="1" presStyleCnt="3">
        <dgm:presLayoutVars>
          <dgm:chPref val="3"/>
        </dgm:presLayoutVars>
      </dgm:prSet>
      <dgm:spPr>
        <a:prstGeom prst="roundRect">
          <a:avLst/>
        </a:prstGeom>
      </dgm:spPr>
    </dgm:pt>
    <dgm:pt modelId="{49C48465-3C8A-4DCF-A497-6CE3ACCC8FC9}" type="pres">
      <dgm:prSet presAssocID="{528BFDE6-A3D3-4013-861C-5133E6F90334}" presName="rootConnector" presStyleLbl="node2" presStyleIdx="1" presStyleCnt="3"/>
      <dgm:spPr/>
    </dgm:pt>
    <dgm:pt modelId="{2DC1560F-44BA-4A04-9B24-96F1773AE463}" type="pres">
      <dgm:prSet presAssocID="{528BFDE6-A3D3-4013-861C-5133E6F90334}" presName="hierChild4" presStyleCnt="0"/>
      <dgm:spPr/>
    </dgm:pt>
    <dgm:pt modelId="{3E0332D2-B832-4FC8-A7B6-657721B3E5A9}" type="pres">
      <dgm:prSet presAssocID="{528BFDE6-A3D3-4013-861C-5133E6F90334}" presName="hierChild5" presStyleCnt="0"/>
      <dgm:spPr/>
    </dgm:pt>
    <dgm:pt modelId="{487343C3-8E9B-4AE0-888C-F4550D3F96EC}" type="pres">
      <dgm:prSet presAssocID="{FA522286-C3B8-42A7-AF07-C4370748EBD2}" presName="Name37" presStyleLbl="parChTrans1D2" presStyleIdx="2" presStyleCnt="3"/>
      <dgm:spPr/>
    </dgm:pt>
    <dgm:pt modelId="{82A0C3D5-895D-4DE6-B87F-EA0B1CE846DF}" type="pres">
      <dgm:prSet presAssocID="{D422E1C6-B4C3-436C-8D9F-9A075F8AE92E}" presName="hierRoot2" presStyleCnt="0">
        <dgm:presLayoutVars>
          <dgm:hierBranch val="init"/>
        </dgm:presLayoutVars>
      </dgm:prSet>
      <dgm:spPr/>
    </dgm:pt>
    <dgm:pt modelId="{C8C63BBE-4881-4799-83C2-30B53FFCB487}" type="pres">
      <dgm:prSet presAssocID="{D422E1C6-B4C3-436C-8D9F-9A075F8AE92E}" presName="rootComposite" presStyleCnt="0"/>
      <dgm:spPr/>
    </dgm:pt>
    <dgm:pt modelId="{C4E611A3-0330-487A-9B6B-CE65DE9CC0FE}" type="pres">
      <dgm:prSet presAssocID="{D422E1C6-B4C3-436C-8D9F-9A075F8AE92E}" presName="rootText" presStyleLbl="node2" presStyleIdx="2" presStyleCnt="3">
        <dgm:presLayoutVars>
          <dgm:chPref val="3"/>
        </dgm:presLayoutVars>
      </dgm:prSet>
      <dgm:spPr>
        <a:prstGeom prst="roundRect">
          <a:avLst/>
        </a:prstGeom>
      </dgm:spPr>
    </dgm:pt>
    <dgm:pt modelId="{ECA49A38-6FD7-4EA2-948F-9FF19E7FC86F}" type="pres">
      <dgm:prSet presAssocID="{D422E1C6-B4C3-436C-8D9F-9A075F8AE92E}" presName="rootConnector" presStyleLbl="node2" presStyleIdx="2" presStyleCnt="3"/>
      <dgm:spPr/>
    </dgm:pt>
    <dgm:pt modelId="{072EA716-AFAE-4A68-B84D-D17737615A48}" type="pres">
      <dgm:prSet presAssocID="{D422E1C6-B4C3-436C-8D9F-9A075F8AE92E}" presName="hierChild4" presStyleCnt="0"/>
      <dgm:spPr/>
    </dgm:pt>
    <dgm:pt modelId="{65923D38-EA41-4087-AB0E-BB7EAA9FD1A9}" type="pres">
      <dgm:prSet presAssocID="{D422E1C6-B4C3-436C-8D9F-9A075F8AE92E}" presName="hierChild5" presStyleCnt="0"/>
      <dgm:spPr/>
    </dgm:pt>
    <dgm:pt modelId="{8AF5AE4B-6CBA-4EF6-8834-1CB45371D008}" type="pres">
      <dgm:prSet presAssocID="{01BD1356-A4D9-4892-8D64-DC02F19057E4}" presName="hierChild3" presStyleCnt="0"/>
      <dgm:spPr/>
    </dgm:pt>
  </dgm:ptLst>
  <dgm:cxnLst>
    <dgm:cxn modelId="{E7F87407-114A-49B6-AC9D-E54A4F404985}" type="presOf" srcId="{01BD1356-A4D9-4892-8D64-DC02F19057E4}" destId="{56FAE071-6A1D-41FD-BA50-AED4C6266D3B}" srcOrd="1" destOrd="0" presId="urn:microsoft.com/office/officeart/2005/8/layout/orgChart1"/>
    <dgm:cxn modelId="{6514560F-8841-4D70-852D-F11CA6D0C33C}" srcId="{51BC4D1C-0DF2-4D59-B072-6552A3EACD94}" destId="{01BD1356-A4D9-4892-8D64-DC02F19057E4}" srcOrd="0" destOrd="0" parTransId="{3B5F1548-B57A-4216-9B8D-31B9911647A1}" sibTransId="{A559E5DA-68D3-4841-8FCB-7BA1886907C7}"/>
    <dgm:cxn modelId="{D85EDF21-98D7-4DB5-ADA6-5A80DBBCC8C5}" type="presOf" srcId="{89257E1F-D60D-437F-BC14-B26720CAB993}" destId="{3FB28C77-3E50-4565-92A0-5DC407AF91CC}" srcOrd="0" destOrd="0" presId="urn:microsoft.com/office/officeart/2005/8/layout/orgChart1"/>
    <dgm:cxn modelId="{BCE92937-ED37-48EE-9905-148A8A54C508}" srcId="{01BD1356-A4D9-4892-8D64-DC02F19057E4}" destId="{528BFDE6-A3D3-4013-861C-5133E6F90334}" srcOrd="1" destOrd="0" parTransId="{F08175F3-DC46-4B54-9D16-23BCCB503FBB}" sibTransId="{C2543A2A-521F-499A-9C07-7FFDCD15330E}"/>
    <dgm:cxn modelId="{BAD7CC68-36E4-4C69-99A4-A932CA7CCCB8}" type="presOf" srcId="{F08175F3-DC46-4B54-9D16-23BCCB503FBB}" destId="{1CB0670E-15A1-46D3-9235-D6D9C82F2D59}" srcOrd="0" destOrd="0" presId="urn:microsoft.com/office/officeart/2005/8/layout/orgChart1"/>
    <dgm:cxn modelId="{711CB36E-1698-4F9B-ABA2-79F818D265D3}" type="presOf" srcId="{51BC4D1C-0DF2-4D59-B072-6552A3EACD94}" destId="{4B234E92-CD98-4006-8896-84963A74E2D3}" srcOrd="0" destOrd="0" presId="urn:microsoft.com/office/officeart/2005/8/layout/orgChart1"/>
    <dgm:cxn modelId="{D6388C51-EE21-4084-9F0A-48EAD2FA9D7F}" srcId="{01BD1356-A4D9-4892-8D64-DC02F19057E4}" destId="{D422E1C6-B4C3-436C-8D9F-9A075F8AE92E}" srcOrd="2" destOrd="0" parTransId="{FA522286-C3B8-42A7-AF07-C4370748EBD2}" sibTransId="{EEFBDCF1-188E-4C4B-909C-0BAE2DA28FD9}"/>
    <dgm:cxn modelId="{0C5C1973-A8BF-4225-9BCE-53CE1A262C0F}" type="presOf" srcId="{FA522286-C3B8-42A7-AF07-C4370748EBD2}" destId="{487343C3-8E9B-4AE0-888C-F4550D3F96EC}" srcOrd="0" destOrd="0" presId="urn:microsoft.com/office/officeart/2005/8/layout/orgChart1"/>
    <dgm:cxn modelId="{8BA050AC-AEFB-4629-B7F5-63633E281350}" type="presOf" srcId="{528BFDE6-A3D3-4013-861C-5133E6F90334}" destId="{49C48465-3C8A-4DCF-A497-6CE3ACCC8FC9}" srcOrd="1" destOrd="0" presId="urn:microsoft.com/office/officeart/2005/8/layout/orgChart1"/>
    <dgm:cxn modelId="{810D87B8-6EEA-4F33-89D2-96E32BE61FE7}" type="presOf" srcId="{F097ADB2-3A77-4170-8A64-9D32C7AC60A0}" destId="{66788162-884B-49B3-8A59-69B2A508457A}" srcOrd="0" destOrd="0" presId="urn:microsoft.com/office/officeart/2005/8/layout/orgChart1"/>
    <dgm:cxn modelId="{BACBDEC5-4EEE-4993-BB89-FA9F996AE34E}" type="presOf" srcId="{528BFDE6-A3D3-4013-861C-5133E6F90334}" destId="{5EA306DD-F119-4D56-906E-D7D2FC29A575}" srcOrd="0" destOrd="0" presId="urn:microsoft.com/office/officeart/2005/8/layout/orgChart1"/>
    <dgm:cxn modelId="{6EECA2D5-2A90-4A36-A1EA-88B3947A9B17}" type="presOf" srcId="{D422E1C6-B4C3-436C-8D9F-9A075F8AE92E}" destId="{C4E611A3-0330-487A-9B6B-CE65DE9CC0FE}" srcOrd="0" destOrd="0" presId="urn:microsoft.com/office/officeart/2005/8/layout/orgChart1"/>
    <dgm:cxn modelId="{A517AADB-A287-4CA1-8CC6-6CFEC665E2D4}" type="presOf" srcId="{89257E1F-D60D-437F-BC14-B26720CAB993}" destId="{2C457B1A-6959-4B72-89F9-5168B6A30CFA}" srcOrd="1" destOrd="0" presId="urn:microsoft.com/office/officeart/2005/8/layout/orgChart1"/>
    <dgm:cxn modelId="{7FD059E1-4CFF-4047-A04B-422A3E1C74C2}" type="presOf" srcId="{D422E1C6-B4C3-436C-8D9F-9A075F8AE92E}" destId="{ECA49A38-6FD7-4EA2-948F-9FF19E7FC86F}" srcOrd="1" destOrd="0" presId="urn:microsoft.com/office/officeart/2005/8/layout/orgChart1"/>
    <dgm:cxn modelId="{508509EC-49A9-428E-AE6A-724355956E4A}" srcId="{01BD1356-A4D9-4892-8D64-DC02F19057E4}" destId="{89257E1F-D60D-437F-BC14-B26720CAB993}" srcOrd="0" destOrd="0" parTransId="{F097ADB2-3A77-4170-8A64-9D32C7AC60A0}" sibTransId="{0B3ECF17-A39D-4A69-8A57-EC0C006B77D4}"/>
    <dgm:cxn modelId="{B5AFE5ED-78A6-474F-B50C-36B773091349}" type="presOf" srcId="{01BD1356-A4D9-4892-8D64-DC02F19057E4}" destId="{A78FD51E-1706-4CFB-9A34-25ECFF8C1B8D}" srcOrd="0" destOrd="0" presId="urn:microsoft.com/office/officeart/2005/8/layout/orgChart1"/>
    <dgm:cxn modelId="{3B68EA2D-ED83-4E6F-BFCF-517E9994EAB1}" type="presParOf" srcId="{4B234E92-CD98-4006-8896-84963A74E2D3}" destId="{4856EF09-C3A6-4D8E-8647-81E19F5B5BC4}" srcOrd="0" destOrd="0" presId="urn:microsoft.com/office/officeart/2005/8/layout/orgChart1"/>
    <dgm:cxn modelId="{3BDDAB7E-F107-4773-9429-29E41D8B1039}" type="presParOf" srcId="{4856EF09-C3A6-4D8E-8647-81E19F5B5BC4}" destId="{16B6A1E7-81D2-4026-BB67-0FD5AE05A16B}" srcOrd="0" destOrd="0" presId="urn:microsoft.com/office/officeart/2005/8/layout/orgChart1"/>
    <dgm:cxn modelId="{4B281B4E-B0CE-4C00-A59D-C690EECD0E77}" type="presParOf" srcId="{16B6A1E7-81D2-4026-BB67-0FD5AE05A16B}" destId="{A78FD51E-1706-4CFB-9A34-25ECFF8C1B8D}" srcOrd="0" destOrd="0" presId="urn:microsoft.com/office/officeart/2005/8/layout/orgChart1"/>
    <dgm:cxn modelId="{6435F03E-52EC-4052-9BDF-45AD6B6969C5}" type="presParOf" srcId="{16B6A1E7-81D2-4026-BB67-0FD5AE05A16B}" destId="{56FAE071-6A1D-41FD-BA50-AED4C6266D3B}" srcOrd="1" destOrd="0" presId="urn:microsoft.com/office/officeart/2005/8/layout/orgChart1"/>
    <dgm:cxn modelId="{77466E53-08B1-465A-943F-068BC1606717}" type="presParOf" srcId="{4856EF09-C3A6-4D8E-8647-81E19F5B5BC4}" destId="{23A8742D-F909-4E76-86B9-5D3C34BF79BC}" srcOrd="1" destOrd="0" presId="urn:microsoft.com/office/officeart/2005/8/layout/orgChart1"/>
    <dgm:cxn modelId="{B58A65B0-6731-4E90-BF40-8F7B7B61C609}" type="presParOf" srcId="{23A8742D-F909-4E76-86B9-5D3C34BF79BC}" destId="{66788162-884B-49B3-8A59-69B2A508457A}" srcOrd="0" destOrd="0" presId="urn:microsoft.com/office/officeart/2005/8/layout/orgChart1"/>
    <dgm:cxn modelId="{D22CDD3E-8B4F-4FCE-A35F-A34A0C50D008}" type="presParOf" srcId="{23A8742D-F909-4E76-86B9-5D3C34BF79BC}" destId="{FA70C62A-3FF7-43AB-8489-70BA8449F2B6}" srcOrd="1" destOrd="0" presId="urn:microsoft.com/office/officeart/2005/8/layout/orgChart1"/>
    <dgm:cxn modelId="{126C541C-B479-40C7-A82C-9A724743B673}" type="presParOf" srcId="{FA70C62A-3FF7-43AB-8489-70BA8449F2B6}" destId="{DC879350-F0BC-4D52-9509-2D4ACBE8BC48}" srcOrd="0" destOrd="0" presId="urn:microsoft.com/office/officeart/2005/8/layout/orgChart1"/>
    <dgm:cxn modelId="{7BB6D71A-4241-4ABB-99BB-9DF605D08B36}" type="presParOf" srcId="{DC879350-F0BC-4D52-9509-2D4ACBE8BC48}" destId="{3FB28C77-3E50-4565-92A0-5DC407AF91CC}" srcOrd="0" destOrd="0" presId="urn:microsoft.com/office/officeart/2005/8/layout/orgChart1"/>
    <dgm:cxn modelId="{DB670F3D-BCE1-49A9-A501-28E6D8FCACB9}" type="presParOf" srcId="{DC879350-F0BC-4D52-9509-2D4ACBE8BC48}" destId="{2C457B1A-6959-4B72-89F9-5168B6A30CFA}" srcOrd="1" destOrd="0" presId="urn:microsoft.com/office/officeart/2005/8/layout/orgChart1"/>
    <dgm:cxn modelId="{EB8A5CB0-4062-4D33-B8C2-0E40C78A6C6E}" type="presParOf" srcId="{FA70C62A-3FF7-43AB-8489-70BA8449F2B6}" destId="{06841236-5B2A-4543-9A84-6EE1D68FF489}" srcOrd="1" destOrd="0" presId="urn:microsoft.com/office/officeart/2005/8/layout/orgChart1"/>
    <dgm:cxn modelId="{13A6F93B-9D37-4FB5-81BF-EFB0820A3DC4}" type="presParOf" srcId="{FA70C62A-3FF7-43AB-8489-70BA8449F2B6}" destId="{964776E8-6AF1-4417-A588-F48CDFF1F462}" srcOrd="2" destOrd="0" presId="urn:microsoft.com/office/officeart/2005/8/layout/orgChart1"/>
    <dgm:cxn modelId="{0599FFC2-92AA-4FF6-9368-D990637A37FF}" type="presParOf" srcId="{23A8742D-F909-4E76-86B9-5D3C34BF79BC}" destId="{1CB0670E-15A1-46D3-9235-D6D9C82F2D59}" srcOrd="2" destOrd="0" presId="urn:microsoft.com/office/officeart/2005/8/layout/orgChart1"/>
    <dgm:cxn modelId="{F9AA5300-357A-444F-BF45-635454AB578B}" type="presParOf" srcId="{23A8742D-F909-4E76-86B9-5D3C34BF79BC}" destId="{2CE885C2-EC44-423A-9006-76D6FF312B19}" srcOrd="3" destOrd="0" presId="urn:microsoft.com/office/officeart/2005/8/layout/orgChart1"/>
    <dgm:cxn modelId="{3754E2F5-1450-492C-8366-3AA8E427DEFB}" type="presParOf" srcId="{2CE885C2-EC44-423A-9006-76D6FF312B19}" destId="{4AB23262-3FE0-4B6C-9730-1D49BE54A7C3}" srcOrd="0" destOrd="0" presId="urn:microsoft.com/office/officeart/2005/8/layout/orgChart1"/>
    <dgm:cxn modelId="{4C5FA642-DE47-48B1-B629-F973DF9CCB22}" type="presParOf" srcId="{4AB23262-3FE0-4B6C-9730-1D49BE54A7C3}" destId="{5EA306DD-F119-4D56-906E-D7D2FC29A575}" srcOrd="0" destOrd="0" presId="urn:microsoft.com/office/officeart/2005/8/layout/orgChart1"/>
    <dgm:cxn modelId="{471AEAEB-F996-4602-8ACF-174915B99F17}" type="presParOf" srcId="{4AB23262-3FE0-4B6C-9730-1D49BE54A7C3}" destId="{49C48465-3C8A-4DCF-A497-6CE3ACCC8FC9}" srcOrd="1" destOrd="0" presId="urn:microsoft.com/office/officeart/2005/8/layout/orgChart1"/>
    <dgm:cxn modelId="{D7DEB975-E1DB-4859-8577-83D41B835708}" type="presParOf" srcId="{2CE885C2-EC44-423A-9006-76D6FF312B19}" destId="{2DC1560F-44BA-4A04-9B24-96F1773AE463}" srcOrd="1" destOrd="0" presId="urn:microsoft.com/office/officeart/2005/8/layout/orgChart1"/>
    <dgm:cxn modelId="{28978CC4-B480-4D8C-B556-02FA13151B4A}" type="presParOf" srcId="{2CE885C2-EC44-423A-9006-76D6FF312B19}" destId="{3E0332D2-B832-4FC8-A7B6-657721B3E5A9}" srcOrd="2" destOrd="0" presId="urn:microsoft.com/office/officeart/2005/8/layout/orgChart1"/>
    <dgm:cxn modelId="{06ED954A-635B-4F9D-A981-FEAEB653DC52}" type="presParOf" srcId="{23A8742D-F909-4E76-86B9-5D3C34BF79BC}" destId="{487343C3-8E9B-4AE0-888C-F4550D3F96EC}" srcOrd="4" destOrd="0" presId="urn:microsoft.com/office/officeart/2005/8/layout/orgChart1"/>
    <dgm:cxn modelId="{9F743C10-3AD1-4BDA-8DFE-A53F028438FF}" type="presParOf" srcId="{23A8742D-F909-4E76-86B9-5D3C34BF79BC}" destId="{82A0C3D5-895D-4DE6-B87F-EA0B1CE846DF}" srcOrd="5" destOrd="0" presId="urn:microsoft.com/office/officeart/2005/8/layout/orgChart1"/>
    <dgm:cxn modelId="{5779DE51-FF79-49B3-AF8F-A027503ACEF5}" type="presParOf" srcId="{82A0C3D5-895D-4DE6-B87F-EA0B1CE846DF}" destId="{C8C63BBE-4881-4799-83C2-30B53FFCB487}" srcOrd="0" destOrd="0" presId="urn:microsoft.com/office/officeart/2005/8/layout/orgChart1"/>
    <dgm:cxn modelId="{A16C7165-F741-4EAD-BB1C-7E1B674F1371}" type="presParOf" srcId="{C8C63BBE-4881-4799-83C2-30B53FFCB487}" destId="{C4E611A3-0330-487A-9B6B-CE65DE9CC0FE}" srcOrd="0" destOrd="0" presId="urn:microsoft.com/office/officeart/2005/8/layout/orgChart1"/>
    <dgm:cxn modelId="{7AF8131B-F2A2-492B-BC0C-385E831CA87C}" type="presParOf" srcId="{C8C63BBE-4881-4799-83C2-30B53FFCB487}" destId="{ECA49A38-6FD7-4EA2-948F-9FF19E7FC86F}" srcOrd="1" destOrd="0" presId="urn:microsoft.com/office/officeart/2005/8/layout/orgChart1"/>
    <dgm:cxn modelId="{B672CC64-0CE8-4546-9711-05ED97EA4EFE}" type="presParOf" srcId="{82A0C3D5-895D-4DE6-B87F-EA0B1CE846DF}" destId="{072EA716-AFAE-4A68-B84D-D17737615A48}" srcOrd="1" destOrd="0" presId="urn:microsoft.com/office/officeart/2005/8/layout/orgChart1"/>
    <dgm:cxn modelId="{2D3BF9F3-D898-413A-8C50-DB128500CD0C}" type="presParOf" srcId="{82A0C3D5-895D-4DE6-B87F-EA0B1CE846DF}" destId="{65923D38-EA41-4087-AB0E-BB7EAA9FD1A9}" srcOrd="2" destOrd="0" presId="urn:microsoft.com/office/officeart/2005/8/layout/orgChart1"/>
    <dgm:cxn modelId="{93C82667-3DB0-4278-8BE8-30347D771A91}" type="presParOf" srcId="{4856EF09-C3A6-4D8E-8647-81E19F5B5BC4}" destId="{8AF5AE4B-6CBA-4EF6-8834-1CB45371D00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343C3-8E9B-4AE0-888C-F4550D3F96EC}">
      <dsp:nvSpPr>
        <dsp:cNvPr id="0" name=""/>
        <dsp:cNvSpPr/>
      </dsp:nvSpPr>
      <dsp:spPr>
        <a:xfrm>
          <a:off x="3048000" y="1844867"/>
          <a:ext cx="2156482" cy="374265"/>
        </a:xfrm>
        <a:custGeom>
          <a:avLst/>
          <a:gdLst/>
          <a:ahLst/>
          <a:cxnLst/>
          <a:rect l="0" t="0" r="0" b="0"/>
          <a:pathLst>
            <a:path>
              <a:moveTo>
                <a:pt x="0" y="0"/>
              </a:moveTo>
              <a:lnTo>
                <a:pt x="0" y="187132"/>
              </a:lnTo>
              <a:lnTo>
                <a:pt x="2156482" y="187132"/>
              </a:lnTo>
              <a:lnTo>
                <a:pt x="2156482" y="3742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B0670E-15A1-46D3-9235-D6D9C82F2D59}">
      <dsp:nvSpPr>
        <dsp:cNvPr id="0" name=""/>
        <dsp:cNvSpPr/>
      </dsp:nvSpPr>
      <dsp:spPr>
        <a:xfrm>
          <a:off x="3002280" y="1844867"/>
          <a:ext cx="91440" cy="374265"/>
        </a:xfrm>
        <a:custGeom>
          <a:avLst/>
          <a:gdLst/>
          <a:ahLst/>
          <a:cxnLst/>
          <a:rect l="0" t="0" r="0" b="0"/>
          <a:pathLst>
            <a:path>
              <a:moveTo>
                <a:pt x="45720" y="0"/>
              </a:moveTo>
              <a:lnTo>
                <a:pt x="45720" y="3742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788162-884B-49B3-8A59-69B2A508457A}">
      <dsp:nvSpPr>
        <dsp:cNvPr id="0" name=""/>
        <dsp:cNvSpPr/>
      </dsp:nvSpPr>
      <dsp:spPr>
        <a:xfrm>
          <a:off x="891517" y="1844867"/>
          <a:ext cx="2156482" cy="374265"/>
        </a:xfrm>
        <a:custGeom>
          <a:avLst/>
          <a:gdLst/>
          <a:ahLst/>
          <a:cxnLst/>
          <a:rect l="0" t="0" r="0" b="0"/>
          <a:pathLst>
            <a:path>
              <a:moveTo>
                <a:pt x="2156482" y="0"/>
              </a:moveTo>
              <a:lnTo>
                <a:pt x="2156482" y="187132"/>
              </a:lnTo>
              <a:lnTo>
                <a:pt x="0" y="187132"/>
              </a:lnTo>
              <a:lnTo>
                <a:pt x="0" y="3742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8FD51E-1706-4CFB-9A34-25ECFF8C1B8D}">
      <dsp:nvSpPr>
        <dsp:cNvPr id="0" name=""/>
        <dsp:cNvSpPr/>
      </dsp:nvSpPr>
      <dsp:spPr>
        <a:xfrm>
          <a:off x="2156891" y="953758"/>
          <a:ext cx="1782216" cy="89110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a:rPr>
            <a:t>Personale gruppe</a:t>
          </a:r>
          <a:br>
            <a:rPr lang="da-DK" sz="1200" kern="1200" dirty="0">
              <a:latin typeface="Lato"/>
            </a:rPr>
          </a:br>
          <a:r>
            <a:rPr lang="da-DK" sz="1200" kern="1200" dirty="0">
              <a:latin typeface="Lato"/>
            </a:rPr>
            <a:t>(Aula-gruppe)</a:t>
          </a:r>
        </a:p>
      </dsp:txBody>
      <dsp:txXfrm>
        <a:off x="2200391" y="997258"/>
        <a:ext cx="1695216" cy="804108"/>
      </dsp:txXfrm>
    </dsp:sp>
    <dsp:sp modelId="{3FB28C77-3E50-4565-92A0-5DC407AF91CC}">
      <dsp:nvSpPr>
        <dsp:cNvPr id="0" name=""/>
        <dsp:cNvSpPr/>
      </dsp:nvSpPr>
      <dsp:spPr>
        <a:xfrm>
          <a:off x="409" y="2219132"/>
          <a:ext cx="1782216" cy="89110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a:rPr>
            <a:t>Rød stue</a:t>
          </a:r>
        </a:p>
        <a:p>
          <a:pPr marL="0" lvl="0" indent="0" algn="ctr" defTabSz="533400">
            <a:lnSpc>
              <a:spcPct val="90000"/>
            </a:lnSpc>
            <a:spcBef>
              <a:spcPct val="0"/>
            </a:spcBef>
            <a:spcAft>
              <a:spcPct val="35000"/>
            </a:spcAft>
            <a:buNone/>
          </a:pPr>
          <a:r>
            <a:rPr lang="da-DK" sz="1200" kern="1200" dirty="0">
              <a:latin typeface="Lato"/>
            </a:rPr>
            <a:t>- Medarbejdere</a:t>
          </a:r>
        </a:p>
        <a:p>
          <a:pPr marL="0" lvl="0" indent="0" algn="ctr" defTabSz="533400">
            <a:lnSpc>
              <a:spcPct val="90000"/>
            </a:lnSpc>
            <a:spcBef>
              <a:spcPct val="0"/>
            </a:spcBef>
            <a:spcAft>
              <a:spcPct val="35000"/>
            </a:spcAft>
            <a:buNone/>
          </a:pPr>
          <a:r>
            <a:rPr lang="da-DK" sz="1200" kern="1200" dirty="0">
              <a:latin typeface="Lato"/>
            </a:rPr>
            <a:t>(Hovedgruppe 1)</a:t>
          </a:r>
        </a:p>
      </dsp:txBody>
      <dsp:txXfrm>
        <a:off x="43909" y="2262632"/>
        <a:ext cx="1695216" cy="804108"/>
      </dsp:txXfrm>
    </dsp:sp>
    <dsp:sp modelId="{5EA306DD-F119-4D56-906E-D7D2FC29A575}">
      <dsp:nvSpPr>
        <dsp:cNvPr id="0" name=""/>
        <dsp:cNvSpPr/>
      </dsp:nvSpPr>
      <dsp:spPr>
        <a:xfrm>
          <a:off x="2156891" y="2219132"/>
          <a:ext cx="1782216" cy="89110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a:rPr>
            <a:t>Blå stue</a:t>
          </a:r>
        </a:p>
        <a:p>
          <a:pPr marL="0" lvl="0" indent="0" algn="ctr" defTabSz="533400">
            <a:lnSpc>
              <a:spcPct val="90000"/>
            </a:lnSpc>
            <a:spcBef>
              <a:spcPct val="0"/>
            </a:spcBef>
            <a:spcAft>
              <a:spcPct val="35000"/>
            </a:spcAft>
            <a:buNone/>
          </a:pPr>
          <a:r>
            <a:rPr lang="da-DK" sz="1200" kern="1200" dirty="0">
              <a:latin typeface="Lato"/>
            </a:rPr>
            <a:t>- Medarbejdere</a:t>
          </a:r>
        </a:p>
        <a:p>
          <a:pPr marL="0" lvl="0" indent="0" algn="ctr" defTabSz="533400">
            <a:lnSpc>
              <a:spcPct val="90000"/>
            </a:lnSpc>
            <a:spcBef>
              <a:spcPct val="0"/>
            </a:spcBef>
            <a:spcAft>
              <a:spcPct val="35000"/>
            </a:spcAft>
            <a:buNone/>
          </a:pPr>
          <a:r>
            <a:rPr lang="da-DK" sz="1200" kern="1200" dirty="0">
              <a:latin typeface="Lato"/>
            </a:rPr>
            <a:t>(Hovedgruppe 2) </a:t>
          </a:r>
        </a:p>
      </dsp:txBody>
      <dsp:txXfrm>
        <a:off x="2200391" y="2262632"/>
        <a:ext cx="1695216" cy="804108"/>
      </dsp:txXfrm>
    </dsp:sp>
    <dsp:sp modelId="{C4E611A3-0330-487A-9B6B-CE65DE9CC0FE}">
      <dsp:nvSpPr>
        <dsp:cNvPr id="0" name=""/>
        <dsp:cNvSpPr/>
      </dsp:nvSpPr>
      <dsp:spPr>
        <a:xfrm>
          <a:off x="4313373" y="2219132"/>
          <a:ext cx="1782216" cy="89110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a:rPr>
            <a:t>Gul stue</a:t>
          </a:r>
        </a:p>
        <a:p>
          <a:pPr marL="0" lvl="0" indent="0" algn="ctr" defTabSz="533400">
            <a:lnSpc>
              <a:spcPct val="90000"/>
            </a:lnSpc>
            <a:spcBef>
              <a:spcPct val="0"/>
            </a:spcBef>
            <a:spcAft>
              <a:spcPct val="35000"/>
            </a:spcAft>
            <a:buNone/>
          </a:pPr>
          <a:r>
            <a:rPr lang="da-DK" sz="1200" kern="1200" dirty="0">
              <a:latin typeface="Lato"/>
            </a:rPr>
            <a:t>- Medarbejdere</a:t>
          </a:r>
        </a:p>
        <a:p>
          <a:pPr marL="0" lvl="0" indent="0" algn="ctr" defTabSz="533400">
            <a:lnSpc>
              <a:spcPct val="90000"/>
            </a:lnSpc>
            <a:spcBef>
              <a:spcPct val="0"/>
            </a:spcBef>
            <a:spcAft>
              <a:spcPct val="35000"/>
            </a:spcAft>
            <a:buNone/>
          </a:pPr>
          <a:r>
            <a:rPr lang="da-DK" sz="1200" kern="1200" dirty="0">
              <a:latin typeface="Lato"/>
            </a:rPr>
            <a:t>(Hovedgruppe 3) </a:t>
          </a:r>
        </a:p>
      </dsp:txBody>
      <dsp:txXfrm>
        <a:off x="4356873" y="2262632"/>
        <a:ext cx="1695216" cy="804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CC07A-4236-44B3-A5D0-B397E32A9EB2}">
      <dsp:nvSpPr>
        <dsp:cNvPr id="0" name=""/>
        <dsp:cNvSpPr/>
      </dsp:nvSpPr>
      <dsp:spPr>
        <a:xfrm>
          <a:off x="4639474" y="2360817"/>
          <a:ext cx="138103" cy="605023"/>
        </a:xfrm>
        <a:custGeom>
          <a:avLst/>
          <a:gdLst/>
          <a:ahLst/>
          <a:cxnLst/>
          <a:rect l="0" t="0" r="0" b="0"/>
          <a:pathLst>
            <a:path>
              <a:moveTo>
                <a:pt x="0" y="0"/>
              </a:moveTo>
              <a:lnTo>
                <a:pt x="0" y="605023"/>
              </a:lnTo>
              <a:lnTo>
                <a:pt x="138103" y="6050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9BFAC9-8532-45B3-B619-C1EC5DCE02DF}">
      <dsp:nvSpPr>
        <dsp:cNvPr id="0" name=""/>
        <dsp:cNvSpPr/>
      </dsp:nvSpPr>
      <dsp:spPr>
        <a:xfrm>
          <a:off x="4501371" y="2360817"/>
          <a:ext cx="138103" cy="605023"/>
        </a:xfrm>
        <a:custGeom>
          <a:avLst/>
          <a:gdLst/>
          <a:ahLst/>
          <a:cxnLst/>
          <a:rect l="0" t="0" r="0" b="0"/>
          <a:pathLst>
            <a:path>
              <a:moveTo>
                <a:pt x="138103" y="0"/>
              </a:moveTo>
              <a:lnTo>
                <a:pt x="138103" y="605023"/>
              </a:lnTo>
              <a:lnTo>
                <a:pt x="0" y="6050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B0670E-15A1-46D3-9235-D6D9C82F2D59}">
      <dsp:nvSpPr>
        <dsp:cNvPr id="0" name=""/>
        <dsp:cNvSpPr/>
      </dsp:nvSpPr>
      <dsp:spPr>
        <a:xfrm>
          <a:off x="3048000" y="1426976"/>
          <a:ext cx="1591474" cy="276206"/>
        </a:xfrm>
        <a:custGeom>
          <a:avLst/>
          <a:gdLst/>
          <a:ahLst/>
          <a:cxnLst/>
          <a:rect l="0" t="0" r="0" b="0"/>
          <a:pathLst>
            <a:path>
              <a:moveTo>
                <a:pt x="0" y="0"/>
              </a:moveTo>
              <a:lnTo>
                <a:pt x="0" y="138103"/>
              </a:lnTo>
              <a:lnTo>
                <a:pt x="1591474" y="138103"/>
              </a:lnTo>
              <a:lnTo>
                <a:pt x="1591474" y="276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F4709C-9D77-40CB-AAC7-74DE9B691269}">
      <dsp:nvSpPr>
        <dsp:cNvPr id="0" name=""/>
        <dsp:cNvSpPr/>
      </dsp:nvSpPr>
      <dsp:spPr>
        <a:xfrm>
          <a:off x="1456525" y="2360817"/>
          <a:ext cx="138103" cy="605023"/>
        </a:xfrm>
        <a:custGeom>
          <a:avLst/>
          <a:gdLst/>
          <a:ahLst/>
          <a:cxnLst/>
          <a:rect l="0" t="0" r="0" b="0"/>
          <a:pathLst>
            <a:path>
              <a:moveTo>
                <a:pt x="0" y="0"/>
              </a:moveTo>
              <a:lnTo>
                <a:pt x="0" y="605023"/>
              </a:lnTo>
              <a:lnTo>
                <a:pt x="138103" y="6050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226741-3B18-41B1-9C6E-17791B6C1F40}">
      <dsp:nvSpPr>
        <dsp:cNvPr id="0" name=""/>
        <dsp:cNvSpPr/>
      </dsp:nvSpPr>
      <dsp:spPr>
        <a:xfrm>
          <a:off x="1318421" y="2360817"/>
          <a:ext cx="138103" cy="605023"/>
        </a:xfrm>
        <a:custGeom>
          <a:avLst/>
          <a:gdLst/>
          <a:ahLst/>
          <a:cxnLst/>
          <a:rect l="0" t="0" r="0" b="0"/>
          <a:pathLst>
            <a:path>
              <a:moveTo>
                <a:pt x="138103" y="0"/>
              </a:moveTo>
              <a:lnTo>
                <a:pt x="138103" y="605023"/>
              </a:lnTo>
              <a:lnTo>
                <a:pt x="0" y="6050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788162-884B-49B3-8A59-69B2A508457A}">
      <dsp:nvSpPr>
        <dsp:cNvPr id="0" name=""/>
        <dsp:cNvSpPr/>
      </dsp:nvSpPr>
      <dsp:spPr>
        <a:xfrm>
          <a:off x="1456525" y="1426976"/>
          <a:ext cx="1591474" cy="276206"/>
        </a:xfrm>
        <a:custGeom>
          <a:avLst/>
          <a:gdLst/>
          <a:ahLst/>
          <a:cxnLst/>
          <a:rect l="0" t="0" r="0" b="0"/>
          <a:pathLst>
            <a:path>
              <a:moveTo>
                <a:pt x="1591474" y="0"/>
              </a:moveTo>
              <a:lnTo>
                <a:pt x="1591474" y="138103"/>
              </a:lnTo>
              <a:lnTo>
                <a:pt x="0" y="138103"/>
              </a:lnTo>
              <a:lnTo>
                <a:pt x="0" y="276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8FD51E-1706-4CFB-9A34-25ECFF8C1B8D}">
      <dsp:nvSpPr>
        <dsp:cNvPr id="0" name=""/>
        <dsp:cNvSpPr/>
      </dsp:nvSpPr>
      <dsp:spPr>
        <a:xfrm>
          <a:off x="2390365" y="769342"/>
          <a:ext cx="1315268" cy="657634"/>
        </a:xfrm>
        <a:prstGeom prst="roundRect">
          <a:avLst/>
        </a:prstGeom>
        <a:solidFill>
          <a:srgbClr val="1E92A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da-DK" sz="1050" kern="1200" dirty="0">
              <a:latin typeface="Lato"/>
            </a:rPr>
            <a:t>Børnehuset Korsbæk</a:t>
          </a:r>
        </a:p>
        <a:p>
          <a:pPr marL="0" lvl="0" indent="0" algn="ctr" defTabSz="466725">
            <a:lnSpc>
              <a:spcPct val="90000"/>
            </a:lnSpc>
            <a:spcBef>
              <a:spcPct val="0"/>
            </a:spcBef>
            <a:spcAft>
              <a:spcPct val="35000"/>
            </a:spcAft>
            <a:buNone/>
          </a:pPr>
          <a:r>
            <a:rPr lang="da-DK" sz="1050" kern="1200" dirty="0">
              <a:latin typeface="Lato"/>
            </a:rPr>
            <a:t>(Aula-gruppe 3)</a:t>
          </a:r>
        </a:p>
      </dsp:txBody>
      <dsp:txXfrm>
        <a:off x="2422468" y="801445"/>
        <a:ext cx="1251062" cy="593428"/>
      </dsp:txXfrm>
    </dsp:sp>
    <dsp:sp modelId="{3FB28C77-3E50-4565-92A0-5DC407AF91CC}">
      <dsp:nvSpPr>
        <dsp:cNvPr id="0" name=""/>
        <dsp:cNvSpPr/>
      </dsp:nvSpPr>
      <dsp:spPr>
        <a:xfrm>
          <a:off x="798890" y="1703182"/>
          <a:ext cx="1315268" cy="657634"/>
        </a:xfrm>
        <a:prstGeom prst="roundRect">
          <a:avLst/>
        </a:prstGeom>
        <a:solidFill>
          <a:srgbClr val="1E92A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a:rPr>
            <a:t>Vuggestue</a:t>
          </a:r>
          <a:br>
            <a:rPr lang="da-DK" sz="1200" kern="1200" dirty="0">
              <a:latin typeface="Lato"/>
            </a:rPr>
          </a:br>
          <a:r>
            <a:rPr lang="da-DK" sz="1200" kern="1200" dirty="0">
              <a:latin typeface="Lato"/>
            </a:rPr>
            <a:t>(Aula-gruppe 1)</a:t>
          </a:r>
        </a:p>
      </dsp:txBody>
      <dsp:txXfrm>
        <a:off x="830993" y="1735285"/>
        <a:ext cx="1251062" cy="593428"/>
      </dsp:txXfrm>
    </dsp:sp>
    <dsp:sp modelId="{CAAB091C-4368-4C0A-A078-9F7462A8F9CE}">
      <dsp:nvSpPr>
        <dsp:cNvPr id="0" name=""/>
        <dsp:cNvSpPr/>
      </dsp:nvSpPr>
      <dsp:spPr>
        <a:xfrm>
          <a:off x="3153" y="2637023"/>
          <a:ext cx="1315268" cy="657634"/>
        </a:xfrm>
        <a:prstGeom prst="roundRect">
          <a:avLst/>
        </a:prstGeom>
        <a:solidFill>
          <a:srgbClr val="1E92A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Rød</a:t>
          </a:r>
          <a:r>
            <a:rPr lang="en-US" sz="1200" kern="1200" dirty="0"/>
            <a:t> </a:t>
          </a:r>
          <a:r>
            <a:rPr lang="en-US" sz="1200" kern="1200" dirty="0" err="1"/>
            <a:t>stue</a:t>
          </a:r>
          <a:br>
            <a:rPr lang="en-US" sz="1200" kern="1200" dirty="0"/>
          </a:br>
          <a:r>
            <a:rPr lang="en-US" sz="1200" kern="1200" dirty="0"/>
            <a:t>(</a:t>
          </a:r>
          <a:r>
            <a:rPr lang="en-US" sz="1200" kern="1200" dirty="0" err="1"/>
            <a:t>Hovedgruppe</a:t>
          </a:r>
          <a:r>
            <a:rPr lang="en-US" sz="1200" kern="1200" dirty="0"/>
            <a:t> 1)</a:t>
          </a:r>
        </a:p>
      </dsp:txBody>
      <dsp:txXfrm>
        <a:off x="35256" y="2669126"/>
        <a:ext cx="1251062" cy="593428"/>
      </dsp:txXfrm>
    </dsp:sp>
    <dsp:sp modelId="{E1758F2F-098F-4AF8-8BA1-78CD2BCB36F9}">
      <dsp:nvSpPr>
        <dsp:cNvPr id="0" name=""/>
        <dsp:cNvSpPr/>
      </dsp:nvSpPr>
      <dsp:spPr>
        <a:xfrm>
          <a:off x="1594628" y="2637023"/>
          <a:ext cx="1315268" cy="657634"/>
        </a:xfrm>
        <a:prstGeom prst="roundRect">
          <a:avLst/>
        </a:prstGeom>
        <a:solidFill>
          <a:srgbClr val="1E92A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Gul </a:t>
          </a:r>
          <a:r>
            <a:rPr lang="en-US" sz="1200" kern="1200" dirty="0" err="1"/>
            <a:t>stue</a:t>
          </a:r>
          <a:br>
            <a:rPr lang="en-US" sz="1200" kern="1200" dirty="0"/>
          </a:br>
          <a:r>
            <a:rPr lang="en-US" sz="1200" kern="1200" dirty="0"/>
            <a:t>(</a:t>
          </a:r>
          <a:r>
            <a:rPr lang="en-US" sz="1200" kern="1200" dirty="0" err="1"/>
            <a:t>Hovedgruppe</a:t>
          </a:r>
          <a:r>
            <a:rPr lang="en-US" sz="1200" kern="1200" dirty="0"/>
            <a:t> 2)</a:t>
          </a:r>
        </a:p>
      </dsp:txBody>
      <dsp:txXfrm>
        <a:off x="1626731" y="2669126"/>
        <a:ext cx="1251062" cy="593428"/>
      </dsp:txXfrm>
    </dsp:sp>
    <dsp:sp modelId="{5EA306DD-F119-4D56-906E-D7D2FC29A575}">
      <dsp:nvSpPr>
        <dsp:cNvPr id="0" name=""/>
        <dsp:cNvSpPr/>
      </dsp:nvSpPr>
      <dsp:spPr>
        <a:xfrm>
          <a:off x="3981840" y="1703182"/>
          <a:ext cx="1315268" cy="657634"/>
        </a:xfrm>
        <a:prstGeom prst="roundRect">
          <a:avLst/>
        </a:prstGeom>
        <a:solidFill>
          <a:srgbClr val="1E92A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a:rPr>
            <a:t>Børnehave</a:t>
          </a:r>
          <a:br>
            <a:rPr lang="da-DK" sz="1200" kern="1200" dirty="0">
              <a:latin typeface="Lato"/>
            </a:rPr>
          </a:br>
          <a:r>
            <a:rPr lang="da-DK" sz="1200" kern="1200" dirty="0">
              <a:latin typeface="Lato"/>
            </a:rPr>
            <a:t>(Aula-gruppe 2)</a:t>
          </a:r>
        </a:p>
      </dsp:txBody>
      <dsp:txXfrm>
        <a:off x="4013943" y="1735285"/>
        <a:ext cx="1251062" cy="593428"/>
      </dsp:txXfrm>
    </dsp:sp>
    <dsp:sp modelId="{C6768DCB-84BF-4D0C-B949-0E0C7A4EC1DC}">
      <dsp:nvSpPr>
        <dsp:cNvPr id="0" name=""/>
        <dsp:cNvSpPr/>
      </dsp:nvSpPr>
      <dsp:spPr>
        <a:xfrm>
          <a:off x="3186103" y="2637023"/>
          <a:ext cx="1315268" cy="657634"/>
        </a:xfrm>
        <a:prstGeom prst="roundRect">
          <a:avLst/>
        </a:prstGeom>
        <a:solidFill>
          <a:srgbClr val="1E92A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Sommerfuglen</a:t>
          </a:r>
          <a:r>
            <a:rPr lang="en-US" sz="1200" kern="1200" dirty="0"/>
            <a:t> (</a:t>
          </a:r>
          <a:r>
            <a:rPr lang="en-US" sz="1200" kern="1200" dirty="0" err="1"/>
            <a:t>Hovedgruppe</a:t>
          </a:r>
          <a:r>
            <a:rPr lang="en-US" sz="1200" kern="1200" dirty="0"/>
            <a:t> 3) </a:t>
          </a:r>
        </a:p>
      </dsp:txBody>
      <dsp:txXfrm>
        <a:off x="3218206" y="2669126"/>
        <a:ext cx="1251062" cy="593428"/>
      </dsp:txXfrm>
    </dsp:sp>
    <dsp:sp modelId="{1D1AD6D9-353B-4CA5-83D4-7EC5B75803B5}">
      <dsp:nvSpPr>
        <dsp:cNvPr id="0" name=""/>
        <dsp:cNvSpPr/>
      </dsp:nvSpPr>
      <dsp:spPr>
        <a:xfrm>
          <a:off x="4777578" y="2637023"/>
          <a:ext cx="1315268" cy="657634"/>
        </a:xfrm>
        <a:prstGeom prst="roundRect">
          <a:avLst/>
        </a:prstGeom>
        <a:solidFill>
          <a:srgbClr val="1E92A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Blomsten</a:t>
          </a:r>
          <a:br>
            <a:rPr lang="en-US" sz="1200" kern="1200" dirty="0"/>
          </a:br>
          <a:r>
            <a:rPr lang="en-US" sz="1200" kern="1200" dirty="0"/>
            <a:t>(</a:t>
          </a:r>
          <a:r>
            <a:rPr lang="en-US" sz="1200" kern="1200" dirty="0" err="1"/>
            <a:t>Hovedgruppe</a:t>
          </a:r>
          <a:r>
            <a:rPr lang="en-US" sz="1200" kern="1200" dirty="0"/>
            <a:t> 4)</a:t>
          </a:r>
        </a:p>
      </dsp:txBody>
      <dsp:txXfrm>
        <a:off x="4809681" y="2669126"/>
        <a:ext cx="1251062" cy="593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343C3-8E9B-4AE0-888C-F4550D3F96EC}">
      <dsp:nvSpPr>
        <dsp:cNvPr id="0" name=""/>
        <dsp:cNvSpPr/>
      </dsp:nvSpPr>
      <dsp:spPr>
        <a:xfrm>
          <a:off x="3048000" y="1844867"/>
          <a:ext cx="2156482" cy="374265"/>
        </a:xfrm>
        <a:custGeom>
          <a:avLst/>
          <a:gdLst/>
          <a:ahLst/>
          <a:cxnLst/>
          <a:rect l="0" t="0" r="0" b="0"/>
          <a:pathLst>
            <a:path>
              <a:moveTo>
                <a:pt x="0" y="0"/>
              </a:moveTo>
              <a:lnTo>
                <a:pt x="0" y="187132"/>
              </a:lnTo>
              <a:lnTo>
                <a:pt x="2156482" y="187132"/>
              </a:lnTo>
              <a:lnTo>
                <a:pt x="2156482" y="3742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B0670E-15A1-46D3-9235-D6D9C82F2D59}">
      <dsp:nvSpPr>
        <dsp:cNvPr id="0" name=""/>
        <dsp:cNvSpPr/>
      </dsp:nvSpPr>
      <dsp:spPr>
        <a:xfrm>
          <a:off x="3002280" y="1844867"/>
          <a:ext cx="91440" cy="374265"/>
        </a:xfrm>
        <a:custGeom>
          <a:avLst/>
          <a:gdLst/>
          <a:ahLst/>
          <a:cxnLst/>
          <a:rect l="0" t="0" r="0" b="0"/>
          <a:pathLst>
            <a:path>
              <a:moveTo>
                <a:pt x="45720" y="0"/>
              </a:moveTo>
              <a:lnTo>
                <a:pt x="45720" y="3742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788162-884B-49B3-8A59-69B2A508457A}">
      <dsp:nvSpPr>
        <dsp:cNvPr id="0" name=""/>
        <dsp:cNvSpPr/>
      </dsp:nvSpPr>
      <dsp:spPr>
        <a:xfrm>
          <a:off x="891517" y="1844867"/>
          <a:ext cx="2156482" cy="374265"/>
        </a:xfrm>
        <a:custGeom>
          <a:avLst/>
          <a:gdLst/>
          <a:ahLst/>
          <a:cxnLst/>
          <a:rect l="0" t="0" r="0" b="0"/>
          <a:pathLst>
            <a:path>
              <a:moveTo>
                <a:pt x="2156482" y="0"/>
              </a:moveTo>
              <a:lnTo>
                <a:pt x="2156482" y="187132"/>
              </a:lnTo>
              <a:lnTo>
                <a:pt x="0" y="187132"/>
              </a:lnTo>
              <a:lnTo>
                <a:pt x="0" y="3742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8FD51E-1706-4CFB-9A34-25ECFF8C1B8D}">
      <dsp:nvSpPr>
        <dsp:cNvPr id="0" name=""/>
        <dsp:cNvSpPr/>
      </dsp:nvSpPr>
      <dsp:spPr>
        <a:xfrm>
          <a:off x="2156891" y="953758"/>
          <a:ext cx="1782216" cy="89110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a:rPr>
            <a:t>Fælles temadag</a:t>
          </a:r>
        </a:p>
      </dsp:txBody>
      <dsp:txXfrm>
        <a:off x="2200391" y="997258"/>
        <a:ext cx="1695216" cy="804108"/>
      </dsp:txXfrm>
    </dsp:sp>
    <dsp:sp modelId="{3FB28C77-3E50-4565-92A0-5DC407AF91CC}">
      <dsp:nvSpPr>
        <dsp:cNvPr id="0" name=""/>
        <dsp:cNvSpPr/>
      </dsp:nvSpPr>
      <dsp:spPr>
        <a:xfrm>
          <a:off x="409" y="2219132"/>
          <a:ext cx="1782216" cy="89110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panose="020F0502020204030203"/>
            </a:rPr>
            <a:t>Hovedgruppe</a:t>
          </a:r>
        </a:p>
        <a:p>
          <a:pPr marL="0" lvl="0" indent="0" algn="ctr" defTabSz="533400">
            <a:lnSpc>
              <a:spcPct val="90000"/>
            </a:lnSpc>
            <a:spcBef>
              <a:spcPct val="0"/>
            </a:spcBef>
            <a:spcAft>
              <a:spcPct val="35000"/>
            </a:spcAft>
            <a:buNone/>
          </a:pPr>
          <a:r>
            <a:rPr lang="da-DK" sz="1200" kern="1200" dirty="0">
              <a:latin typeface="Lato" panose="020F0502020204030203"/>
            </a:rPr>
            <a:t>”Sommerfuglehaven”</a:t>
          </a:r>
        </a:p>
        <a:p>
          <a:pPr marL="0" lvl="0" indent="0" algn="ctr" defTabSz="533400">
            <a:lnSpc>
              <a:spcPct val="90000"/>
            </a:lnSpc>
            <a:spcBef>
              <a:spcPct val="0"/>
            </a:spcBef>
            <a:spcAft>
              <a:spcPct val="35000"/>
            </a:spcAft>
            <a:buNone/>
          </a:pPr>
          <a:r>
            <a:rPr lang="da-DK" sz="1200" kern="1200" dirty="0">
              <a:latin typeface="Lato" panose="020F0502020204030203"/>
            </a:rPr>
            <a:t>(institution 1) </a:t>
          </a:r>
        </a:p>
      </dsp:txBody>
      <dsp:txXfrm>
        <a:off x="43909" y="2262632"/>
        <a:ext cx="1695216" cy="804108"/>
      </dsp:txXfrm>
    </dsp:sp>
    <dsp:sp modelId="{5EA306DD-F119-4D56-906E-D7D2FC29A575}">
      <dsp:nvSpPr>
        <dsp:cNvPr id="0" name=""/>
        <dsp:cNvSpPr/>
      </dsp:nvSpPr>
      <dsp:spPr>
        <a:xfrm>
          <a:off x="2156891" y="2219132"/>
          <a:ext cx="1782216" cy="89110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panose="020F0502020204030203"/>
            </a:rPr>
            <a:t>Hovedgruppe</a:t>
          </a:r>
        </a:p>
        <a:p>
          <a:pPr marL="0" lvl="0" indent="0" algn="ctr" defTabSz="533400">
            <a:lnSpc>
              <a:spcPct val="90000"/>
            </a:lnSpc>
            <a:spcBef>
              <a:spcPct val="0"/>
            </a:spcBef>
            <a:spcAft>
              <a:spcPct val="35000"/>
            </a:spcAft>
            <a:buNone/>
          </a:pPr>
          <a:r>
            <a:rPr lang="da-DK" sz="1200" kern="1200" dirty="0">
              <a:latin typeface="Lato" panose="020F0502020204030203"/>
            </a:rPr>
            <a:t>”Bjørnen”</a:t>
          </a:r>
        </a:p>
        <a:p>
          <a:pPr marL="0" lvl="0" indent="0" algn="ctr" defTabSz="533400">
            <a:lnSpc>
              <a:spcPct val="90000"/>
            </a:lnSpc>
            <a:spcBef>
              <a:spcPct val="0"/>
            </a:spcBef>
            <a:spcAft>
              <a:spcPct val="35000"/>
            </a:spcAft>
            <a:buNone/>
          </a:pPr>
          <a:r>
            <a:rPr lang="da-DK" sz="1200" kern="1200" dirty="0">
              <a:latin typeface="Lato" panose="020F0502020204030203"/>
            </a:rPr>
            <a:t>(institution 2) </a:t>
          </a:r>
        </a:p>
      </dsp:txBody>
      <dsp:txXfrm>
        <a:off x="2200391" y="2262632"/>
        <a:ext cx="1695216" cy="804108"/>
      </dsp:txXfrm>
    </dsp:sp>
    <dsp:sp modelId="{C4E611A3-0330-487A-9B6B-CE65DE9CC0FE}">
      <dsp:nvSpPr>
        <dsp:cNvPr id="0" name=""/>
        <dsp:cNvSpPr/>
      </dsp:nvSpPr>
      <dsp:spPr>
        <a:xfrm>
          <a:off x="4313373" y="2219132"/>
          <a:ext cx="1782216" cy="89110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Lato" panose="020F0502020204030203"/>
            </a:rPr>
            <a:t>Hovedgruppe</a:t>
          </a:r>
        </a:p>
        <a:p>
          <a:pPr marL="0" lvl="0" indent="0" algn="ctr" defTabSz="533400">
            <a:lnSpc>
              <a:spcPct val="90000"/>
            </a:lnSpc>
            <a:spcBef>
              <a:spcPct val="0"/>
            </a:spcBef>
            <a:spcAft>
              <a:spcPct val="35000"/>
            </a:spcAft>
            <a:buNone/>
          </a:pPr>
          <a:r>
            <a:rPr lang="da-DK" sz="1200" kern="1200" dirty="0">
              <a:latin typeface="Lato" panose="020F0502020204030203"/>
            </a:rPr>
            <a:t>”Blomsten”</a:t>
          </a:r>
        </a:p>
        <a:p>
          <a:pPr marL="0" lvl="0" indent="0" algn="ctr" defTabSz="533400">
            <a:lnSpc>
              <a:spcPct val="90000"/>
            </a:lnSpc>
            <a:spcBef>
              <a:spcPct val="0"/>
            </a:spcBef>
            <a:spcAft>
              <a:spcPct val="35000"/>
            </a:spcAft>
            <a:buNone/>
          </a:pPr>
          <a:r>
            <a:rPr lang="da-DK" sz="1200" kern="1200" dirty="0">
              <a:latin typeface="Lato" panose="020F0502020204030203"/>
            </a:rPr>
            <a:t>(institution 3) </a:t>
          </a:r>
        </a:p>
      </dsp:txBody>
      <dsp:txXfrm>
        <a:off x="4356873" y="2262632"/>
        <a:ext cx="1695216" cy="80410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9C6A3C5-D038-AF48-8248-1EC1BAB0F660}" type="datetimeFigureOut">
              <a:rPr lang="da-DK" smtClean="0"/>
              <a:t>06-11-2020</a:t>
            </a:fld>
            <a:endParaRPr lang="da-DK"/>
          </a:p>
        </p:txBody>
      </p:sp>
      <p:sp>
        <p:nvSpPr>
          <p:cNvPr id="4" name="Pladsholder til slidebillede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DA0114A-87C3-AE42-9FE6-947C2632DDED}" type="slidenum">
              <a:rPr lang="da-DK" smtClean="0"/>
              <a:t>‹#›</a:t>
            </a:fld>
            <a:endParaRPr lang="da-DK"/>
          </a:p>
        </p:txBody>
      </p:sp>
    </p:spTree>
    <p:extLst>
      <p:ext uri="{BB962C8B-B14F-4D97-AF65-F5344CB8AC3E}">
        <p14:creationId xmlns:p14="http://schemas.microsoft.com/office/powerpoint/2010/main" val="3811195202"/>
      </p:ext>
    </p:extLst>
  </p:cSld>
  <p:clrMap bg1="lt1" tx1="dk1" bg2="lt2" tx2="dk2" accent1="accent1" accent2="accent2" accent3="accent3" accent4="accent4" accent5="accent5" accent6="accent6" hlink="hlink" folHlink="folHlink"/>
  <p:notesStyle>
    <a:lvl1pPr marL="0" algn="l" defTabSz="713203" rtl="0" eaLnBrk="1" latinLnBrk="0" hangingPunct="1">
      <a:defRPr sz="936" kern="1200">
        <a:solidFill>
          <a:schemeClr val="tx1"/>
        </a:solidFill>
        <a:latin typeface="+mn-lt"/>
        <a:ea typeface="+mn-ea"/>
        <a:cs typeface="+mn-cs"/>
      </a:defRPr>
    </a:lvl1pPr>
    <a:lvl2pPr marL="356602" algn="l" defTabSz="713203" rtl="0" eaLnBrk="1" latinLnBrk="0" hangingPunct="1">
      <a:defRPr sz="936" kern="1200">
        <a:solidFill>
          <a:schemeClr val="tx1"/>
        </a:solidFill>
        <a:latin typeface="+mn-lt"/>
        <a:ea typeface="+mn-ea"/>
        <a:cs typeface="+mn-cs"/>
      </a:defRPr>
    </a:lvl2pPr>
    <a:lvl3pPr marL="713203" algn="l" defTabSz="713203" rtl="0" eaLnBrk="1" latinLnBrk="0" hangingPunct="1">
      <a:defRPr sz="936" kern="1200">
        <a:solidFill>
          <a:schemeClr val="tx1"/>
        </a:solidFill>
        <a:latin typeface="+mn-lt"/>
        <a:ea typeface="+mn-ea"/>
        <a:cs typeface="+mn-cs"/>
      </a:defRPr>
    </a:lvl3pPr>
    <a:lvl4pPr marL="1069805" algn="l" defTabSz="713203" rtl="0" eaLnBrk="1" latinLnBrk="0" hangingPunct="1">
      <a:defRPr sz="936" kern="1200">
        <a:solidFill>
          <a:schemeClr val="tx1"/>
        </a:solidFill>
        <a:latin typeface="+mn-lt"/>
        <a:ea typeface="+mn-ea"/>
        <a:cs typeface="+mn-cs"/>
      </a:defRPr>
    </a:lvl4pPr>
    <a:lvl5pPr marL="1426407" algn="l" defTabSz="713203" rtl="0" eaLnBrk="1" latinLnBrk="0" hangingPunct="1">
      <a:defRPr sz="936" kern="1200">
        <a:solidFill>
          <a:schemeClr val="tx1"/>
        </a:solidFill>
        <a:latin typeface="+mn-lt"/>
        <a:ea typeface="+mn-ea"/>
        <a:cs typeface="+mn-cs"/>
      </a:defRPr>
    </a:lvl5pPr>
    <a:lvl6pPr marL="1783009" algn="l" defTabSz="713203" rtl="0" eaLnBrk="1" latinLnBrk="0" hangingPunct="1">
      <a:defRPr sz="936" kern="1200">
        <a:solidFill>
          <a:schemeClr val="tx1"/>
        </a:solidFill>
        <a:latin typeface="+mn-lt"/>
        <a:ea typeface="+mn-ea"/>
        <a:cs typeface="+mn-cs"/>
      </a:defRPr>
    </a:lvl6pPr>
    <a:lvl7pPr marL="2139610" algn="l" defTabSz="713203" rtl="0" eaLnBrk="1" latinLnBrk="0" hangingPunct="1">
      <a:defRPr sz="936" kern="1200">
        <a:solidFill>
          <a:schemeClr val="tx1"/>
        </a:solidFill>
        <a:latin typeface="+mn-lt"/>
        <a:ea typeface="+mn-ea"/>
        <a:cs typeface="+mn-cs"/>
      </a:defRPr>
    </a:lvl7pPr>
    <a:lvl8pPr marL="2496212" algn="l" defTabSz="713203" rtl="0" eaLnBrk="1" latinLnBrk="0" hangingPunct="1">
      <a:defRPr sz="936" kern="1200">
        <a:solidFill>
          <a:schemeClr val="tx1"/>
        </a:solidFill>
        <a:latin typeface="+mn-lt"/>
        <a:ea typeface="+mn-ea"/>
        <a:cs typeface="+mn-cs"/>
      </a:defRPr>
    </a:lvl8pPr>
    <a:lvl9pPr marL="2852814" algn="l" defTabSz="713203"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aulainfo.dk/wp-content/uploads/Kontaktoplysninger-hvem-kan-se-hvad.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br>
              <a:rPr lang="da-DK" dirty="0"/>
            </a:br>
            <a:r>
              <a:rPr lang="da-DK" dirty="0"/>
              <a:t>Godmorgen og velkommen til Aula uddannelsesforløb for administrative superbrugere. Undervisningen starter kl. 9, men inden da vil vi lige bruge et kvarter på at gennemgå lidt praktisk og sikre os, at I er fortrolige med at logge ind i uddannelsesmiljøet, som I skal anvende til at løse opgaver i løbet af i dag.</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33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5E08B78-53A0-4FA5-8105-F3E889AB47C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1469B8A-9575-4698-9A59-21447DB510D8}"/>
              </a:ext>
            </a:extLst>
          </p:cNvPr>
          <p:cNvSpPr txBox="1">
            <a:spLocks noGrp="1"/>
          </p:cNvSpPr>
          <p:nvPr>
            <p:ph type="body" sz="quarter" idx="1"/>
          </p:nvPr>
        </p:nvSpPr>
        <p:spPr/>
        <p:txBody>
          <a:bodyPr/>
          <a:lstStyle/>
          <a:p>
            <a:pPr lvl="0"/>
            <a:r>
              <a:rPr lang="da-DK" b="1" dirty="0"/>
              <a:t>Gennemgå program for dagen</a:t>
            </a:r>
          </a:p>
          <a:p>
            <a:pPr lvl="0"/>
            <a:r>
              <a:rPr lang="da-DK" b="1" dirty="0"/>
              <a:t>Manus:</a:t>
            </a:r>
          </a:p>
          <a:p>
            <a:pPr lvl="0" defTabSz="713204"/>
            <a:r>
              <a:rPr lang="da-DK" dirty="0"/>
              <a:t>Vi skyder forløbet i gang med en kort introduktion til Aula i modul 1.</a:t>
            </a:r>
          </a:p>
          <a:p>
            <a:pPr lvl="0" defTabSz="713204"/>
            <a:endParaRPr lang="da-DK" dirty="0"/>
          </a:p>
          <a:p>
            <a:pPr lvl="0" defTabSz="713204"/>
            <a:r>
              <a:rPr lang="da-DK" sz="936" b="1" dirty="0"/>
              <a:t>Modulerne 1-5 er basismoduler</a:t>
            </a:r>
            <a:r>
              <a:rPr lang="da-DK" sz="936" dirty="0"/>
              <a:t>, som alle administrative og pædagogiske medarbejdere præsenteres for. Her præsenteres I først for opbygningen af de enkelte moduler og efter en kort overordnet intro til Aula, stiller vi skarpt på funktionalitet og arbejdsgange i Aula. </a:t>
            </a:r>
            <a:r>
              <a:rPr lang="da-DK" b="1" dirty="0"/>
              <a:t>De moduler, der præsenterer funktionalitet i Aula, er kategoriseret i temaer </a:t>
            </a:r>
            <a:r>
              <a:rPr lang="da-DK" sz="936" dirty="0"/>
              <a:t>som f.eks. ”Målrettet kommunikation” og ”Hente/bringe-samarbejdet”. Temaerne </a:t>
            </a:r>
            <a:r>
              <a:rPr lang="da-DK" dirty="0"/>
              <a:t>afspejler den funktionalitet og de arbejdsgange, der er fokus på i de enkelte moduler.</a:t>
            </a:r>
          </a:p>
          <a:p>
            <a:pPr lvl="0" defTabSz="713204"/>
            <a:endParaRPr lang="da-DK" dirty="0"/>
          </a:p>
          <a:p>
            <a:pPr lvl="0" defTabSz="713204"/>
            <a:r>
              <a:rPr lang="da-DK" b="1" dirty="0"/>
              <a:t>De første fem moduler, I præsenteres for, er altså også de moduler, som I selv skal ud og undervise jeres kolleger i. </a:t>
            </a:r>
          </a:p>
          <a:p>
            <a:pPr lvl="0" defTabSz="713204"/>
            <a:endParaRPr lang="da-DK" dirty="0"/>
          </a:p>
          <a:p>
            <a:pPr lvl="0"/>
            <a:r>
              <a:rPr lang="da-DK" dirty="0"/>
              <a:t>I modul 6-7 præsenteres I for udvalgt funktionalitet i Aula administrationsmodul. Det gør I, fordi I, som superbrugere, muligvis kan få tildelt administrative opgaver, som eksempelvis håndtering af ressourcer eller komme/gå i Aula. </a:t>
            </a:r>
          </a:p>
          <a:p>
            <a:pPr lvl="0"/>
            <a:endParaRPr lang="da-DK" dirty="0"/>
          </a:p>
          <a:p>
            <a:pPr lvl="0"/>
            <a:r>
              <a:rPr lang="da-DK" dirty="0"/>
              <a:t>I modul 8 ser vi på organiseringen i forbindelse med support, så I ved hvem I skal kontakte, hvis I har brug for hjælp.  </a:t>
            </a:r>
          </a:p>
          <a:p>
            <a:pPr lvl="0"/>
            <a:endParaRPr lang="da-DK" dirty="0"/>
          </a:p>
          <a:p>
            <a:pPr lvl="0"/>
            <a:r>
              <a:rPr lang="da-DK" dirty="0"/>
              <a:t>I modul 9 gennemgår vi omkring det samlede undervisningsmateriale, som I kan tage afsæt i og tilrettelægge ud fra inden afvikling af egen undervisning.</a:t>
            </a:r>
          </a:p>
          <a:p>
            <a:pPr lvl="0"/>
            <a:endParaRPr lang="da-DK" dirty="0"/>
          </a:p>
          <a:p>
            <a:pPr lvl="0"/>
            <a:r>
              <a:rPr lang="da-DK" dirty="0"/>
              <a:t>Og til slut afrunder vi og evaluerer i modul 10.</a:t>
            </a:r>
          </a:p>
          <a:p>
            <a:pPr lvl="0"/>
            <a:endParaRPr lang="da-DK" dirty="0"/>
          </a:p>
          <a:p>
            <a:pPr lvl="0" defTabSz="713204"/>
            <a:r>
              <a:rPr lang="da-DK" dirty="0"/>
              <a:t>Aula vil for de fleste være nem og intuitiv at tage i brug. Det forløb, vi skal i gennem i dag, er derfor ikke tilrettelagt som et klik-kursus, der gennemgår funktionalitet i Aula en for en, men har derimod fokus på, hvordan der kan kommunikeres og samarbejdes i Aula.</a:t>
            </a:r>
          </a:p>
          <a:p>
            <a:pPr lvl="0"/>
            <a:r>
              <a:rPr lang="da-DK" dirty="0"/>
              <a:t> </a:t>
            </a:r>
          </a:p>
          <a:p>
            <a:pPr lvl="0"/>
            <a:r>
              <a:rPr lang="da-DK" b="1" dirty="0"/>
              <a:t>Det gennemgående fokus er altså på, hvordan specifik funktionalitet i Aula </a:t>
            </a:r>
            <a:r>
              <a:rPr lang="da-DK" b="1" i="1" dirty="0"/>
              <a:t>kan</a:t>
            </a:r>
            <a:r>
              <a:rPr lang="da-DK" b="1" dirty="0"/>
              <a:t> bruges, og hvad det betyder for jeres arbejdsgange i praksis. </a:t>
            </a:r>
          </a:p>
          <a:p>
            <a:pPr lvl="0"/>
            <a:endParaRPr lang="da-DK" dirty="0"/>
          </a:p>
          <a:p>
            <a:pPr lvl="0" defTabSz="713204"/>
            <a:r>
              <a:rPr lang="da-DK" dirty="0"/>
              <a:t>I den forbindelse er der </a:t>
            </a:r>
            <a:r>
              <a:rPr lang="da-DK" b="1" dirty="0"/>
              <a:t>en række beslutninger omkring netop brug af Aula, som skal være afklaret, før I skal ud og undervise jeres egne kolleger i Aula. </a:t>
            </a:r>
            <a:r>
              <a:rPr lang="da-DK" dirty="0"/>
              <a:t>Nogle af disse beslutninger vil være truffet, så de gælder for alle dagtilbud i kommunen, mens andre besluttes ude på de enkelte institutioner. Fælles er at de skal besluttes af ledere i kommunen. </a:t>
            </a:r>
            <a:endParaRPr lang="da-DK" i="1" dirty="0"/>
          </a:p>
          <a:p>
            <a:pPr lvl="0"/>
            <a:endParaRPr lang="da-DK" b="1" dirty="0"/>
          </a:p>
          <a:p>
            <a:pPr lvl="0" defTabSz="713204"/>
            <a:r>
              <a:rPr lang="da-DK" dirty="0"/>
              <a:t>På bordene er der derfor uddelt, det vi kalder, </a:t>
            </a:r>
            <a:r>
              <a:rPr lang="da-DK" b="1" dirty="0"/>
              <a:t>”Superbrugerens huskeseddel”.</a:t>
            </a:r>
          </a:p>
          <a:p>
            <a:pPr lvl="0" defTabSz="713204"/>
            <a:r>
              <a:rPr lang="da-DK" dirty="0"/>
              <a:t>Formålet med huskesedlen er, at I her kan notere de spørgsmål undervejs, som I har brug for at få afklaret ift. beslutninger og principper for anvendelse af Aula på jeres institution, før afvikling af jeres egen undervisning.</a:t>
            </a:r>
          </a:p>
          <a:p>
            <a:pPr lvl="0"/>
            <a:endParaRPr lang="da-DK" dirty="0"/>
          </a:p>
          <a:p>
            <a:pPr lvl="0" defTabSz="713204"/>
            <a:r>
              <a:rPr lang="da-DK" dirty="0"/>
              <a:t>Der er ligeledes hængt en ”</a:t>
            </a:r>
            <a:r>
              <a:rPr lang="da-DK" b="1" dirty="0"/>
              <a:t>Parkeringsplads</a:t>
            </a:r>
            <a:r>
              <a:rPr lang="da-DK" dirty="0"/>
              <a:t>” op, hvor vi kan parkere spørgsmål undervejs, og som vi samler op på og drøfter i fællesskab som afslutning på hvert modul. </a:t>
            </a:r>
          </a:p>
          <a:p>
            <a:pPr lvl="0" defTabSz="713204"/>
            <a:endParaRPr lang="da-DK" dirty="0"/>
          </a:p>
          <a:p>
            <a:pPr lvl="0"/>
            <a:r>
              <a:rPr lang="da-DK" dirty="0"/>
              <a:t>Så er dagen for alvor skudt i gang …</a:t>
            </a:r>
          </a:p>
          <a:p>
            <a:pPr lvl="0"/>
            <a:br>
              <a:rPr lang="da-DK" i="1" dirty="0"/>
            </a:br>
            <a:r>
              <a:rPr lang="da-DK" b="1" dirty="0"/>
              <a:t>Noter:</a:t>
            </a:r>
          </a:p>
          <a:p>
            <a:pPr lvl="0" defTabSz="713204"/>
            <a:r>
              <a:rPr lang="da-DK" i="1" dirty="0"/>
              <a:t>Sørg for at nævne at deltagerne kan finde slides med manus på aulainfo.dk</a:t>
            </a:r>
          </a:p>
          <a:p>
            <a:pPr lvl="0"/>
            <a:r>
              <a:rPr lang="da-DK" i="1" dirty="0"/>
              <a:t>Sørg for at ”Parkeringsplads” er hængt op.</a:t>
            </a:r>
          </a:p>
          <a:p>
            <a:pPr lvl="0"/>
            <a:r>
              <a:rPr lang="da-DK" i="1" dirty="0"/>
              <a:t>Sørg for at ”Superbrugernes huskeseddel” ligger klar til deltagerne, inden undervisningen starter.  </a:t>
            </a:r>
            <a:endParaRPr lang="da-DK" dirty="0"/>
          </a:p>
          <a:p>
            <a:pPr lvl="0"/>
            <a:endParaRPr lang="da-DK" i="1" dirty="0"/>
          </a:p>
        </p:txBody>
      </p:sp>
      <p:sp>
        <p:nvSpPr>
          <p:cNvPr id="4" name="Pladsholder til slidenummer 3">
            <a:extLst>
              <a:ext uri="{FF2B5EF4-FFF2-40B4-BE49-F238E27FC236}">
                <a16:creationId xmlns:a16="http://schemas.microsoft.com/office/drawing/2014/main" id="{4BE1EA57-4E70-4FD1-9907-8439C18BC4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71320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86E978-1980-49C4-A91C-280BB5D396C5}" type="slidenum">
              <a:t>10</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047920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r>
              <a:rPr lang="da-DK" b="1" dirty="0"/>
              <a:t>Hver kommune er selv ansvarlig for at yde </a:t>
            </a:r>
            <a:r>
              <a:rPr lang="da-DK" b="1" dirty="0" err="1"/>
              <a:t>Aula-support</a:t>
            </a:r>
            <a:r>
              <a:rPr lang="da-DK" b="1" dirty="0"/>
              <a:t> til forældre og medarbejdere på kommunens institutioner, både på dagtilbud og skoler</a:t>
            </a:r>
            <a:r>
              <a:rPr lang="da-DK" dirty="0"/>
              <a:t>. Derfor skal hver kommune have besluttet og implementeret deres egen supportorganisation lokalt på den enkelte institution. </a:t>
            </a:r>
          </a:p>
          <a:p>
            <a:endParaRPr lang="da-DK" b="1" dirty="0"/>
          </a:p>
          <a:p>
            <a:r>
              <a:rPr lang="da-DK" sz="936" kern="1200" dirty="0">
                <a:solidFill>
                  <a:schemeClr val="tx1"/>
                </a:solidFill>
                <a:latin typeface="+mn-lt"/>
                <a:ea typeface="+mn-ea"/>
                <a:cs typeface="+mn-cs"/>
              </a:rPr>
              <a:t>Helt overordnet er der to spor, som er vigtige at have med i etableringen af egen supportorganisation: </a:t>
            </a:r>
          </a:p>
          <a:p>
            <a:r>
              <a:rPr lang="da-DK" sz="936" kern="1200" dirty="0">
                <a:solidFill>
                  <a:schemeClr val="tx1"/>
                </a:solidFill>
                <a:latin typeface="+mn-lt"/>
                <a:ea typeface="+mn-ea"/>
                <a:cs typeface="+mn-cs"/>
              </a:rPr>
              <a:t> </a:t>
            </a:r>
          </a:p>
          <a:p>
            <a:r>
              <a:rPr lang="da-DK" sz="936" b="1" kern="1200" dirty="0">
                <a:solidFill>
                  <a:schemeClr val="tx1"/>
                </a:solidFill>
                <a:latin typeface="+mn-lt"/>
                <a:ea typeface="+mn-ea"/>
                <a:cs typeface="+mn-cs"/>
              </a:rPr>
              <a:t>1.</a:t>
            </a:r>
            <a:r>
              <a:rPr lang="da-DK" sz="936" kern="1200" dirty="0">
                <a:solidFill>
                  <a:schemeClr val="tx1"/>
                </a:solidFill>
                <a:latin typeface="+mn-lt"/>
                <a:ea typeface="+mn-ea"/>
                <a:cs typeface="+mn-cs"/>
              </a:rPr>
              <a:t> </a:t>
            </a:r>
            <a:r>
              <a:rPr lang="da-DK" sz="936" b="1" kern="1200" dirty="0">
                <a:solidFill>
                  <a:schemeClr val="tx1"/>
                </a:solidFill>
                <a:latin typeface="+mn-lt"/>
                <a:ea typeface="+mn-ea"/>
                <a:cs typeface="+mn-cs"/>
              </a:rPr>
              <a:t>Fejl i Aula skal meldes ind til Netcompany af de supportberettigede brugere</a:t>
            </a:r>
            <a:r>
              <a:rPr lang="da-DK" sz="936" kern="1200" dirty="0">
                <a:solidFill>
                  <a:schemeClr val="tx1"/>
                </a:solidFill>
                <a:latin typeface="+mn-lt"/>
                <a:ea typeface="+mn-ea"/>
                <a:cs typeface="+mn-cs"/>
              </a:rPr>
              <a:t>. </a:t>
            </a:r>
            <a:r>
              <a:rPr lang="da-DK" dirty="0"/>
              <a:t>Det er kun de supportberettigede brugere i kommunen, som har mulighed for at indberette fejl til Aulas support via Aulas fejlrapporteringsmodul (Hver kommune har fået tildelt et specifikt antal). Det specifikke antal kan findes på aulainfo.dk.</a:t>
            </a:r>
            <a:endParaRPr lang="da-DK" sz="936" kern="1200" dirty="0">
              <a:solidFill>
                <a:schemeClr val="tx1"/>
              </a:solidFill>
              <a:latin typeface="+mn-lt"/>
              <a:ea typeface="+mn-ea"/>
              <a:cs typeface="+mn-cs"/>
            </a:endParaRPr>
          </a:p>
          <a:p>
            <a:r>
              <a:rPr lang="da-DK" sz="936" kern="1200" dirty="0">
                <a:solidFill>
                  <a:schemeClr val="tx1"/>
                </a:solidFill>
                <a:latin typeface="+mn-lt"/>
                <a:ea typeface="+mn-ea"/>
                <a:cs typeface="+mn-cs"/>
              </a:rPr>
              <a:t> </a:t>
            </a:r>
          </a:p>
          <a:p>
            <a:r>
              <a:rPr lang="da-DK" sz="936" b="1" kern="1200" dirty="0">
                <a:solidFill>
                  <a:schemeClr val="tx1"/>
                </a:solidFill>
                <a:latin typeface="+mn-lt"/>
                <a:ea typeface="+mn-ea"/>
                <a:cs typeface="+mn-cs"/>
              </a:rPr>
              <a:t>2. Kommunen skal selv håndtere spørgsmål omkring anvendelse og brugen af Aula</a:t>
            </a:r>
            <a:endParaRPr lang="da-DK" sz="936" kern="1200" dirty="0">
              <a:solidFill>
                <a:schemeClr val="tx1"/>
              </a:solidFill>
              <a:latin typeface="+mn-lt"/>
              <a:ea typeface="+mn-ea"/>
              <a:cs typeface="+mn-cs"/>
            </a:endParaRPr>
          </a:p>
          <a:p>
            <a:r>
              <a:rPr lang="da-DK" dirty="0"/>
              <a:t>Det er altså vigtigt at kommunens supportorganisation både har taget hensyn til, hvordan fejl håndteres og gives videre til Netcompany samt at kommunen selv kan varetage support i forbindelse med spørgsmål omkring brug og anvendelse af Aula. </a:t>
            </a:r>
            <a:endParaRPr lang="da-DK" sz="936" kern="1200" dirty="0">
              <a:solidFill>
                <a:schemeClr val="tx1"/>
              </a:solidFill>
              <a:latin typeface="+mn-lt"/>
              <a:ea typeface="+mn-ea"/>
              <a:cs typeface="+mn-cs"/>
            </a:endParaRPr>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pile frem)</a:t>
            </a:r>
          </a:p>
          <a:p>
            <a:endParaRPr lang="da-DK" dirty="0"/>
          </a:p>
          <a:p>
            <a:r>
              <a:rPr lang="da-DK" dirty="0"/>
              <a:t>Illustrationen viser et eksempel på, hvordan supportorganisationen kunne se ud - men det er op til den enkelte kommune, at finde en løsning, som passer til deres organisering. </a:t>
            </a:r>
          </a:p>
          <a:p>
            <a:endParaRPr lang="da-DK" dirty="0"/>
          </a:p>
          <a:p>
            <a:r>
              <a:rPr lang="da-DK" dirty="0"/>
              <a:t>Det vigtigste er, at både forældre og medarbejdere ved, hvor de kan finde den nødvendige hjælp. </a:t>
            </a:r>
            <a:r>
              <a:rPr lang="da-DK" b="1" dirty="0"/>
              <a:t>Her bør der særligt være fokus på forældrene</a:t>
            </a:r>
            <a:r>
              <a:rPr lang="da-DK" dirty="0"/>
              <a:t>, da det kan være vanskeligt at nå ud til forældrene i supportorganiseringen.</a:t>
            </a:r>
            <a:endParaRPr lang="da-DK" b="1" dirty="0"/>
          </a:p>
          <a:p>
            <a:endParaRPr lang="da-DK" b="0" dirty="0"/>
          </a:p>
          <a:p>
            <a:pPr marL="171450" indent="-171450">
              <a:buFont typeface="Arial" panose="020B0604020202020204" pitchFamily="34" charset="0"/>
              <a:buChar char="•"/>
            </a:pPr>
            <a:endParaRPr lang="da-DK" b="0" dirty="0"/>
          </a:p>
          <a:p>
            <a:pPr marL="171450" indent="-171450">
              <a:buFont typeface="Arial" panose="020B0604020202020204" pitchFamily="34" charset="0"/>
              <a:buChar char="•"/>
            </a:pPr>
            <a:endParaRPr lang="da-DK" b="0" dirty="0"/>
          </a:p>
          <a:p>
            <a:pPr marL="171450" indent="-171450">
              <a:buFont typeface="Arial" panose="020B0604020202020204" pitchFamily="34" charset="0"/>
              <a:buChar char="•"/>
            </a:pPr>
            <a:endParaRPr lang="da-DK" b="0" dirty="0"/>
          </a:p>
        </p:txBody>
      </p:sp>
      <p:sp>
        <p:nvSpPr>
          <p:cNvPr id="4" name="Slide Number Placeholder 3"/>
          <p:cNvSpPr>
            <a:spLocks noGrp="1"/>
          </p:cNvSpPr>
          <p:nvPr>
            <p:ph type="sldNum" sz="quarter" idx="5"/>
          </p:nvPr>
        </p:nvSpPr>
        <p:spPr/>
        <p:txBody>
          <a:bodyPr/>
          <a:lstStyle/>
          <a:p>
            <a:fld id="{0DA0114A-87C3-AE42-9FE6-947C2632DDED}" type="slidenum">
              <a:rPr lang="da-DK" smtClean="0"/>
              <a:t>100</a:t>
            </a:fld>
            <a:endParaRPr lang="da-DK"/>
          </a:p>
        </p:txBody>
      </p:sp>
    </p:spTree>
    <p:extLst>
      <p:ext uri="{BB962C8B-B14F-4D97-AF65-F5344CB8AC3E}">
        <p14:creationId xmlns:p14="http://schemas.microsoft.com/office/powerpoint/2010/main" val="14661371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b="1" i="0" dirty="0"/>
              <a:t>Opsamling</a:t>
            </a:r>
          </a:p>
          <a:p>
            <a:pPr marL="0" indent="0">
              <a:buFont typeface="Arial" panose="020B0604020202020204" pitchFamily="34" charset="0"/>
              <a:buNone/>
            </a:pPr>
            <a:r>
              <a:rPr lang="da-DK" b="1" i="0" dirty="0"/>
              <a:t>Manus: </a:t>
            </a:r>
          </a:p>
          <a:p>
            <a:pPr marL="0" indent="0">
              <a:buFont typeface="Arial" panose="020B0604020202020204" pitchFamily="34" charset="0"/>
              <a:buNone/>
            </a:pPr>
            <a:endParaRPr lang="da-DK" b="0" i="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0" kern="1200" dirty="0">
                <a:solidFill>
                  <a:schemeClr val="tx1"/>
                </a:solidFill>
                <a:effectLst/>
                <a:latin typeface="+mn-lt"/>
                <a:ea typeface="+mn-ea"/>
                <a:cs typeface="+mn-cs"/>
              </a:rPr>
              <a:t>Vi samler igen op på de centrale pointer, I er blevet præsenteret for her i modulet </a:t>
            </a:r>
            <a:r>
              <a:rPr lang="da-DK" sz="936" b="1" kern="1200" dirty="0">
                <a:solidFill>
                  <a:schemeClr val="tx1"/>
                </a:solidFill>
                <a:effectLst/>
                <a:latin typeface="+mn-lt"/>
                <a:ea typeface="+mn-ea"/>
                <a:cs typeface="+mn-cs"/>
              </a:rPr>
              <a:t>Organisering og support.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Sørg for, at få noteret eventuelle afklaringspunkter på jeres ”huskeseddel”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b="0" i="0" u="sng"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afklaringspunkter frem):</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171450" indent="-171450">
              <a:buFont typeface="Arial" panose="020B0604020202020204" pitchFamily="34" charset="0"/>
              <a:buChar char="•"/>
            </a:pPr>
            <a:r>
              <a:rPr lang="da-DK" b="1" dirty="0">
                <a:latin typeface="Lato "/>
              </a:rPr>
              <a:t>Hvilke beslutninger er truffet i forbindelse med jeres organisering? </a:t>
            </a:r>
            <a:r>
              <a:rPr lang="da-DK" b="0" dirty="0">
                <a:latin typeface="Lato "/>
              </a:rPr>
              <a:t>Det kan være antallet af institutionsadministratorer eller hvem som skal varetage hvilke roller.</a:t>
            </a:r>
            <a:endParaRPr lang="da-DK" b="0" i="0" dirty="0"/>
          </a:p>
          <a:p>
            <a:pPr marL="0" indent="0">
              <a:buFont typeface="Arial" panose="020B0604020202020204" pitchFamily="34" charset="0"/>
              <a:buNone/>
            </a:pPr>
            <a:endParaRPr lang="da-DK"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latin typeface="Lato "/>
              </a:rPr>
              <a:t>Hvem sætter Aula op ude på institutionerne? </a:t>
            </a:r>
            <a:r>
              <a:rPr lang="da-DK" b="0" dirty="0">
                <a:latin typeface="Lato "/>
              </a:rPr>
              <a:t>Det kan være meget forskelligt, hvordan dagtilbuddene er organiseret i kommunen. Det er derfor vigtigt at forstå, hvem der har ansvaret for opsætningen. Fx om det er den enkelte institution, i klynger, eller fra centralt holdt.</a:t>
            </a:r>
            <a:br>
              <a:rPr lang="da-DK" dirty="0">
                <a:latin typeface="Lato black"/>
              </a:rPr>
            </a:br>
            <a:endParaRPr lang="da-DK"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latin typeface="Lato "/>
              </a:rPr>
              <a:t>Hvem skal yde support til forældre og medarbejdere på kommunens institutioner? </a:t>
            </a:r>
            <a:r>
              <a:rPr lang="da-DK" b="0" dirty="0">
                <a:latin typeface="Lato "/>
              </a:rPr>
              <a:t>Er de relevante personer er klædt på til at varetage opgaven? Her skal dagplejerne også indtænkes. </a:t>
            </a:r>
            <a:endParaRPr lang="da-DK" b="1" dirty="0"/>
          </a:p>
          <a:p>
            <a:pPr marL="0" indent="0">
              <a:buFont typeface="Arial" panose="020B0604020202020204" pitchFamily="34" charset="0"/>
              <a:buNone/>
            </a:pPr>
            <a:endParaRPr lang="da-DK" b="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latin typeface="Lato "/>
              </a:rPr>
              <a:t>Hvordan sikres det, at alle er orienterede omkring supportorganisationen? </a:t>
            </a:r>
            <a:r>
              <a:rPr lang="da-DK" b="0" dirty="0">
                <a:latin typeface="Lato "/>
              </a:rPr>
              <a:t>Forældre og medarbejdere skal vide, hvor de kan finde den nødvendige hjælp. Er der behov for at udsende materiale fra centralt hold, som institutionerne kan bruge til at informere forældre og medarbejdere om kommunikationsveje. </a:t>
            </a:r>
            <a:endParaRPr lang="da-DK" b="1" dirty="0"/>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101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827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Opgavesedler</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2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r>
              <a:rPr lang="da-DK" dirty="0"/>
              <a:t>Så er vi klar til at gå i gang! Endnu engang velkommen til.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21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Noter </a:t>
            </a:r>
            <a:r>
              <a:rPr lang="en-US" b="1" dirty="0" err="1"/>
              <a:t>til</a:t>
            </a:r>
            <a:r>
              <a:rPr lang="en-US" b="1" dirty="0"/>
              <a:t> </a:t>
            </a:r>
            <a:r>
              <a:rPr lang="en-US" b="1" dirty="0" err="1"/>
              <a:t>underviser</a:t>
            </a:r>
            <a:r>
              <a:rPr lang="en-US" b="1" dirty="0"/>
              <a:t>: </a:t>
            </a:r>
            <a:r>
              <a:rPr lang="en-US" b="0" dirty="0" err="1"/>
              <a:t>Få</a:t>
            </a:r>
            <a:r>
              <a:rPr lang="en-US" b="0" dirty="0"/>
              <a:t> </a:t>
            </a:r>
            <a:r>
              <a:rPr lang="en-US" dirty="0" err="1"/>
              <a:t>regler</a:t>
            </a:r>
            <a:r>
              <a:rPr lang="en-US" dirty="0"/>
              <a:t>, </a:t>
            </a:r>
            <a:r>
              <a:rPr lang="en-US" dirty="0" err="1"/>
              <a:t>så</a:t>
            </a:r>
            <a:r>
              <a:rPr lang="en-US" dirty="0"/>
              <a:t> vi alle </a:t>
            </a:r>
            <a:r>
              <a:rPr lang="en-US" dirty="0" err="1"/>
              <a:t>får</a:t>
            </a:r>
            <a:r>
              <a:rPr lang="en-US" dirty="0"/>
              <a:t> et </a:t>
            </a:r>
            <a:r>
              <a:rPr lang="en-US" dirty="0" err="1"/>
              <a:t>godt</a:t>
            </a:r>
            <a:r>
              <a:rPr lang="en-US" dirty="0"/>
              <a:t> </a:t>
            </a:r>
            <a:r>
              <a:rPr lang="en-US" dirty="0" err="1"/>
              <a:t>møde</a:t>
            </a:r>
            <a:r>
              <a:rPr lang="en-US" dirty="0"/>
              <a:t>.</a:t>
            </a:r>
          </a:p>
          <a:p>
            <a:endParaRPr lang="en-US" dirty="0"/>
          </a:p>
          <a:p>
            <a:r>
              <a:rPr lang="en-US" dirty="0" err="1"/>
              <a:t>Forklar</a:t>
            </a:r>
            <a:r>
              <a:rPr lang="en-US" dirty="0"/>
              <a:t> </a:t>
            </a:r>
            <a:r>
              <a:rPr lang="en-US" dirty="0" err="1"/>
              <a:t>evt</a:t>
            </a:r>
            <a:r>
              <a:rPr lang="en-US" dirty="0"/>
              <a:t>. </a:t>
            </a:r>
            <a:r>
              <a:rPr lang="en-US" dirty="0" err="1"/>
              <a:t>også</a:t>
            </a:r>
            <a:r>
              <a:rPr lang="en-US" dirty="0"/>
              <a:t>, at </a:t>
            </a:r>
            <a:r>
              <a:rPr lang="en-US" dirty="0" err="1"/>
              <a:t>kursisterne</a:t>
            </a:r>
            <a:r>
              <a:rPr lang="en-US" dirty="0"/>
              <a:t> </a:t>
            </a:r>
            <a:r>
              <a:rPr lang="en-US" dirty="0" err="1"/>
              <a:t>kan</a:t>
            </a:r>
            <a:r>
              <a:rPr lang="en-US" dirty="0"/>
              <a:t> </a:t>
            </a:r>
            <a:r>
              <a:rPr lang="en-US" dirty="0" err="1"/>
              <a:t>vælge</a:t>
            </a:r>
            <a:r>
              <a:rPr lang="en-US" dirty="0"/>
              <a:t> at </a:t>
            </a:r>
            <a:r>
              <a:rPr lang="en-US" dirty="0" err="1"/>
              <a:t>slå</a:t>
            </a:r>
            <a:r>
              <a:rPr lang="en-US" dirty="0"/>
              <a:t> </a:t>
            </a:r>
            <a:r>
              <a:rPr lang="en-US" dirty="0" err="1"/>
              <a:t>lyden</a:t>
            </a:r>
            <a:r>
              <a:rPr lang="en-US" dirty="0"/>
              <a:t> </a:t>
            </a:r>
            <a:r>
              <a:rPr lang="en-US" dirty="0" err="1"/>
              <a:t>fra</a:t>
            </a:r>
            <a:r>
              <a:rPr lang="en-US" dirty="0"/>
              <a:t> </a:t>
            </a:r>
            <a:r>
              <a:rPr lang="en-US" dirty="0" err="1"/>
              <a:t>deres</a:t>
            </a:r>
            <a:r>
              <a:rPr lang="en-US" dirty="0"/>
              <a:t> computer, </a:t>
            </a:r>
            <a:r>
              <a:rPr lang="en-US" dirty="0" err="1"/>
              <a:t>når</a:t>
            </a:r>
            <a:r>
              <a:rPr lang="en-US" dirty="0"/>
              <a:t> de </a:t>
            </a:r>
            <a:r>
              <a:rPr lang="en-US" dirty="0" err="1"/>
              <a:t>skal</a:t>
            </a:r>
            <a:r>
              <a:rPr lang="en-US" dirty="0"/>
              <a:t> lave </a:t>
            </a:r>
            <a:r>
              <a:rPr lang="en-US" dirty="0" err="1"/>
              <a:t>opgaver</a:t>
            </a:r>
            <a:r>
              <a:rPr lang="en-US" dirty="0"/>
              <a:t>, da du </a:t>
            </a:r>
            <a:r>
              <a:rPr lang="en-US" dirty="0" err="1"/>
              <a:t>selv</a:t>
            </a:r>
            <a:r>
              <a:rPr lang="en-US" dirty="0"/>
              <a:t> </a:t>
            </a:r>
            <a:r>
              <a:rPr lang="en-US" dirty="0" err="1"/>
              <a:t>vil</a:t>
            </a:r>
            <a:r>
              <a:rPr lang="en-US" dirty="0"/>
              <a:t> </a:t>
            </a:r>
            <a:r>
              <a:rPr lang="en-US" dirty="0" err="1"/>
              <a:t>sidde</a:t>
            </a:r>
            <a:r>
              <a:rPr lang="en-US" dirty="0"/>
              <a:t> </a:t>
            </a:r>
            <a:r>
              <a:rPr lang="en-US" dirty="0" err="1"/>
              <a:t>klar</a:t>
            </a:r>
            <a:r>
              <a:rPr lang="en-US" dirty="0"/>
              <a:t> </a:t>
            </a:r>
            <a:r>
              <a:rPr lang="en-US" dirty="0" err="1"/>
              <a:t>til</a:t>
            </a:r>
            <a:r>
              <a:rPr lang="en-US" dirty="0"/>
              <a:t> at </a:t>
            </a:r>
            <a:r>
              <a:rPr lang="en-US" dirty="0" err="1"/>
              <a:t>svare</a:t>
            </a:r>
            <a:r>
              <a:rPr lang="en-US" dirty="0"/>
              <a:t> på </a:t>
            </a:r>
            <a:r>
              <a:rPr lang="en-US" dirty="0" err="1"/>
              <a:t>spørgsmål</a:t>
            </a:r>
            <a:r>
              <a:rPr lang="en-US" dirty="0"/>
              <a:t> </a:t>
            </a:r>
            <a:r>
              <a:rPr lang="en-US" dirty="0" err="1"/>
              <a:t>undervejs</a:t>
            </a:r>
            <a:r>
              <a:rPr lang="en-US" dirty="0"/>
              <a:t>. </a:t>
            </a:r>
          </a:p>
        </p:txBody>
      </p:sp>
      <p:sp>
        <p:nvSpPr>
          <p:cNvPr id="4" name="Slide Number Placeholder 3"/>
          <p:cNvSpPr>
            <a:spLocks noGrp="1"/>
          </p:cNvSpPr>
          <p:nvPr>
            <p:ph type="sldNum" sz="quarter" idx="5"/>
          </p:nvPr>
        </p:nvSpPr>
        <p:spPr/>
        <p:txBody>
          <a:bodyPr/>
          <a:lstStyle/>
          <a:p>
            <a:fld id="{0DA0114A-87C3-AE42-9FE6-947C2632DDED}" type="slidenum">
              <a:rPr lang="da-DK" smtClean="0"/>
              <a:t>13</a:t>
            </a:fld>
            <a:endParaRPr lang="da-DK"/>
          </a:p>
        </p:txBody>
      </p:sp>
    </p:spTree>
    <p:extLst>
      <p:ext uri="{BB962C8B-B14F-4D97-AF65-F5344CB8AC3E}">
        <p14:creationId xmlns:p14="http://schemas.microsoft.com/office/powerpoint/2010/main" val="650154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Noter: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Foretag en navnerunde – præsenter også dig selv </a:t>
            </a:r>
            <a:r>
              <a:rPr lang="da-DK" b="0" i="0" dirty="0">
                <a:sym typeface="Wingdings" panose="05000000000000000000" pitchFamily="2" charset="2"/>
              </a:rPr>
              <a:t></a:t>
            </a:r>
            <a:endParaRPr lang="da-DK" b="0" i="0"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184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36" b="0" kern="1200" dirty="0">
                <a:solidFill>
                  <a:schemeClr val="tx1"/>
                </a:solidFill>
                <a:effectLst/>
                <a:latin typeface="+mn-lt"/>
                <a:ea typeface="+mn-ea"/>
                <a:cs typeface="+mn-cs"/>
              </a:rPr>
              <a:t>Implementeringen af Aula har været i gang siden efteråret 2017. Siden da er Aula blevet implementeret på skoleområdet. </a:t>
            </a:r>
            <a:r>
              <a:rPr lang="da-DK" sz="936" kern="1200" dirty="0">
                <a:solidFill>
                  <a:schemeClr val="tx1"/>
                </a:solidFill>
                <a:effectLst/>
                <a:latin typeface="+mn-lt"/>
                <a:ea typeface="+mn-ea"/>
                <a:cs typeface="+mn-cs"/>
              </a:rPr>
              <a:t>Så arbejdet med implementeringen af Aula har altså været i gang en god rum tid – og nu er uddannelsen på dagtilbud også skudt godt i gang.</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Der er i alt </a:t>
            </a:r>
            <a:r>
              <a:rPr lang="da-DK" sz="936" b="0" kern="1200" dirty="0">
                <a:solidFill>
                  <a:schemeClr val="tx1"/>
                </a:solidFill>
                <a:effectLst/>
                <a:latin typeface="+mn-lt"/>
                <a:ea typeface="+mn-ea"/>
                <a:cs typeface="+mn-cs"/>
              </a:rPr>
              <a:t>3 uddannelsesforløb …</a:t>
            </a:r>
          </a:p>
          <a:p>
            <a:endParaRPr lang="da-DK" sz="936" b="0" kern="1200" dirty="0">
              <a:solidFill>
                <a:schemeClr val="tx1"/>
              </a:solidFill>
              <a:effectLst/>
              <a:latin typeface="+mn-lt"/>
              <a:ea typeface="+mn-ea"/>
              <a:cs typeface="+mn-cs"/>
            </a:endParaRPr>
          </a:p>
          <a:p>
            <a:r>
              <a:rPr lang="da-DK" sz="936" b="1" i="1" kern="1200" dirty="0">
                <a:solidFill>
                  <a:schemeClr val="tx1"/>
                </a:solidFill>
                <a:effectLst/>
                <a:latin typeface="+mn-lt"/>
                <a:ea typeface="+mn-ea"/>
                <a:cs typeface="+mn-cs"/>
              </a:rPr>
              <a:t>(Klik første punkt frem)</a:t>
            </a:r>
          </a:p>
          <a:p>
            <a:endParaRPr lang="da-DK" sz="936"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Lato black"/>
              </a:rPr>
              <a:t>Uddannelsesforløb for kommunale administratorer (A) – de kommunale administratorer af Aula skal her klædes på til at varetage opgaven med at sætte kommunens Aula op</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dirty="0">
              <a:latin typeface="Lato black"/>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Lato black"/>
              </a:rPr>
              <a:t>Uddannelsesforløb for pædagogiske superbrugere (B) – de pædagogiske superbrugere skal her klædes på til at blive superbrugere af Aula</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dirty="0">
              <a:latin typeface="Lato black"/>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Lato black"/>
              </a:rPr>
              <a:t>Uddannelsesforløb for administrative superbrugere (C) – de administrative superbrugere skal her klædes på til at varetage opgaven med at sætte institutionens Aula op</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latin typeface="Lato black"/>
              </a:rPr>
              <a:t>De pædagogiske superbrugere skal udover superbrugerrollen også klædes på til at uddanne det pædagogiske personale i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0" kern="1200" dirty="0">
                <a:solidFill>
                  <a:schemeClr val="tx1"/>
                </a:solidFill>
                <a:effectLst/>
                <a:latin typeface="+mn-lt"/>
                <a:ea typeface="+mn-ea"/>
                <a:cs typeface="+mn-cs"/>
              </a:rPr>
              <a:t>Det samme gælder de administrative superbrugere, som skal klædes på til at uddanne det øvrige administrative personale i kommunen i opsætningen af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0" kern="1200" dirty="0">
                <a:solidFill>
                  <a:schemeClr val="tx1"/>
                </a:solidFill>
                <a:effectLst/>
                <a:latin typeface="+mn-lt"/>
                <a:ea typeface="+mn-ea"/>
                <a:cs typeface="+mn-cs"/>
              </a:rPr>
              <a:t>Som superbrugerne har I altså en helt særlig rolle her – og forløbet i dag skal sikre, at I bliver klædt bedst muligt på til den opgave …</a:t>
            </a:r>
            <a:endParaRPr lang="da-DK" sz="1000" dirty="0">
              <a:latin typeface="Lato black"/>
            </a:endParaRP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37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Præsenter formål</a:t>
            </a:r>
          </a:p>
          <a:p>
            <a:r>
              <a:rPr lang="da-DK" b="1" dirty="0"/>
              <a:t>Manus:</a:t>
            </a:r>
          </a:p>
          <a:p>
            <a:r>
              <a:rPr lang="da-DK" b="0" dirty="0"/>
              <a:t>Som det allerførste lægger vi ud med formålet for uddannelsen af jer som er institutionsadministratorer af Aula.</a:t>
            </a:r>
          </a:p>
          <a:p>
            <a:r>
              <a:rPr lang="da-DK" b="0" dirty="0"/>
              <a:t>Formålet med det samlede forløb er selvfølgelig helt overordnet, at sikre at I kommer rigtig godt i gang med jeres nye kommunikationsplatform - Aula.</a:t>
            </a:r>
          </a:p>
          <a:p>
            <a:endParaRPr lang="da-DK"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Som institutionsadministratorer skal I varetage opgaven med opsætning af Aula for dagtilbud i institutionerne i jeres kommuner. Formålet med i dag er derfor, at sikre, at I bliver klædt på til denne opgave.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a:t>Vi sigter derfor mod, at I efter forløbet i dag kan:</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for at fremhæve første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a:p>
            <a:pPr marL="342900" marR="0" lvl="0" indent="-342900">
              <a:lnSpc>
                <a:spcPts val="1300"/>
              </a:lnSpc>
              <a:spcBef>
                <a:spcPts val="0"/>
              </a:spcBef>
              <a:spcAft>
                <a:spcPts val="800"/>
              </a:spcAft>
              <a:buFont typeface="Symbol" panose="05050102010706020507" pitchFamily="18" charset="2"/>
              <a:buChar char=""/>
            </a:pPr>
            <a:r>
              <a:rPr lang="da-DK" sz="1000" b="1" dirty="0">
                <a:solidFill>
                  <a:schemeClr val="bg1"/>
                </a:solidFill>
                <a:latin typeface="Lato black"/>
                <a:ea typeface="Times New Roman" panose="02020603050405020304" pitchFamily="18" charset="0"/>
                <a:cs typeface="Times New Roman" panose="02020603050405020304" pitchFamily="18" charset="0"/>
              </a:rPr>
              <a:t>Anvende og forstå Aulas funktionalitet på højt niveau</a:t>
            </a:r>
          </a:p>
          <a:p>
            <a:pPr marL="342900" marR="0" lvl="0" indent="-342900">
              <a:lnSpc>
                <a:spcPts val="1300"/>
              </a:lnSpc>
              <a:spcBef>
                <a:spcPts val="0"/>
              </a:spcBef>
              <a:spcAft>
                <a:spcPts val="800"/>
              </a:spcAft>
              <a:buFont typeface="Symbol" panose="05050102010706020507" pitchFamily="18" charset="2"/>
              <a:buChar cha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r>
              <a:rPr lang="da-DK" sz="1000" b="1" i="1" kern="1200" dirty="0">
                <a:solidFill>
                  <a:schemeClr val="tx1"/>
                </a:solidFill>
                <a:effectLst/>
                <a:latin typeface="+mn-lt"/>
                <a:ea typeface="+mn-ea"/>
                <a:cs typeface="+mn-cs"/>
              </a:rPr>
              <a:t>(klik for at fremhæve første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nSpc>
                <a:spcPts val="1300"/>
              </a:lnSpc>
              <a:spcBef>
                <a:spcPts val="0"/>
              </a:spcBef>
              <a:spcAft>
                <a:spcPts val="800"/>
              </a:spcAft>
              <a:buFont typeface="Symbol" panose="05050102010706020507" pitchFamily="18" charset="2"/>
              <a:buNone/>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indent="-342900">
              <a:lnSpc>
                <a:spcPts val="1300"/>
              </a:lnSpc>
              <a:spcAft>
                <a:spcPts val="800"/>
              </a:spcAft>
              <a:buFont typeface="Symbol" panose="05050102010706020507" pitchFamily="18" charset="2"/>
              <a:buChar char=""/>
            </a:pPr>
            <a:r>
              <a:rPr lang="da-DK" sz="1000" dirty="0">
                <a:solidFill>
                  <a:schemeClr val="bg1"/>
                </a:solidFill>
                <a:latin typeface="Lato black"/>
              </a:rPr>
              <a:t>Have en </a:t>
            </a:r>
            <a:r>
              <a:rPr lang="da-DK" sz="1000" b="1" dirty="0">
                <a:solidFill>
                  <a:schemeClr val="bg1"/>
                </a:solidFill>
                <a:latin typeface="Lato black"/>
              </a:rPr>
              <a:t>solid viden om opsætning af Aula på institutionerne i dagtilbud</a:t>
            </a:r>
          </a:p>
          <a:p>
            <a:pPr marL="342900" indent="-342900">
              <a:lnSpc>
                <a:spcPts val="1300"/>
              </a:lnSpc>
              <a:spcAft>
                <a:spcPts val="800"/>
              </a:spcAft>
              <a:buFont typeface="Symbol" panose="05050102010706020507" pitchFamily="18" charset="2"/>
              <a:buChar char=""/>
            </a:pPr>
            <a:endParaRPr lang="da-DK" sz="1000" b="1" dirty="0">
              <a:solidFill>
                <a:schemeClr val="bg1"/>
              </a:solidFill>
              <a:latin typeface="Lato black"/>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r>
              <a:rPr lang="da-DK" sz="1000" b="1" i="1" kern="1200" dirty="0">
                <a:solidFill>
                  <a:schemeClr val="tx1"/>
                </a:solidFill>
                <a:effectLst/>
                <a:latin typeface="+mn-lt"/>
                <a:ea typeface="+mn-ea"/>
                <a:cs typeface="+mn-cs"/>
              </a:rPr>
              <a:t>(klik for at fremhæve første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marR="0" lvl="0" indent="-342900">
              <a:lnSpc>
                <a:spcPts val="1300"/>
              </a:lnSpc>
              <a:spcBef>
                <a:spcPts val="0"/>
              </a:spcBef>
              <a:spcAft>
                <a:spcPts val="800"/>
              </a:spcAft>
              <a:buFont typeface="Symbol" panose="05050102010706020507" pitchFamily="18" charset="2"/>
              <a:buChar cha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indent="-342900">
              <a:lnSpc>
                <a:spcPts val="1300"/>
              </a:lnSpc>
              <a:spcAft>
                <a:spcPts val="800"/>
              </a:spcAft>
              <a:buFont typeface="Symbol" panose="05050102010706020507" pitchFamily="18" charset="2"/>
              <a:buChar char=""/>
            </a:pPr>
            <a:r>
              <a:rPr lang="da-DK" sz="1000" dirty="0">
                <a:solidFill>
                  <a:schemeClr val="bg1"/>
                </a:solidFill>
                <a:latin typeface="Lato black"/>
              </a:rPr>
              <a:t>Kunne </a:t>
            </a:r>
            <a:r>
              <a:rPr lang="da-DK" sz="1000" b="1" dirty="0">
                <a:solidFill>
                  <a:schemeClr val="bg1"/>
                </a:solidFill>
                <a:latin typeface="Lato black"/>
              </a:rPr>
              <a:t>varetage opsætning af Aula på baggrund af kommunens strategi for brug af Aula</a:t>
            </a:r>
          </a:p>
          <a:p>
            <a:pPr marL="342900" indent="-342900">
              <a:lnSpc>
                <a:spcPts val="1300"/>
              </a:lnSpc>
              <a:spcAft>
                <a:spcPts val="800"/>
              </a:spcAft>
              <a:buFont typeface="Symbol" panose="05050102010706020507" pitchFamily="18" charset="2"/>
              <a:buChar char=""/>
            </a:pPr>
            <a:endParaRPr lang="da-DK" sz="1000" dirty="0">
              <a:solidFill>
                <a:schemeClr val="bg1"/>
              </a:solidFill>
              <a:latin typeface="Lato black"/>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For at indfri det formål har vi tilrettelagt et forløb, der er bygget op omkring 12 moduler…</a:t>
            </a:r>
            <a:endParaRPr lang="da-DK" b="0" dirty="0"/>
          </a:p>
        </p:txBody>
      </p:sp>
      <p:sp>
        <p:nvSpPr>
          <p:cNvPr id="4" name="Pladsholder til slidenummer 3"/>
          <p:cNvSpPr>
            <a:spLocks noGrp="1"/>
          </p:cNvSpPr>
          <p:nvPr>
            <p:ph type="sldNum" sz="quarter" idx="10"/>
          </p:nvPr>
        </p:nvSpPr>
        <p:spPr/>
        <p:txBody>
          <a:bodyPr/>
          <a:lstStyle/>
          <a:p>
            <a:fld id="{0DA0114A-87C3-AE42-9FE6-947C2632DDED}" type="slidenum">
              <a:rPr lang="da-DK" smtClean="0"/>
              <a:t>16</a:t>
            </a:fld>
            <a:endParaRPr lang="da-DK" dirty="0"/>
          </a:p>
        </p:txBody>
      </p:sp>
    </p:spTree>
    <p:extLst>
      <p:ext uri="{BB962C8B-B14F-4D97-AF65-F5344CB8AC3E}">
        <p14:creationId xmlns:p14="http://schemas.microsoft.com/office/powerpoint/2010/main" val="2513335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Gennemgå program for dagen</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u="none" kern="1200" dirty="0">
                <a:solidFill>
                  <a:schemeClr val="tx1"/>
                </a:solidFill>
                <a:effectLst/>
                <a:latin typeface="+mn-lt"/>
                <a:ea typeface="+mn-ea"/>
                <a:cs typeface="+mn-cs"/>
              </a:rPr>
              <a:t>Programmet for i dag er som følger: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u="none" kern="1200" dirty="0">
                <a:solidFill>
                  <a:schemeClr val="tx1"/>
                </a:solidFill>
                <a:effectLst/>
                <a:latin typeface="+mn-lt"/>
                <a:ea typeface="+mn-ea"/>
                <a:cs typeface="+mn-cs"/>
              </a:rPr>
              <a:t>Modulerne 1-5 basismoduler</a:t>
            </a:r>
            <a:r>
              <a:rPr lang="da-DK" sz="936" u="none" kern="1200" dirty="0">
                <a:solidFill>
                  <a:schemeClr val="tx1"/>
                </a:solidFill>
                <a:effectLst/>
                <a:latin typeface="+mn-lt"/>
                <a:ea typeface="+mn-ea"/>
                <a:cs typeface="+mn-cs"/>
              </a:rPr>
              <a:t>, som alle administrative og pædagogiske medarbejdere præsenteres for. Her kommer vi gennem dels opbygning og struktur for de enkelte moduler dels central funktionalitet i Aula. </a:t>
            </a:r>
            <a:r>
              <a:rPr lang="da-DK" b="1" dirty="0"/>
              <a:t>De moduler, der præsenterer funktionalitet i Aula er kategoriseret i temaer </a:t>
            </a:r>
            <a:r>
              <a:rPr lang="da-DK" sz="936" u="none" kern="1200" dirty="0">
                <a:solidFill>
                  <a:schemeClr val="tx1"/>
                </a:solidFill>
                <a:effectLst/>
                <a:latin typeface="+mn-lt"/>
                <a:ea typeface="+mn-ea"/>
                <a:cs typeface="+mn-cs"/>
              </a:rPr>
              <a:t>såsom ”Målrettet kommunikation” og ”Sikker kommunikation”. Temaerne </a:t>
            </a:r>
            <a:r>
              <a:rPr lang="da-DK" dirty="0"/>
              <a:t>afspejler den funktionalitet og de arbejdsgange, der er fokus på i de enkelte moduler. Som institutionsadministratorer præsenteres I for basismoduler med det formål, at I lærer Aula godt at kende og på den måde får en god forståelse for, hvordan Aula kan opsættes på jeres institutioner.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Fra modul 6 dykker vi ned i Aulas administrationsmodul. Derfra vil fokus være på jeres konkrete arbejdsopgaver som institutionsadministrator.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indent="0">
              <a:buFont typeface="Arial" panose="020B0604020202020204" pitchFamily="34" charset="0"/>
              <a:buNone/>
            </a:pPr>
            <a:r>
              <a:rPr lang="da-DK" i="0" dirty="0"/>
              <a:t>Aula vil for de fleste brugere være nem og intuitiv at tage i brug – det gælder også administrationsmodulet i Aula. Det forløb, vi skal i gennem i dag, er derfor ikke tilrettelagt som et klik-kursus, der gennemgår funktionalitet i Aula en for en, men har derimod fokus på, hvordan der kan kommunikeres og samarbejdes i Aula.</a:t>
            </a:r>
          </a:p>
          <a:p>
            <a:pPr marL="0" indent="0">
              <a:buFont typeface="Arial" panose="020B0604020202020204" pitchFamily="34" charset="0"/>
              <a:buNone/>
            </a:pPr>
            <a:endParaRPr lang="da-DK" i="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i="0" dirty="0"/>
              <a:t>Det gennemgående fokus er altså på, hvordan specifik funktionalitet i Aula </a:t>
            </a:r>
            <a:r>
              <a:rPr lang="da-DK" b="1" i="1" dirty="0"/>
              <a:t>kan</a:t>
            </a:r>
            <a:r>
              <a:rPr lang="da-DK" b="1" i="0" dirty="0"/>
              <a:t> bruges, og hvad det betyder for jeres arbejdsgange i praksis. </a:t>
            </a:r>
          </a:p>
          <a:p>
            <a:endParaRPr lang="da-DK" i="0" dirty="0"/>
          </a:p>
          <a:p>
            <a:r>
              <a:rPr lang="da-DK" i="0" dirty="0"/>
              <a:t>I den forbindelse er der </a:t>
            </a:r>
            <a:r>
              <a:rPr lang="da-DK" b="1" i="0" dirty="0"/>
              <a:t>en række beslutninger omkring netop anvendelse og opsætning af Aula, som skal være afklaret, inden I kan opsætte Aula for jeres dagtilbud. </a:t>
            </a:r>
            <a:r>
              <a:rPr lang="da-DK" i="0" dirty="0"/>
              <a:t>Nogle af disse beslutninger vil være truffet, så de gælder for alle institutioner i kommunen, mens andre besluttes på de enkelte institutioner.</a:t>
            </a:r>
            <a:endParaRPr lang="da-DK"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b="0" dirty="0"/>
              <a:t>På bordene er der derfor uddelt, det vi kalder, </a:t>
            </a:r>
            <a:r>
              <a:rPr lang="da-DK" b="1" dirty="0"/>
              <a:t>”Administratorens huskeseddel”.</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Formålet med </a:t>
            </a:r>
            <a:r>
              <a:rPr lang="da-DK" b="0" dirty="0"/>
              <a:t>huskesedlen</a:t>
            </a:r>
            <a:r>
              <a:rPr lang="da-DK" b="0" i="0" dirty="0"/>
              <a:t> er, at I her kan notere spørgsmål undervejs, som I har brug for at få afklaret før udrulningen af Aula ift. principper og retningslinjer for anvendelse og opsætning på institutionerne i jeres kommune. Vi vil løbende samle op på jeres huskesedler gennem hele forløbet.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Så er dagen for alvor skudt i gang…</a:t>
            </a:r>
          </a:p>
          <a:p>
            <a:endParaRPr lang="da-DK" dirty="0"/>
          </a:p>
          <a:p>
            <a:r>
              <a:rPr lang="da-DK" b="1" dirty="0"/>
              <a:t>Noter: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i="1" dirty="0"/>
              <a:t>Sørg for at nævne at deltagerne kan finde slides med manus på aulainfo.dk</a:t>
            </a:r>
          </a:p>
          <a:p>
            <a:pPr marL="0" indent="0">
              <a:buFont typeface="Arial" panose="020B0604020202020204" pitchFamily="34" charset="0"/>
              <a:buNone/>
            </a:pPr>
            <a:r>
              <a:rPr lang="da-DK" b="0" i="1" dirty="0"/>
              <a:t>Sørg for at ”Parkeringsplads” er hængt op.</a:t>
            </a:r>
          </a:p>
          <a:p>
            <a:pPr marL="0" indent="0">
              <a:buFont typeface="Arial" panose="020B0604020202020204" pitchFamily="34" charset="0"/>
              <a:buNone/>
            </a:pPr>
            <a:r>
              <a:rPr lang="da-DK" b="0" i="1" dirty="0"/>
              <a:t>Sørg for at ”Administratorens huskeseddel” ligger klar til deltagerne, inden undervisningen starter.  </a:t>
            </a:r>
            <a:endParaRPr lang="da-DK" b="0" i="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640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Vi indleder med en </a:t>
            </a:r>
            <a:r>
              <a:rPr lang="da-DK" b="1" dirty="0"/>
              <a:t>kort introduktion til Aula  </a:t>
            </a:r>
            <a:r>
              <a:rPr lang="da-DK" dirty="0"/>
              <a:t>– for hvilke fordele kommer Aula med, og hvordan spiller det sammen med andre systemer?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439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t>Aula intro</a:t>
            </a:r>
          </a:p>
          <a:p>
            <a:pPr marL="0" indent="0">
              <a:buFont typeface="Arial" panose="020B0604020202020204" pitchFamily="34" charset="0"/>
              <a:buNone/>
            </a:pPr>
            <a:r>
              <a:rPr lang="da-DK" sz="900" dirty="0">
                <a:latin typeface="Lato" panose="020F0502020204030203" pitchFamily="34" charset="0"/>
                <a:ea typeface="Lato" panose="020F0502020204030203" pitchFamily="34" charset="0"/>
                <a:cs typeface="Lato" panose="020F0502020204030203" pitchFamily="34" charset="0"/>
              </a:rPr>
              <a:t>Beslutningen om at udvikle Aula bunder i et ønske om at skabe en </a:t>
            </a:r>
            <a:r>
              <a:rPr lang="da-DK" sz="900" b="1" dirty="0">
                <a:latin typeface="Lato" panose="020F0502020204030203" pitchFamily="34" charset="0"/>
                <a:ea typeface="Lato" panose="020F0502020204030203" pitchFamily="34" charset="0"/>
                <a:cs typeface="Lato" panose="020F0502020204030203" pitchFamily="34" charset="0"/>
              </a:rPr>
              <a:t>brugervenlig, sikker og nem platform </a:t>
            </a:r>
            <a:r>
              <a:rPr lang="da-DK" sz="900" dirty="0">
                <a:latin typeface="Lato" panose="020F0502020204030203" pitchFamily="34" charset="0"/>
                <a:ea typeface="Lato" panose="020F0502020204030203" pitchFamily="34" charset="0"/>
                <a:cs typeface="Lato" panose="020F0502020204030203" pitchFamily="34" charset="0"/>
              </a:rPr>
              <a:t>til informationer om børnenes skolegang eller liv i dagtilbuddet.</a:t>
            </a:r>
          </a:p>
          <a:p>
            <a:pPr marL="285750" indent="-285750">
              <a:buFont typeface="Arial" panose="020B0604020202020204" pitchFamily="34" charset="0"/>
              <a:buChar char="•"/>
            </a:pPr>
            <a:endParaRPr lang="da-DK" sz="900" dirty="0">
              <a:latin typeface="Lato" panose="020F0502020204030203" pitchFamily="34" charset="0"/>
              <a:ea typeface="Lato" panose="020F0502020204030203" pitchFamily="34" charset="0"/>
              <a:cs typeface="Lato" panose="020F0502020204030203" pitchFamily="34" charset="0"/>
            </a:endParaRPr>
          </a:p>
          <a:p>
            <a:pPr marL="0" indent="0">
              <a:buFont typeface="Arial" panose="020B0604020202020204" pitchFamily="34" charset="0"/>
              <a:buNone/>
            </a:pPr>
            <a:r>
              <a:rPr lang="da-DK" sz="900" dirty="0">
                <a:latin typeface="Lato" panose="020F0502020204030203" pitchFamily="34" charset="0"/>
                <a:ea typeface="Lato" panose="020F0502020204030203" pitchFamily="34" charset="0"/>
                <a:cs typeface="Lato" panose="020F0502020204030203" pitchFamily="34" charset="0"/>
              </a:rPr>
              <a:t>Aula handler om at understøtte </a:t>
            </a:r>
            <a:r>
              <a:rPr lang="da-DK" sz="900" b="1" dirty="0">
                <a:latin typeface="Lato" panose="020F0502020204030203" pitchFamily="34" charset="0"/>
                <a:ea typeface="Lato" panose="020F0502020204030203" pitchFamily="34" charset="0"/>
                <a:cs typeface="Lato" panose="020F0502020204030203" pitchFamily="34" charset="0"/>
              </a:rPr>
              <a:t>samarbejdet om børns læring og trivsel </a:t>
            </a:r>
            <a:r>
              <a:rPr lang="da-DK" sz="900" dirty="0">
                <a:latin typeface="Lato" panose="020F0502020204030203" pitchFamily="34" charset="0"/>
                <a:ea typeface="Lato" panose="020F0502020204030203" pitchFamily="34" charset="0"/>
                <a:cs typeface="Lato" panose="020F0502020204030203" pitchFamily="34" charset="0"/>
              </a:rPr>
              <a:t>ved at skabe rum for god kommunikation mellem fagprofessionelle og deres forældre.</a:t>
            </a: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En af de helt store fordele ved Aula er, at </a:t>
            </a:r>
            <a:r>
              <a:rPr lang="da-DK" b="1" i="0" dirty="0"/>
              <a:t>Aula er én</a:t>
            </a:r>
            <a:r>
              <a:rPr lang="da-DK" b="1" i="0" baseline="0" dirty="0"/>
              <a:t> samlet national løsning, der skaber sammenhæng på tværs af institutioner og kommunegrænser</a:t>
            </a:r>
            <a:r>
              <a:rPr lang="da-DK" i="0" baseline="0" dirty="0"/>
              <a:t>. Det betyder, at forældre kan følge deres barn fra første dag i vuggestuen til det går ud af skolen. Det betyder også, at </a:t>
            </a:r>
            <a:r>
              <a:rPr lang="da-DK" b="1" i="0" baseline="0" dirty="0"/>
              <a:t>forældre alene logger ind ét sted og får ét samlet overblik, også selvom de har børn i flere kommuner og institutioner.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baseline="0" dirty="0"/>
              <a:t>Det samme princip gælder for jer, også selvom I er tilknyttet flere institutioner.</a:t>
            </a:r>
          </a:p>
          <a:p>
            <a:pPr marL="0" indent="0">
              <a:buFontTx/>
              <a:buNone/>
            </a:pPr>
            <a:endParaRPr lang="da-DK" i="0" baseline="0" dirty="0"/>
          </a:p>
          <a:p>
            <a:pPr marL="0" indent="0">
              <a:buFontTx/>
              <a:buNone/>
            </a:pPr>
            <a:endParaRPr lang="da-DK" i="0" baseline="0"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Opgavesedler</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146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dirty="0"/>
              <a:t>Aula intro</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i="0" baseline="0" dirty="0"/>
              <a:t>Manus</a:t>
            </a:r>
            <a:r>
              <a:rPr lang="da-DK" sz="1200" i="0"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t>Netop fordi Aula er en</a:t>
            </a:r>
            <a:r>
              <a:rPr lang="da-DK" sz="1200" baseline="0" dirty="0"/>
              <a:t> samlet national løsning, bliver det </a:t>
            </a:r>
            <a:r>
              <a:rPr lang="da-DK" sz="1200" b="1" baseline="0" dirty="0"/>
              <a:t>muligt at samarbejde og administrere Aula på tværs af institutionerne </a:t>
            </a:r>
            <a:r>
              <a:rPr lang="da-DK" sz="1200" b="0" baseline="0" dirty="0"/>
              <a:t>i kommunen. </a:t>
            </a:r>
            <a:r>
              <a:rPr lang="da-DK" sz="1200" i="0" baseline="0" dirty="0"/>
              <a:t>Det betyder fx at samarbejdet ifm. børns overgang fra dagtilbud til SFO bliver lettere og mere sikkert.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Endelig gør Aula det også </a:t>
            </a:r>
            <a:r>
              <a:rPr lang="da-DK" sz="1200" b="1" i="0" baseline="0" dirty="0"/>
              <a:t>muligt for jer at kommunikere på tværs af institutioner indenfor kommunen</a:t>
            </a:r>
            <a:r>
              <a:rPr lang="da-DK" sz="1200" i="0" baseline="0" dirty="0"/>
              <a:t>. Som medarbejdere kan I kommunikere med alle medarbejdere indenfor kommunen, mens I udelukkende kan kommunikere med forældrene indenfor de institutioner, som I er tilknyttet.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Samtidig gør Aula det også muligt </a:t>
            </a:r>
            <a:r>
              <a:rPr lang="da-DK" sz="1200" b="1" i="0" baseline="0" dirty="0"/>
              <a:t>at kommunikere og samarbejde med eksterne fagpersoner – eksempelvis omkring barnets udvikling.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r>
              <a:rPr lang="da-DK" dirty="0"/>
              <a:t>Aula åbner altså op for nye muligheder for kommunikation og samarbejde. </a:t>
            </a:r>
            <a:r>
              <a:rPr lang="da-DK" b="1" dirty="0"/>
              <a:t>Hvordan I kommer til at kommunikere og samarbejde i Aula, vil afhænge af hvilke rammer for brugen af Aula, der besluttes/er besluttet i jeres kommuner og på jeres institutioner.</a:t>
            </a:r>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dirty="0"/>
              <a:t>Lad os kigge nærmere på hvordan Aula spiller sammen med andre systemer..</a:t>
            </a:r>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7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Dette slide er med for at rammesætte, hvordan Aula spiller sammen med andre systemer. Aula </a:t>
            </a:r>
            <a:r>
              <a:rPr lang="da-DK" b="1" dirty="0"/>
              <a:t>er en</a:t>
            </a:r>
            <a:r>
              <a:rPr lang="da-DK" b="1" baseline="0" dirty="0"/>
              <a:t> samlet national løsning, og det betyder at alle kommuner modtager den samme ‘skal’ fra starten</a:t>
            </a:r>
            <a:r>
              <a:rPr lang="da-DK" baseline="0" dirty="0"/>
              <a:t>. Aula kan dog tilpasses efter den enkelte kommunens behov, ved at tilvælge specifikke </a:t>
            </a:r>
            <a:r>
              <a:rPr lang="da-DK" baseline="0" dirty="0" err="1"/>
              <a:t>widgets</a:t>
            </a:r>
            <a:r>
              <a:rPr lang="da-DK" baseline="0" dirty="0"/>
              <a:t> og at opsætte Aula med fx forskellige kommunikationsrestriktioner. </a:t>
            </a:r>
            <a:endParaRPr lang="da-DK" dirty="0"/>
          </a:p>
          <a:p>
            <a:endParaRPr lang="da-DK" dirty="0"/>
          </a:p>
          <a:p>
            <a:r>
              <a:rPr lang="da-DK" b="1" dirty="0"/>
              <a:t>De brugeradministrative systemer, </a:t>
            </a:r>
            <a:r>
              <a:rPr lang="da-DK" b="0" dirty="0"/>
              <a:t>samler information om børn og medarbejdere. Her er stuer indenfor institutionen også angivet, og det er på baggrund af disse at børn grupperes i Aula. Det er også her, at medarbejdere tilknyttes de forskellige afdelinger/stuer. </a:t>
            </a:r>
          </a:p>
          <a:p>
            <a:endParaRPr lang="da-DK" b="0" dirty="0"/>
          </a:p>
          <a:p>
            <a:r>
              <a:rPr lang="da-DK" b="1" dirty="0" err="1"/>
              <a:t>Widgets</a:t>
            </a:r>
            <a:r>
              <a:rPr lang="da-DK" b="1" dirty="0"/>
              <a:t> er en udstilling af indhold fra andre IT-leverandører. </a:t>
            </a:r>
            <a:r>
              <a:rPr lang="da-DK" b="0" dirty="0"/>
              <a:t>Det er op til den enkelte kommune at vælge hvilke </a:t>
            </a:r>
            <a:r>
              <a:rPr lang="da-DK" b="0" dirty="0" err="1"/>
              <a:t>widgets</a:t>
            </a:r>
            <a:r>
              <a:rPr lang="da-DK" b="0" dirty="0"/>
              <a:t> (hvis nogle), der skal benyttes og til hvad. </a:t>
            </a:r>
            <a:r>
              <a:rPr lang="da-DK" b="0" dirty="0" err="1"/>
              <a:t>Widgets</a:t>
            </a:r>
            <a:r>
              <a:rPr lang="da-DK" b="0" dirty="0"/>
              <a:t> giver medarbejdere og forældre mulighed for at tilgå de nødvendige værktøjer i det daglige samarbejde mellem institution og hjem. Det kunne eksempelvis være Sprogudvikling (hjernen og hjertet) eller en </a:t>
            </a:r>
            <a:r>
              <a:rPr lang="da-DK" b="0" dirty="0" err="1"/>
              <a:t>journaliseringswidget</a:t>
            </a:r>
            <a:r>
              <a:rPr lang="da-DK" b="0" dirty="0"/>
              <a:t>. </a:t>
            </a:r>
          </a:p>
          <a:p>
            <a:endParaRPr lang="da-DK" b="0" dirty="0"/>
          </a:p>
          <a:p>
            <a:r>
              <a:rPr lang="da-DK" b="1" dirty="0"/>
              <a:t>Fildelingsløsningen</a:t>
            </a:r>
            <a:r>
              <a:rPr lang="da-DK" b="0" dirty="0"/>
              <a:t> afhænger af, hvad der er besluttet i den enkelte kommune. Fildelingsløsninger kan eksempelvis være </a:t>
            </a:r>
            <a:r>
              <a:rPr lang="da-DK" b="0" dirty="0" err="1"/>
              <a:t>Onedrive</a:t>
            </a:r>
            <a:r>
              <a:rPr lang="da-DK" b="0" dirty="0"/>
              <a:t> eller </a:t>
            </a:r>
            <a:r>
              <a:rPr lang="da-DK" b="0" dirty="0" err="1"/>
              <a:t>GoogleDrive</a:t>
            </a:r>
            <a:r>
              <a:rPr lang="da-DK" b="0" dirty="0"/>
              <a:t>, og kan bruges som et supplement til håndtering af samarbejdsdokumenter.</a:t>
            </a:r>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Og hvordan ser der så ud derinde i Aula?</a:t>
            </a:r>
          </a:p>
          <a:p>
            <a:endParaRPr lang="da-DK" b="0" dirty="0"/>
          </a:p>
        </p:txBody>
      </p:sp>
      <p:sp>
        <p:nvSpPr>
          <p:cNvPr id="4" name="Slide Number Placeholder 3"/>
          <p:cNvSpPr>
            <a:spLocks noGrp="1"/>
          </p:cNvSpPr>
          <p:nvPr>
            <p:ph type="sldNum" sz="quarter" idx="5"/>
          </p:nvPr>
        </p:nvSpPr>
        <p:spPr/>
        <p:txBody>
          <a:bodyPr/>
          <a:lstStyle/>
          <a:p>
            <a:fld id="{B75C9B09-1343-A043-9921-A0566060D0AA}" type="slidenum">
              <a:rPr lang="da-DK" smtClean="0"/>
              <a:t>21</a:t>
            </a:fld>
            <a:endParaRPr lang="da-DK"/>
          </a:p>
        </p:txBody>
      </p:sp>
    </p:spTree>
    <p:extLst>
      <p:ext uri="{BB962C8B-B14F-4D97-AF65-F5344CB8AC3E}">
        <p14:creationId xmlns:p14="http://schemas.microsoft.com/office/powerpoint/2010/main" val="3102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Aula intro</a:t>
            </a:r>
          </a:p>
          <a:p>
            <a:r>
              <a:rPr lang="da-DK" b="1" dirty="0"/>
              <a:t>Manus:</a:t>
            </a:r>
          </a:p>
          <a:p>
            <a:r>
              <a:rPr lang="da-DK" b="0" dirty="0"/>
              <a:t>Det</a:t>
            </a:r>
            <a:r>
              <a:rPr lang="da-DK" dirty="0"/>
              <a:t> første I vil se, når I logger på Aula, er </a:t>
            </a:r>
            <a:r>
              <a:rPr lang="da-DK" b="1" dirty="0"/>
              <a:t>Aulas Overblik.</a:t>
            </a:r>
            <a:endParaRPr lang="da-DK" b="1" i="1" u="none"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Aula gør brug af farvepaletter for at angive, hvilken rolle man er logget ind som.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Den blå farve signalerer, at du er logget ind som forældre, mens en </a:t>
            </a:r>
            <a:r>
              <a:rPr lang="da-DK" dirty="0">
                <a:solidFill>
                  <a:srgbClr val="00B050"/>
                </a:solidFill>
                <a:highlight>
                  <a:srgbClr val="45B7C1"/>
                </a:highlight>
              </a:rPr>
              <a:t>grøn farve vil </a:t>
            </a:r>
            <a:r>
              <a:rPr lang="da-DK" dirty="0"/>
              <a:t>signalere, at du er logget ind som medarbejder. I dette tilfælde ser vi altså overblikket fra et forældreperspektiv. </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I overblikket ser vi alle opslag, som er delt med grupper, som man er medlem af</a:t>
            </a:r>
            <a:r>
              <a:rPr lang="da-DK" sz="936" kern="1200" dirty="0">
                <a:solidFill>
                  <a:schemeClr val="tx1"/>
                </a:solidFill>
                <a:effectLst/>
                <a:latin typeface="+mn-lt"/>
                <a:ea typeface="+mn-ea"/>
                <a:cs typeface="+mn-cs"/>
              </a:rPr>
              <a:t>. </a:t>
            </a:r>
            <a:r>
              <a:rPr lang="da-DK" sz="936" b="1" kern="1200" dirty="0">
                <a:solidFill>
                  <a:schemeClr val="tx1"/>
                </a:solidFill>
                <a:effectLst/>
                <a:latin typeface="+mn-lt"/>
                <a:ea typeface="+mn-ea"/>
                <a:cs typeface="+mn-cs"/>
              </a:rPr>
              <a:t>Som udgangspunkt er grupper de stuer eller afdelinger, som vi er tilknyttet (</a:t>
            </a:r>
            <a:r>
              <a:rPr lang="da-DK" sz="936" b="1" i="1" kern="1200" dirty="0">
                <a:solidFill>
                  <a:schemeClr val="tx1"/>
                </a:solidFill>
                <a:effectLst/>
                <a:latin typeface="+mn-lt"/>
                <a:ea typeface="+mn-ea"/>
                <a:cs typeface="+mn-cs"/>
              </a:rPr>
              <a:t>klik markering af gruppen ”Sommerfuglehaven og Bjørnen etc.” frem</a:t>
            </a:r>
            <a:r>
              <a:rPr lang="da-DK" sz="936" b="1" kern="1200" dirty="0">
                <a:solidFill>
                  <a:schemeClr val="tx1"/>
                </a:solidFill>
                <a:effectLst/>
                <a:latin typeface="+mn-lt"/>
                <a:ea typeface="+mn-ea"/>
                <a:cs typeface="+mn-cs"/>
              </a:rPr>
              <a:t>)</a:t>
            </a:r>
            <a:r>
              <a:rPr lang="da-DK" sz="936" b="0" kern="1200" dirty="0">
                <a:solidFill>
                  <a:schemeClr val="tx1"/>
                </a:solidFill>
                <a:effectLst/>
                <a:latin typeface="+mn-lt"/>
                <a:ea typeface="+mn-ea"/>
                <a:cs typeface="+mn-cs"/>
              </a:rPr>
              <a:t>.</a:t>
            </a:r>
            <a:r>
              <a:rPr lang="da-DK" sz="936" kern="1200" dirty="0">
                <a:solidFill>
                  <a:schemeClr val="tx1"/>
                </a:solidFill>
                <a:effectLst/>
                <a:latin typeface="+mn-lt"/>
                <a:ea typeface="+mn-ea"/>
                <a:cs typeface="+mn-cs"/>
              </a:rPr>
              <a:t> </a:t>
            </a:r>
            <a:r>
              <a:rPr lang="da-DK" baseline="0" dirty="0"/>
              <a:t>Grupper og al stamdata på alle brugere er automatisk hentet ind i Aula via UNI-Login fra kommunens brugeradministrative systemer.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Aula overblik samler på den måde alle opslag fra de grupper, I er medlem af i ét samlet overblik</a:t>
            </a:r>
            <a:r>
              <a:rPr lang="da-DK" sz="936" kern="1200" dirty="0">
                <a:solidFill>
                  <a:schemeClr val="tx1"/>
                </a:solidFill>
                <a:effectLst/>
                <a:latin typeface="+mn-lt"/>
                <a:ea typeface="+mn-ea"/>
                <a:cs typeface="+mn-cs"/>
              </a:rPr>
              <a:t>. Det betyder, at det I får vist i overblikket, alene er indhold, der er målrettet den enkelte bruger eller gruppe.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Hvis man som medarbejder er tilknyttet flere institutioner eller som forælder har flere børn, er det muligt at </a:t>
            </a:r>
            <a:r>
              <a:rPr lang="da-DK" sz="936" b="1" kern="1200" dirty="0">
                <a:solidFill>
                  <a:schemeClr val="tx1"/>
                </a:solidFill>
                <a:effectLst/>
                <a:latin typeface="+mn-lt"/>
                <a:ea typeface="+mn-ea"/>
                <a:cs typeface="+mn-cs"/>
              </a:rPr>
              <a:t>filtrere på institution eller børn</a:t>
            </a:r>
            <a:r>
              <a:rPr lang="da-DK" sz="936" kern="1200" dirty="0">
                <a:solidFill>
                  <a:schemeClr val="tx1"/>
                </a:solidFill>
                <a:effectLst/>
                <a:latin typeface="+mn-lt"/>
                <a:ea typeface="+mn-ea"/>
                <a:cs typeface="+mn-cs"/>
              </a:rPr>
              <a:t>. Det betyder, at man får vist indhold i Aula, der relaterer sig til en eller flere institutioner eller et eller flere børn samtidig.	</a:t>
            </a:r>
            <a:endParaRPr lang="da-DK" dirty="0"/>
          </a:p>
          <a:p>
            <a:r>
              <a:rPr lang="da-DK" sz="936" kern="1200" dirty="0">
                <a:solidFill>
                  <a:schemeClr val="tx1"/>
                </a:solidFill>
                <a:effectLst/>
                <a:latin typeface="+mn-lt"/>
                <a:ea typeface="+mn-ea"/>
                <a:cs typeface="+mn-cs"/>
              </a:rPr>
              <a:t>I det øjeblik vi vælger et barn eller en institution til eller fra, målrettes indhold og kommunikation i Aula til det specifikke barn eller den specifikke institution. </a:t>
            </a:r>
          </a:p>
          <a:p>
            <a:endParaRPr lang="da-DK" dirty="0"/>
          </a:p>
          <a:p>
            <a:r>
              <a:rPr lang="da-DK" sz="936" kern="1200" dirty="0">
                <a:solidFill>
                  <a:schemeClr val="tx1"/>
                </a:solidFill>
                <a:effectLst/>
                <a:latin typeface="+mn-lt"/>
                <a:ea typeface="+mn-ea"/>
                <a:cs typeface="+mn-cs"/>
              </a:rPr>
              <a:t>Fra topbaren er det muligt at tilgå:</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Grupper</a:t>
            </a:r>
            <a:r>
              <a:rPr lang="da-DK" sz="936" kern="1200" dirty="0">
                <a:solidFill>
                  <a:schemeClr val="tx1"/>
                </a:solidFill>
                <a:effectLst/>
                <a:latin typeface="+mn-lt"/>
                <a:ea typeface="+mn-ea"/>
                <a:cs typeface="+mn-cs"/>
              </a:rPr>
              <a:t>: Her kan I tilgå en liste over de grupper, I er medlem af (Med en gruppeside)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Søg</a:t>
            </a:r>
            <a:r>
              <a:rPr lang="da-DK" sz="936" kern="1200" dirty="0">
                <a:solidFill>
                  <a:schemeClr val="tx1"/>
                </a:solidFill>
                <a:effectLst/>
                <a:latin typeface="+mn-lt"/>
                <a:ea typeface="+mn-ea"/>
                <a:cs typeface="+mn-cs"/>
              </a:rPr>
              <a:t>: I kan her søge på tværs af hele Aula (Personer, Beskeder, Grupper mm.)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Min profil:</a:t>
            </a:r>
            <a:r>
              <a:rPr lang="da-DK" sz="936" kern="1200" dirty="0">
                <a:solidFill>
                  <a:schemeClr val="tx1"/>
                </a:solidFill>
                <a:effectLst/>
                <a:latin typeface="+mn-lt"/>
                <a:ea typeface="+mn-ea"/>
                <a:cs typeface="+mn-cs"/>
              </a:rPr>
              <a:t> Under min profil kan I tilgå kontaktoplysninger, tilladelser mm., der er tilknyttet jeres egen profil 	</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venstre side er de centrale moduler, en bruger som udgangspunkt har adgang til i Aula udover Overblik, er det f.eks. Kalender, Beskeder, </a:t>
            </a:r>
            <a:r>
              <a:rPr lang="da-DK" sz="936" kern="1200" dirty="0">
                <a:solidFill>
                  <a:schemeClr val="tx1"/>
                </a:solidFill>
                <a:effectLst/>
                <a:highlight>
                  <a:srgbClr val="00FFFF"/>
                </a:highlight>
                <a:latin typeface="+mn-lt"/>
                <a:ea typeface="+mn-ea"/>
                <a:cs typeface="+mn-cs"/>
              </a:rPr>
              <a:t>Komme/Gå </a:t>
            </a:r>
            <a:r>
              <a:rPr lang="da-DK" sz="936" kern="1200" dirty="0">
                <a:solidFill>
                  <a:schemeClr val="tx1"/>
                </a:solidFill>
                <a:effectLst/>
                <a:latin typeface="+mn-lt"/>
                <a:ea typeface="+mn-ea"/>
                <a:cs typeface="+mn-cs"/>
              </a:rPr>
              <a:t>og Galleri </a:t>
            </a:r>
            <a:r>
              <a:rPr lang="da-DK" sz="936" strike="sngStrike" kern="1200" dirty="0">
                <a:solidFill>
                  <a:schemeClr val="tx1"/>
                </a:solidFill>
                <a:effectLst/>
                <a:latin typeface="+mn-lt"/>
                <a:ea typeface="+mn-ea"/>
                <a:cs typeface="+mn-cs"/>
              </a:rPr>
              <a:t>og Dokumenter.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err="1">
                <a:solidFill>
                  <a:schemeClr val="tx1"/>
                </a:solidFill>
                <a:effectLst/>
                <a:latin typeface="+mn-lt"/>
                <a:ea typeface="+mn-ea"/>
                <a:cs typeface="+mn-cs"/>
              </a:rPr>
              <a:t>Widgets</a:t>
            </a:r>
            <a:r>
              <a:rPr lang="da-DK" sz="936" b="1" kern="1200" dirty="0">
                <a:solidFill>
                  <a:schemeClr val="tx1"/>
                </a:solidFill>
                <a:effectLst/>
                <a:latin typeface="+mn-lt"/>
                <a:ea typeface="+mn-ea"/>
                <a:cs typeface="+mn-cs"/>
              </a:rPr>
              <a:t> i Aula er visninger af målrettet indhold fra andre IT-løsninger udenfor Aula. </a:t>
            </a:r>
            <a:r>
              <a:rPr lang="da-DK" sz="936" b="0" kern="1200" dirty="0">
                <a:solidFill>
                  <a:schemeClr val="tx1"/>
                </a:solidFill>
                <a:effectLst/>
                <a:latin typeface="+mn-lt"/>
                <a:ea typeface="+mn-ea"/>
                <a:cs typeface="+mn-cs"/>
              </a:rPr>
              <a:t>Gennem </a:t>
            </a:r>
            <a:r>
              <a:rPr lang="da-DK" sz="936" b="0" kern="1200" dirty="0" err="1">
                <a:solidFill>
                  <a:schemeClr val="tx1"/>
                </a:solidFill>
                <a:effectLst/>
                <a:latin typeface="+mn-lt"/>
                <a:ea typeface="+mn-ea"/>
                <a:cs typeface="+mn-cs"/>
              </a:rPr>
              <a:t>widgets</a:t>
            </a:r>
            <a:r>
              <a:rPr lang="da-DK" sz="936" b="0" kern="1200" dirty="0">
                <a:solidFill>
                  <a:schemeClr val="tx1"/>
                </a:solidFill>
                <a:effectLst/>
                <a:latin typeface="+mn-lt"/>
                <a:ea typeface="+mn-ea"/>
                <a:cs typeface="+mn-cs"/>
              </a:rPr>
              <a:t> får brugerne en samlet indgang til de værktøjer, som er relevante i samarbejdet mellem institution og hjem. </a:t>
            </a:r>
            <a:r>
              <a:rPr lang="da-DK" sz="936" kern="1200" dirty="0">
                <a:solidFill>
                  <a:schemeClr val="tx1"/>
                </a:solidFill>
                <a:effectLst/>
                <a:latin typeface="+mn-lt"/>
                <a:ea typeface="+mn-ea"/>
                <a:cs typeface="+mn-cs"/>
              </a:rPr>
              <a:t>Det kunne eksempelvis være børnelisten i Hjernen og Hjertet.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Det er som udgangspunkt kommunen, der beslutter hvilke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der skal være tilgængelige for de enkelte institutioner i Aula. De kan placeres flere forskellige steder, bl.a. som vist her på overblikket.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dag kommer vi omkring alle de centrale moduler i Aula, ligesom vi kommer omkring Aula Overblik ad flere omgange undervejs, når vi folder den øvrige funktionalitet ud i de efterfølgende moduler.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Inden vi for alvor og mere detaljeret dykker ned i Aulas anvendelsesmuligheder, </a:t>
            </a:r>
            <a:r>
              <a:rPr lang="da-DK" b="1" dirty="0"/>
              <a:t>rammesætter vi kort de næste modulers koncept og opbygning</a:t>
            </a:r>
            <a:r>
              <a:rPr lang="da-DK" dirty="0"/>
              <a:t>, hvor vi gennemgår funktionalitet og arbejdsgange i Aula … </a:t>
            </a:r>
          </a:p>
          <a:p>
            <a:endParaRPr lang="da-DK" sz="936" kern="1200" dirty="0">
              <a:solidFill>
                <a:schemeClr val="tx1"/>
              </a:solidFill>
              <a:effectLst/>
              <a:latin typeface="+mn-lt"/>
              <a:ea typeface="+mn-ea"/>
              <a:cs typeface="+mn-cs"/>
            </a:endParaRPr>
          </a:p>
          <a:p>
            <a:pPr marL="171450" indent="-171450">
              <a:buFontTx/>
              <a:buChar char="-"/>
            </a:pPr>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763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Fokus på anvendelse</a:t>
            </a:r>
          </a:p>
          <a:p>
            <a:r>
              <a:rPr lang="da-DK"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0" dirty="0"/>
              <a:t>Som vi indledte med, er Aula som udgangspunkt nem og intuitiv at tage i brug for langt de fleste brugere, så det vil ikke tage lang tid før, I lærer at navigere rundt i Aula. </a:t>
            </a:r>
            <a:r>
              <a:rPr lang="da-DK" b="1" i="0" dirty="0"/>
              <a:t>På forløbet i dag fokuserer vi derfor ikke så meget på, hvor ”knappen” sidder henne, men mere på</a:t>
            </a:r>
            <a:r>
              <a:rPr lang="da-DK" sz="936" b="1" kern="1200" dirty="0">
                <a:solidFill>
                  <a:schemeClr val="tx1"/>
                </a:solidFill>
                <a:effectLst/>
                <a:latin typeface="+mn-lt"/>
                <a:ea typeface="+mn-ea"/>
                <a:cs typeface="+mn-cs"/>
              </a:rPr>
              <a:t> hvordan Aula tænkes anvendt i jeres kommune og på jeres institutioner </a:t>
            </a:r>
            <a:r>
              <a:rPr lang="da-DK" sz="936" kern="1200" dirty="0">
                <a:solidFill>
                  <a:schemeClr val="tx1"/>
                </a:solidFill>
                <a:effectLst/>
                <a:latin typeface="+mn-lt"/>
                <a:ea typeface="+mn-ea"/>
                <a:cs typeface="+mn-cs"/>
              </a:rPr>
              <a:t>og på de spørgsmål, </a:t>
            </a:r>
            <a:r>
              <a:rPr lang="da-DK" b="0" i="0" dirty="0"/>
              <a:t>som I har brug for at få afklaret før opsætningen af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Sørg derfor for at få noteret spørgsmål omkring brugen af Aula på jeres ”huskesedler” undervejs, som I har brug for at få afklaret efter i dag. </a:t>
            </a:r>
            <a:r>
              <a:rPr lang="da-DK" b="0" i="0" dirty="0"/>
              <a:t>Jeg skal nok sikre, at vi kommer omkring ”huskesedlen” i hvert modul.</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De fleste af de moduler vi skal igennem i dag, vil være struktureret på baggrund af </a:t>
            </a:r>
            <a:r>
              <a:rPr lang="da-DK" sz="936" b="1" kern="1200" dirty="0">
                <a:solidFill>
                  <a:schemeClr val="tx1"/>
                </a:solidFill>
                <a:effectLst/>
                <a:latin typeface="+mn-lt"/>
                <a:ea typeface="+mn-ea"/>
                <a:cs typeface="+mn-cs"/>
              </a:rPr>
              <a:t>de tre O’er; </a:t>
            </a:r>
          </a:p>
          <a:p>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Oplæg</a:t>
            </a:r>
            <a:r>
              <a:rPr lang="da-DK" b="0" i="0" dirty="0"/>
              <a:t> – er en kort præsentation af et m</a:t>
            </a:r>
            <a:r>
              <a:rPr lang="da-DK" i="0" dirty="0"/>
              <a:t>odul, og det er den specifikke funktionalitet, vi stiller skarpt på her. </a:t>
            </a:r>
            <a:r>
              <a:rPr lang="da-DK" sz="936" kern="1200" dirty="0">
                <a:solidFill>
                  <a:schemeClr val="tx1"/>
                </a:solidFill>
                <a:effectLst/>
                <a:latin typeface="+mn-lt"/>
                <a:ea typeface="+mn-ea"/>
                <a:cs typeface="+mn-cs"/>
              </a:rPr>
              <a:t>I modulerne 2-5 præsenteres funktionalitet gennem brugerrejser. </a:t>
            </a:r>
            <a:r>
              <a:rPr lang="da-DK" i="0" dirty="0"/>
              <a:t>Brugerrejserne er korte, animerede film, der giver </a:t>
            </a:r>
            <a:r>
              <a:rPr lang="da-DK" b="1" i="0" dirty="0"/>
              <a:t>et bud på, hvordan der </a:t>
            </a:r>
            <a:r>
              <a:rPr lang="da-DK" b="1" i="1" dirty="0"/>
              <a:t>kan</a:t>
            </a:r>
            <a:r>
              <a:rPr lang="da-DK" b="1" i="0" dirty="0"/>
              <a:t> kommunikeres og samarbejdes </a:t>
            </a:r>
            <a:r>
              <a:rPr lang="da-DK" i="0" dirty="0"/>
              <a:t>i Aula. D</a:t>
            </a:r>
            <a:r>
              <a:rPr lang="da-DK" sz="936" kern="1200" dirty="0">
                <a:solidFill>
                  <a:schemeClr val="tx1"/>
                </a:solidFill>
                <a:effectLst/>
                <a:latin typeface="+mn-lt"/>
                <a:ea typeface="+mn-ea"/>
                <a:cs typeface="+mn-cs"/>
              </a:rPr>
              <a:t>e resterende moduler, som omhandler opsætning og administration af Aula, præsenteres gennem oplæg. </a:t>
            </a:r>
            <a:r>
              <a:rPr lang="da-DK" dirty="0"/>
              <a:t>Når vi kommer til opgavefasen i modul 2-5, vil I alle blive tildelt hver jeres ”persona”. Til hver persona er der knyttet et fiktivt login, som er tilknyttet en fiktiv institution. </a:t>
            </a:r>
            <a:r>
              <a:rPr lang="da-DK" sz="936" b="1" kern="1200" dirty="0">
                <a:solidFill>
                  <a:schemeClr val="tx1"/>
                </a:solidFill>
                <a:effectLst/>
                <a:latin typeface="+mn-lt"/>
                <a:ea typeface="+mn-ea"/>
                <a:cs typeface="+mn-cs"/>
              </a:rPr>
              <a:t>Det er vigtigt endnu en gang at understrege, at brugerrejser alene er et bud på arbejdsgange – en slags ”</a:t>
            </a:r>
            <a:r>
              <a:rPr lang="da-DK" sz="936" b="1" kern="1200" dirty="0" err="1">
                <a:solidFill>
                  <a:schemeClr val="tx1"/>
                </a:solidFill>
                <a:effectLst/>
                <a:latin typeface="+mn-lt"/>
                <a:ea typeface="+mn-ea"/>
                <a:cs typeface="+mn-cs"/>
              </a:rPr>
              <a:t>appetizer</a:t>
            </a:r>
            <a:r>
              <a:rPr lang="da-DK" sz="936" b="1" kern="1200" dirty="0">
                <a:solidFill>
                  <a:schemeClr val="tx1"/>
                </a:solidFill>
                <a:effectLst/>
                <a:latin typeface="+mn-lt"/>
                <a:ea typeface="+mn-ea"/>
                <a:cs typeface="+mn-cs"/>
              </a:rPr>
              <a:t>” og igangsætter til opgavefasen.</a:t>
            </a:r>
            <a:endParaRPr lang="da-DK"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Opgave</a:t>
            </a:r>
            <a:r>
              <a:rPr lang="da-DK" b="0" i="0" dirty="0"/>
              <a:t> – her </a:t>
            </a:r>
            <a:r>
              <a:rPr lang="da-DK" i="0" dirty="0"/>
              <a:t>arbejder I </a:t>
            </a:r>
            <a:r>
              <a:rPr lang="da-DK" i="1" dirty="0" err="1"/>
              <a:t>hands</a:t>
            </a:r>
            <a:r>
              <a:rPr lang="da-DK" i="1" dirty="0"/>
              <a:t> on </a:t>
            </a:r>
            <a:r>
              <a:rPr lang="da-DK" i="0" dirty="0"/>
              <a:t>i et Aula uddannelsesmiljø ud fra opgavesedler. I får hver jeres </a:t>
            </a:r>
            <a:r>
              <a:rPr lang="da-DK" dirty="0"/>
              <a:t>”persona”, hvor der er knyttet et fiktivt login, som er tilknyttet en fiktiv institution. </a:t>
            </a:r>
            <a:r>
              <a:rPr lang="da-DK" sz="936" b="1" kern="1200" dirty="0">
                <a:solidFill>
                  <a:schemeClr val="tx1"/>
                </a:solidFill>
                <a:effectLst/>
                <a:latin typeface="+mn-lt"/>
                <a:ea typeface="+mn-ea"/>
                <a:cs typeface="+mn-cs"/>
              </a:rPr>
              <a:t>I stedet for en lang indledning og en masse ord, som I ikke helt kan forholde jer til uden at have set Aula, kaster vi</a:t>
            </a:r>
            <a:r>
              <a:rPr lang="da-DK" b="1" dirty="0"/>
              <a:t> </a:t>
            </a:r>
            <a:r>
              <a:rPr lang="da-DK" sz="936" b="1" kern="1200" dirty="0">
                <a:solidFill>
                  <a:schemeClr val="tx1"/>
                </a:solidFill>
                <a:effectLst/>
                <a:latin typeface="+mn-lt"/>
                <a:ea typeface="+mn-ea"/>
                <a:cs typeface="+mn-cs"/>
              </a:rPr>
              <a:t>jer ret hurtigt ud i at arbejde </a:t>
            </a:r>
            <a:r>
              <a:rPr lang="da-DK" sz="936" b="1" i="1" kern="1200" dirty="0" err="1">
                <a:solidFill>
                  <a:schemeClr val="tx1"/>
                </a:solidFill>
                <a:effectLst/>
                <a:latin typeface="+mn-lt"/>
                <a:ea typeface="+mn-ea"/>
                <a:cs typeface="+mn-cs"/>
              </a:rPr>
              <a:t>hands</a:t>
            </a:r>
            <a:r>
              <a:rPr lang="da-DK" sz="936" b="1" i="1" kern="1200" dirty="0">
                <a:solidFill>
                  <a:schemeClr val="tx1"/>
                </a:solidFill>
                <a:effectLst/>
                <a:latin typeface="+mn-lt"/>
                <a:ea typeface="+mn-ea"/>
                <a:cs typeface="+mn-cs"/>
              </a:rPr>
              <a:t> on </a:t>
            </a:r>
            <a:r>
              <a:rPr lang="da-DK" sz="936" b="1" kern="1200" dirty="0">
                <a:solidFill>
                  <a:schemeClr val="tx1"/>
                </a:solidFill>
                <a:effectLst/>
                <a:latin typeface="+mn-lt"/>
                <a:ea typeface="+mn-ea"/>
                <a:cs typeface="+mn-cs"/>
              </a:rPr>
              <a:t>i Aula – stort set uden introduktion. Det er helt bevidst og en del af vores uddannelseskoncept – så bliv ikke frustrerede, vi skal nok støtte jer hele vejen igennem</a:t>
            </a:r>
            <a:endParaRPr lang="da-DK" b="1" i="0" dirty="0"/>
          </a:p>
          <a:p>
            <a:pPr marL="0" indent="0">
              <a:buFont typeface="Arial" panose="020B0604020202020204" pitchFamily="34" charset="0"/>
              <a:buNone/>
            </a:pPr>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Opsamling</a:t>
            </a:r>
            <a:r>
              <a:rPr lang="da-DK" b="0" i="0" dirty="0"/>
              <a:t> - hvert modul af</a:t>
            </a:r>
            <a:r>
              <a:rPr lang="da-DK" sz="936" kern="1200" dirty="0">
                <a:solidFill>
                  <a:schemeClr val="tx1"/>
                </a:solidFill>
                <a:effectLst/>
                <a:latin typeface="+mn-lt"/>
                <a:ea typeface="+mn-ea"/>
                <a:cs typeface="+mn-cs"/>
              </a:rPr>
              <a:t>rundes med en fælles opsamling, hvor vi </a:t>
            </a:r>
            <a:r>
              <a:rPr lang="da-DK" sz="936" b="1" kern="1200" dirty="0">
                <a:solidFill>
                  <a:schemeClr val="tx1"/>
                </a:solidFill>
                <a:effectLst/>
                <a:latin typeface="+mn-lt"/>
                <a:ea typeface="+mn-ea"/>
                <a:cs typeface="+mn-cs"/>
              </a:rPr>
              <a:t>stiller skarpt på huskesedlen og de spørgsmål, der bør være afklaret før opsætning af Aula</a:t>
            </a:r>
            <a:r>
              <a:rPr lang="da-DK" sz="936" kern="1200" dirty="0">
                <a:solidFill>
                  <a:schemeClr val="tx1"/>
                </a:solidFill>
                <a:effectLst/>
                <a:latin typeface="+mn-lt"/>
                <a:ea typeface="+mn-ea"/>
                <a:cs typeface="+mn-cs"/>
              </a:rPr>
              <a:t>. Det er også her, der er rum for fælles refleksion og dialog omkring brugen af Aula og opfølgning på de spørgsmål, som vi har ”parkeret” undervejs. </a:t>
            </a:r>
          </a:p>
          <a:p>
            <a:pPr marL="0" indent="0">
              <a:buFont typeface="Arial" panose="020B0604020202020204" pitchFamily="34" charset="0"/>
              <a:buNone/>
            </a:pPr>
            <a:endParaRPr lang="da-DK" i="0" dirty="0"/>
          </a:p>
          <a:p>
            <a:r>
              <a:rPr lang="da-DK" dirty="0"/>
              <a:t>Lad os få prøvet de tre O’er af i næste modul…</a:t>
            </a:r>
          </a:p>
        </p:txBody>
      </p:sp>
      <p:sp>
        <p:nvSpPr>
          <p:cNvPr id="4" name="Slide Number Placeholder 3"/>
          <p:cNvSpPr>
            <a:spLocks noGrp="1"/>
          </p:cNvSpPr>
          <p:nvPr>
            <p:ph type="sldNum" sz="quarter" idx="10"/>
          </p:nvPr>
        </p:nvSpPr>
        <p:spPr/>
        <p:txBody>
          <a:bodyPr/>
          <a:lstStyle/>
          <a:p>
            <a:fld id="{2A08F69B-1C1E-4FCD-896B-5E9DC3357C0B}" type="slidenum">
              <a:rPr lang="da-DK" smtClean="0"/>
              <a:t>23</a:t>
            </a:fld>
            <a:endParaRPr lang="da-DK"/>
          </a:p>
        </p:txBody>
      </p:sp>
    </p:spTree>
    <p:extLst>
      <p:ext uri="{BB962C8B-B14F-4D97-AF65-F5344CB8AC3E}">
        <p14:creationId xmlns:p14="http://schemas.microsoft.com/office/powerpoint/2010/main" val="3746004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938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r>
              <a:rPr lang="da-DK" dirty="0"/>
              <a:t>:</a:t>
            </a:r>
          </a:p>
          <a:p>
            <a:r>
              <a:rPr lang="da-DK" b="1" dirty="0"/>
              <a:t>Temaet for dette modul er ”Målrettet kommunikation” og omhandler specifikt Grupper og Opslag.</a:t>
            </a:r>
          </a:p>
          <a:p>
            <a:endParaRPr lang="da-DK" dirty="0"/>
          </a:p>
          <a:p>
            <a:r>
              <a:rPr lang="da-DK" b="1" dirty="0"/>
              <a:t>Opdelingen af brugere i grupper er en af Aulas hjørnesten, fordi grupper i langt højere grad gør det muligt at målrette kommunikation. </a:t>
            </a:r>
          </a:p>
          <a:p>
            <a:endParaRPr lang="da-DK" dirty="0"/>
          </a:p>
          <a:p>
            <a:r>
              <a:rPr lang="da-DK" dirty="0"/>
              <a:t>Som vi var omkring i Aulas Overblik, er brugerdata og </a:t>
            </a:r>
            <a:r>
              <a:rPr lang="da-DK" sz="1000" kern="1200" dirty="0">
                <a:solidFill>
                  <a:schemeClr val="tx1"/>
                </a:solidFill>
                <a:effectLst/>
                <a:latin typeface="+mn-lt"/>
                <a:ea typeface="+mn-ea"/>
                <a:cs typeface="+mn-cs"/>
              </a:rPr>
              <a:t>Grupper – dvs. stamdata og stuer -  automatisk hentet ind i Aula via UNI-Login fra jeres personale- og brugeradministrative systemer i kommunen. Men I kan også </a:t>
            </a:r>
            <a:r>
              <a:rPr lang="da-DK" sz="1000" b="1" kern="1200" dirty="0">
                <a:solidFill>
                  <a:schemeClr val="tx1"/>
                </a:solidFill>
                <a:effectLst/>
                <a:latin typeface="+mn-lt"/>
                <a:ea typeface="+mn-ea"/>
                <a:cs typeface="+mn-cs"/>
              </a:rPr>
              <a:t>oprette grupper direkte i Aula – dem kalder vi Aula-grupper.</a:t>
            </a:r>
            <a:r>
              <a:rPr lang="da-DK" sz="1000" kern="1200" dirty="0">
                <a:solidFill>
                  <a:schemeClr val="tx1"/>
                </a:solidFill>
                <a:effectLst/>
                <a:latin typeface="+mn-lt"/>
                <a:ea typeface="+mn-ea"/>
                <a:cs typeface="+mn-cs"/>
              </a:rPr>
              <a:t> </a:t>
            </a:r>
          </a:p>
          <a:p>
            <a:endParaRPr lang="da-DK" sz="100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Grupper giver jer på den måde mulighed for nye kommunikations- og samarbejdsrum.</a:t>
            </a:r>
            <a:r>
              <a:rPr lang="da-DK" sz="1000" kern="1200" dirty="0">
                <a:solidFill>
                  <a:schemeClr val="tx1"/>
                </a:solidFill>
                <a:effectLst/>
                <a:latin typeface="+mn-lt"/>
                <a:ea typeface="+mn-ea"/>
                <a:cs typeface="+mn-cs"/>
              </a:rPr>
              <a:t> Langt de fleste grupper, der oprettes direkte i Aula,</a:t>
            </a:r>
            <a:r>
              <a:rPr lang="da-DK" sz="1000" b="0" dirty="0"/>
              <a:t> vil altså fungere som en nem vej til at sende invitationer, opslag eller beskeder til en hel gruppe eller flere grupper ad gangen. Det kunne eksempelvis være til grupper af medarbejdere fra en specifik stue eller en gruppe med alle medarbejdere på institutionen. </a:t>
            </a:r>
            <a:r>
              <a:rPr lang="da-DK" sz="1000" b="1" kern="1200" dirty="0">
                <a:solidFill>
                  <a:schemeClr val="tx1"/>
                </a:solidFill>
                <a:effectLst/>
                <a:latin typeface="+mn-lt"/>
                <a:ea typeface="+mn-ea"/>
                <a:cs typeface="+mn-cs"/>
              </a:rPr>
              <a:t>Herudover kan Aula Grupper have deres egen gruppeside, der kan bruges som samarbejdsrum med indhold og udvalgte moduler samt </a:t>
            </a:r>
            <a:r>
              <a:rPr lang="da-DK" sz="1000" b="1" kern="1200" dirty="0" err="1">
                <a:solidFill>
                  <a:schemeClr val="tx1"/>
                </a:solidFill>
                <a:effectLst/>
                <a:latin typeface="+mn-lt"/>
                <a:ea typeface="+mn-ea"/>
                <a:cs typeface="+mn-cs"/>
              </a:rPr>
              <a:t>widgets</a:t>
            </a:r>
            <a:r>
              <a:rPr lang="da-DK" sz="1000" b="1" kern="1200" dirty="0">
                <a:solidFill>
                  <a:schemeClr val="tx1"/>
                </a:solidFill>
                <a:effectLst/>
                <a:latin typeface="+mn-lt"/>
                <a:ea typeface="+mn-ea"/>
                <a:cs typeface="+mn-cs"/>
              </a:rPr>
              <a:t>, kun for dem. </a:t>
            </a:r>
            <a:r>
              <a:rPr lang="da-DK" sz="1000" kern="1200" dirty="0">
                <a:solidFill>
                  <a:schemeClr val="tx1"/>
                </a:solidFill>
                <a:effectLst/>
                <a:latin typeface="+mn-lt"/>
                <a:ea typeface="+mn-ea"/>
                <a:cs typeface="+mn-cs"/>
              </a:rPr>
              <a:t>Vi kommer mere ind på, hvilke grupper og brugerdata, vi trækker ind i Aula fra UNI-Login, når der senere i dag tages hul på administrationsmodulet.</a:t>
            </a:r>
          </a:p>
          <a:p>
            <a:endParaRPr lang="da-DK" sz="10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91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u="none"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Brugerrejsen ”Målrettet kommunikation”, I nu skal se, er alene et oplæg til opgavefasen og et bud på arbejdsgange i Aula -  så I skal ikke sidde og tage noter her. </a:t>
            </a:r>
            <a:r>
              <a:rPr lang="da-DK" sz="936" b="1" kern="1200" dirty="0">
                <a:solidFill>
                  <a:schemeClr val="tx1"/>
                </a:solidFill>
                <a:effectLst/>
                <a:latin typeface="+mn-lt"/>
                <a:ea typeface="+mn-ea"/>
                <a:cs typeface="+mn-cs"/>
              </a:rPr>
              <a:t>Brugerrejsen er altså kun en igangsætter til opgavefasen, </a:t>
            </a:r>
            <a:r>
              <a:rPr lang="da-DK" sz="936" kern="1200" dirty="0">
                <a:solidFill>
                  <a:schemeClr val="tx1"/>
                </a:solidFill>
                <a:effectLst/>
                <a:latin typeface="+mn-lt"/>
                <a:ea typeface="+mn-ea"/>
                <a:cs typeface="+mn-cs"/>
              </a:rPr>
              <a:t>hvor I selv får prøvet arbejdsgangene af i jeres eget tempo…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indent="0">
              <a:buFont typeface="Arial" panose="020B0604020202020204" pitchFamily="34" charset="0"/>
              <a:buNone/>
            </a:pPr>
            <a:r>
              <a:rPr lang="da-DK" b="1" i="1" dirty="0"/>
              <a:t>Afspil brugerrejse via link: https://youtu.be/Ge7r5T1zLQQ  </a:t>
            </a: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508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endParaRPr lang="da-DK" i="0" dirty="0"/>
          </a:p>
          <a:p>
            <a:r>
              <a:rPr lang="da-DK" i="0" dirty="0"/>
              <a:t>I får nu udleveret </a:t>
            </a:r>
            <a:r>
              <a:rPr lang="da-DK" b="1" i="0" dirty="0"/>
              <a:t>to opgavesedler – ”Målrettet kommunikation” og ”Grupper som samarbejdsrum” - </a:t>
            </a:r>
            <a:r>
              <a:rPr lang="da-DK" i="0" dirty="0"/>
              <a:t>som hænger sammen med fortællingen i brugerrejsen, I lige har set.</a:t>
            </a:r>
            <a:r>
              <a:rPr lang="da-DK" b="1" i="0" dirty="0"/>
              <a:t> </a:t>
            </a:r>
          </a:p>
          <a:p>
            <a:endParaRPr lang="da-DK" i="0" dirty="0"/>
          </a:p>
          <a:p>
            <a:r>
              <a:rPr lang="da-DK" i="0" dirty="0"/>
              <a:t>I opgaverne kommer I altså omkring de arbejdsgange og den funktionalitet, I blev præsenteret for i brugerrejsen.</a:t>
            </a:r>
          </a:p>
          <a:p>
            <a:endParaRPr lang="da-DK" i="0" dirty="0"/>
          </a:p>
          <a:p>
            <a:r>
              <a:rPr lang="da-DK" b="1" i="0" dirty="0"/>
              <a:t>Start med opgavesedlen ”Målrettet kommunikation” og løs opgaverne med afsæt i opgavesedlen.</a:t>
            </a:r>
          </a:p>
          <a:p>
            <a:endParaRPr lang="da-DK" i="0" dirty="0"/>
          </a:p>
          <a:p>
            <a:r>
              <a:rPr lang="da-DK" i="0" dirty="0"/>
              <a:t>Det er vigtigt at understrege, at opgavesedlerne tager afsæt i én af flere måder at løse opgaven på. Forsøg derfor, at løse opgaven uden minutiøst at følge opgavesedlerne. Hovedformålet med opgaverne er</a:t>
            </a:r>
            <a:r>
              <a:rPr lang="da-DK" sz="1000" b="0" i="0" kern="1200" dirty="0">
                <a:solidFill>
                  <a:schemeClr val="tx1"/>
                </a:solidFill>
                <a:effectLst/>
                <a:latin typeface="+mn-lt"/>
                <a:ea typeface="+mn-ea"/>
                <a:cs typeface="+mn-cs"/>
              </a:rPr>
              <a:t>, at I kommer omkring Opslag og Grupper </a:t>
            </a:r>
            <a:r>
              <a:rPr lang="da-DK" i="0" dirty="0"/>
              <a:t>og får afprøvet arbejdsgangene her. </a:t>
            </a:r>
          </a:p>
          <a:p>
            <a:endParaRPr lang="da-DK" i="0" dirty="0"/>
          </a:p>
          <a:p>
            <a:r>
              <a:rPr lang="da-DK" sz="1200" b="1" i="0" kern="1200" dirty="0">
                <a:solidFill>
                  <a:schemeClr val="tx1"/>
                </a:solidFill>
                <a:effectLst/>
                <a:latin typeface="+mn-lt"/>
                <a:ea typeface="+mn-ea"/>
                <a:cs typeface="+mn-cs"/>
              </a:rPr>
              <a:t>I benytter et uddannelsesmiljø, som nulstilles efter hvert uddannelsesforløb – I kan derfor ikke gøre noget galt – prøv jer frem og vær nysgerrige.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Jeg noterer de spørgsmål I hver især har undervejs og noterer dem på vores ”Parkeringsplads” – så samler vi op på dem i fællesskab efterfølgende.</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a:t>
            </a:r>
            <a:r>
              <a:rPr lang="da-DK" sz="1200" b="1" i="0" kern="1200" dirty="0">
                <a:solidFill>
                  <a:schemeClr val="tx1"/>
                </a:solidFill>
                <a:effectLst/>
                <a:latin typeface="+mn-lt"/>
                <a:ea typeface="+mn-ea"/>
                <a:cs typeface="+mn-cs"/>
              </a:rPr>
              <a:t>20 minutter til de to opgavesedler </a:t>
            </a:r>
            <a:r>
              <a:rPr lang="da-DK" sz="1200" b="0" i="0" kern="1200" dirty="0">
                <a:solidFill>
                  <a:schemeClr val="tx1"/>
                </a:solidFill>
                <a:effectLst/>
                <a:latin typeface="+mn-lt"/>
                <a:ea typeface="+mn-ea"/>
                <a:cs typeface="+mn-cs"/>
              </a:rPr>
              <a:t>– skulle I være færdige før tid, så er I velkomne til at gå på egen opdagelse i Aula – vigtigt er det, at I giver hinanden ro til at arbejde i eget tempo.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0" kern="1200" dirty="0">
              <a:solidFill>
                <a:schemeClr val="tx1"/>
              </a:solidFill>
              <a:effectLst/>
              <a:latin typeface="+mn-lt"/>
              <a:ea typeface="+mn-ea"/>
              <a:cs typeface="+mn-cs"/>
            </a:endParaRPr>
          </a:p>
          <a:p>
            <a:r>
              <a:rPr lang="da-DK" sz="1200" b="1" dirty="0"/>
              <a:t>Noter: </a:t>
            </a:r>
          </a:p>
          <a:p>
            <a:pPr marL="0" indent="0">
              <a:buFont typeface="Arial" panose="020B0604020202020204" pitchFamily="34" charset="0"/>
              <a:buNone/>
            </a:pPr>
            <a:r>
              <a:rPr lang="da-DK" sz="1200" i="1" dirty="0"/>
              <a:t>Hav opgavesedler klar til udlevering</a:t>
            </a:r>
          </a:p>
          <a:p>
            <a:pPr marL="0" indent="0">
              <a:buFont typeface="Arial" panose="020B0604020202020204" pitchFamily="34" charset="0"/>
              <a:buNone/>
            </a:pPr>
            <a:r>
              <a:rPr lang="da-DK" sz="1200" i="1" dirty="0"/>
              <a:t>Skriv link </a:t>
            </a:r>
            <a:r>
              <a:rPr lang="da-DK" sz="1200" b="1" i="1" u="sng" kern="1200" dirty="0">
                <a:solidFill>
                  <a:schemeClr val="tx1"/>
                </a:solidFill>
                <a:effectLst/>
                <a:latin typeface="+mn-lt"/>
                <a:ea typeface="+mn-ea"/>
                <a:cs typeface="+mn-cs"/>
                <a:hlinkClick r:id="rId3"/>
              </a:rPr>
              <a:t>www.aulainfo.dk</a:t>
            </a:r>
            <a:r>
              <a:rPr lang="da-DK" sz="1200" b="1" i="1" u="sng" kern="1200" dirty="0">
                <a:solidFill>
                  <a:schemeClr val="tx1"/>
                </a:solidFill>
                <a:effectLst/>
                <a:latin typeface="+mn-lt"/>
                <a:ea typeface="+mn-ea"/>
                <a:cs typeface="+mn-cs"/>
              </a:rPr>
              <a:t> </a:t>
            </a:r>
            <a:r>
              <a:rPr lang="da-DK" sz="1200" b="0" i="1" u="none" kern="1200" dirty="0">
                <a:solidFill>
                  <a:schemeClr val="tx1"/>
                </a:solidFill>
                <a:effectLst/>
                <a:latin typeface="+mn-lt"/>
                <a:ea typeface="+mn-ea"/>
                <a:cs typeface="+mn-cs"/>
              </a:rPr>
              <a:t>på whiteboard</a:t>
            </a:r>
            <a:endParaRPr lang="da-DK" sz="1200" b="0" i="1" u="none" dirty="0"/>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Opsamling på Grupper og Overblik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I har nu haft hænderne nede i Opslag og Grupper i Aula. I opsamlingsfasen her samler vi i fællesskab op på dels pointer omkring målrettet kommunikation, dels på de spørgsmål I bør få afklaret, inden jeres egen undervisning. Her med </a:t>
            </a:r>
            <a:r>
              <a:rPr lang="da-DK" sz="936" b="1" kern="1200" dirty="0">
                <a:solidFill>
                  <a:schemeClr val="tx1"/>
                </a:solidFill>
                <a:effectLst/>
                <a:latin typeface="+mn-lt"/>
                <a:ea typeface="+mn-ea"/>
                <a:cs typeface="+mn-cs"/>
              </a:rPr>
              <a:t>særligt fokus på, hvordan Grupper tænkes anvendt hos jer.</a:t>
            </a:r>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50" b="1" i="0" kern="1200" dirty="0">
                <a:solidFill>
                  <a:schemeClr val="tx1"/>
                </a:solidFill>
                <a:effectLst/>
                <a:latin typeface="+mn-lt"/>
                <a:ea typeface="+mn-ea"/>
                <a:cs typeface="+mn-cs"/>
              </a:rPr>
              <a:t>Aula-grupper og rettigheder:</a:t>
            </a:r>
            <a:r>
              <a:rPr lang="da-DK" sz="1050" i="0" kern="1200" dirty="0">
                <a:solidFill>
                  <a:schemeClr val="tx1"/>
                </a:solidFill>
                <a:effectLst/>
                <a:latin typeface="+mn-lt"/>
                <a:ea typeface="+mn-ea"/>
                <a:cs typeface="+mn-cs"/>
              </a:rPr>
              <a:t> Grupper er Aulas byggesten, der</a:t>
            </a:r>
            <a:r>
              <a:rPr lang="da-DK" sz="1050" b="1" i="0" kern="1200" dirty="0">
                <a:solidFill>
                  <a:schemeClr val="tx1"/>
                </a:solidFill>
                <a:effectLst/>
                <a:latin typeface="+mn-lt"/>
                <a:ea typeface="+mn-ea"/>
                <a:cs typeface="+mn-cs"/>
              </a:rPr>
              <a:t> sikrer, at brugere alene bliver præsenteret for relevant og målrettet kommunikation.</a:t>
            </a:r>
            <a:r>
              <a:rPr lang="da-DK" sz="1050" i="0" kern="1200" dirty="0">
                <a:solidFill>
                  <a:schemeClr val="tx1"/>
                </a:solidFill>
                <a:effectLst/>
                <a:latin typeface="+mn-lt"/>
                <a:ea typeface="+mn-ea"/>
                <a:cs typeface="+mn-cs"/>
              </a:rPr>
              <a:t> </a:t>
            </a:r>
            <a:r>
              <a:rPr lang="da-DK" sz="1000" i="0" kern="1200" dirty="0">
                <a:solidFill>
                  <a:schemeClr val="tx1"/>
                </a:solidFill>
                <a:effectLst/>
                <a:latin typeface="+mn-lt"/>
                <a:ea typeface="+mn-ea"/>
                <a:cs typeface="+mn-cs"/>
              </a:rPr>
              <a:t>Inden Aula tages i brug er det vigtigt, at grupperne i de brugeradministrative systemer er </a:t>
            </a:r>
            <a:r>
              <a:rPr lang="da-DK" sz="1000" kern="1200" dirty="0">
                <a:solidFill>
                  <a:schemeClr val="tx1"/>
                </a:solidFill>
                <a:effectLst/>
                <a:latin typeface="+mn-lt"/>
                <a:ea typeface="+mn-ea"/>
                <a:cs typeface="+mn-cs"/>
              </a:rPr>
              <a:t>oprettet korrekt, så børn og medarbejdere tilknyttes de relevante stuer/afdelinger. Disse grupper kaldes hoved/</a:t>
            </a:r>
            <a:r>
              <a:rPr lang="da-DK" sz="1000" kern="1200" dirty="0" err="1">
                <a:solidFill>
                  <a:schemeClr val="tx1"/>
                </a:solidFill>
                <a:effectLst/>
                <a:latin typeface="+mn-lt"/>
                <a:ea typeface="+mn-ea"/>
                <a:cs typeface="+mn-cs"/>
              </a:rPr>
              <a:t>uni</a:t>
            </a:r>
            <a:r>
              <a:rPr lang="da-DK" sz="1000" kern="1200" dirty="0">
                <a:solidFill>
                  <a:schemeClr val="tx1"/>
                </a:solidFill>
                <a:effectLst/>
                <a:latin typeface="+mn-lt"/>
                <a:ea typeface="+mn-ea"/>
                <a:cs typeface="+mn-cs"/>
              </a:rPr>
              <a:t>-grupper. </a:t>
            </a:r>
            <a:br>
              <a:rPr lang="da-DK" sz="1000" kern="1200" dirty="0">
                <a:solidFill>
                  <a:schemeClr val="tx1"/>
                </a:solidFill>
                <a:effectLst/>
                <a:latin typeface="+mn-lt"/>
                <a:ea typeface="+mn-ea"/>
                <a:cs typeface="+mn-cs"/>
              </a:rPr>
            </a:br>
            <a:endParaRPr lang="da-DK" sz="1000" kern="1200" dirty="0">
              <a:solidFill>
                <a:schemeClr val="tx1"/>
              </a:solidFill>
              <a:effectLst/>
              <a:latin typeface="+mn-lt"/>
              <a:ea typeface="+mn-ea"/>
              <a:cs typeface="+mn-cs"/>
            </a:endParaRPr>
          </a:p>
          <a:p>
            <a:pPr marL="528052"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aseline="0" dirty="0"/>
              <a:t>Det er som udgangspunkt den kommunale administrator og institutionsadministratoren, der kan oprette grupper direkte i Aula. Institutionsadministratoren kan på de enkelte institutioner tildele rettigheden til at oprette og administrere grupper til en eller flere medarbejdere på institutionen. </a:t>
            </a:r>
            <a:r>
              <a:rPr lang="en-GB" sz="1000" b="1" kern="1200" dirty="0">
                <a:solidFill>
                  <a:schemeClr val="tx1"/>
                </a:solidFill>
                <a:effectLst/>
                <a:latin typeface="+mn-lt"/>
                <a:ea typeface="+mn-ea"/>
                <a:cs typeface="+mn-cs"/>
              </a:rPr>
              <a:t>Det </a:t>
            </a:r>
            <a:r>
              <a:rPr lang="en-GB" sz="1000" b="1" kern="1200" dirty="0" err="1">
                <a:solidFill>
                  <a:schemeClr val="tx1"/>
                </a:solidFill>
                <a:effectLst/>
                <a:latin typeface="+mn-lt"/>
                <a:ea typeface="+mn-ea"/>
                <a:cs typeface="+mn-cs"/>
              </a:rPr>
              <a:t>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bl.a</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muligt</a:t>
            </a:r>
            <a:r>
              <a:rPr lang="en-GB" sz="1000" b="1" kern="1200" dirty="0">
                <a:solidFill>
                  <a:schemeClr val="tx1"/>
                </a:solidFill>
                <a:effectLst/>
                <a:latin typeface="+mn-lt"/>
                <a:ea typeface="+mn-ea"/>
                <a:cs typeface="+mn-cs"/>
              </a:rPr>
              <a:t> at </a:t>
            </a:r>
            <a:r>
              <a:rPr lang="en-GB" sz="1000" b="1" kern="1200" dirty="0" err="1">
                <a:solidFill>
                  <a:schemeClr val="tx1"/>
                </a:solidFill>
                <a:effectLst/>
                <a:latin typeface="+mn-lt"/>
                <a:ea typeface="+mn-ea"/>
                <a:cs typeface="+mn-cs"/>
              </a:rPr>
              <a:t>styre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rettigheder</a:t>
            </a:r>
            <a:r>
              <a:rPr lang="en-GB" sz="1000" b="1" kern="1200" dirty="0">
                <a:solidFill>
                  <a:schemeClr val="tx1"/>
                </a:solidFill>
                <a:effectLst/>
                <a:latin typeface="+mn-lt"/>
                <a:ea typeface="+mn-ea"/>
                <a:cs typeface="+mn-cs"/>
              </a:rPr>
              <a:t> for </a:t>
            </a:r>
            <a:r>
              <a:rPr lang="en-GB" sz="1000" b="1" kern="1200" dirty="0" err="1">
                <a:solidFill>
                  <a:schemeClr val="tx1"/>
                </a:solidFill>
                <a:effectLst/>
                <a:latin typeface="+mn-lt"/>
                <a:ea typeface="+mn-ea"/>
                <a:cs typeface="+mn-cs"/>
              </a:rPr>
              <a:t>medlemmer</a:t>
            </a:r>
            <a:r>
              <a:rPr lang="en-GB" sz="1000" b="1" kern="1200" dirty="0">
                <a:solidFill>
                  <a:schemeClr val="tx1"/>
                </a:solidFill>
                <a:effectLst/>
                <a:latin typeface="+mn-lt"/>
                <a:ea typeface="+mn-ea"/>
                <a:cs typeface="+mn-cs"/>
              </a:rPr>
              <a:t> i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 </a:t>
            </a:r>
            <a:r>
              <a:rPr lang="en-GB" sz="1000" b="1" kern="1200" dirty="0" err="1">
                <a:solidFill>
                  <a:schemeClr val="tx1"/>
                </a:solidFill>
                <a:effectLst/>
                <a:latin typeface="+mn-lt"/>
                <a:ea typeface="+mn-ea"/>
                <a:cs typeface="+mn-cs"/>
              </a:rPr>
              <a:t>eksempelvis</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hvem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som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må</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skrive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opslag</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eller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oprette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begivenheder</a:t>
            </a:r>
            <a:r>
              <a:rPr lang="en-GB" sz="1000" b="1"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Hvis</a:t>
            </a:r>
            <a:r>
              <a:rPr lang="en-GB" sz="1000" b="0" kern="1200" dirty="0">
                <a:solidFill>
                  <a:schemeClr val="tx1"/>
                </a:solidFill>
                <a:effectLst/>
                <a:latin typeface="+mn-lt"/>
                <a:ea typeface="+mn-ea"/>
                <a:cs typeface="+mn-cs"/>
              </a:rPr>
              <a:t> I </a:t>
            </a:r>
            <a:r>
              <a:rPr lang="en-GB" sz="1000" b="0" kern="1200" dirty="0" err="1">
                <a:solidFill>
                  <a:schemeClr val="tx1"/>
                </a:solidFill>
                <a:effectLst/>
                <a:latin typeface="+mn-lt"/>
                <a:ea typeface="+mn-ea"/>
                <a:cs typeface="+mn-cs"/>
              </a:rPr>
              <a:t>fx</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gerne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vil</a:t>
            </a:r>
            <a:r>
              <a:rPr lang="en-GB" sz="1000" b="0" kern="1200" dirty="0">
                <a:solidFill>
                  <a:schemeClr val="tx1"/>
                </a:solidFill>
                <a:effectLst/>
                <a:latin typeface="+mn-lt"/>
                <a:ea typeface="+mn-ea"/>
                <a:cs typeface="+mn-cs"/>
              </a:rPr>
              <a:t> have </a:t>
            </a:r>
            <a:r>
              <a:rPr lang="en-GB" sz="1000" b="0" kern="1200" dirty="0" err="1">
                <a:solidFill>
                  <a:schemeClr val="tx1"/>
                </a:solidFill>
                <a:effectLst/>
                <a:latin typeface="+mn-lt"/>
                <a:ea typeface="+mn-ea"/>
                <a:cs typeface="+mn-cs"/>
              </a:rPr>
              <a:t>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a:t>
            </a:r>
            <a:r>
              <a:rPr lang="en-GB" sz="1000" b="0" kern="1200" dirty="0">
                <a:solidFill>
                  <a:schemeClr val="tx1"/>
                </a:solidFill>
                <a:effectLst/>
                <a:latin typeface="+mn-lt"/>
                <a:ea typeface="+mn-ea"/>
                <a:cs typeface="+mn-cs"/>
              </a:rPr>
              <a:t> for </a:t>
            </a:r>
            <a:r>
              <a:rPr lang="en-GB" sz="1000" b="0" kern="1200" dirty="0" err="1">
                <a:solidFill>
                  <a:schemeClr val="tx1"/>
                </a:solidFill>
                <a:effectLst/>
                <a:latin typeface="+mn-lt"/>
                <a:ea typeface="+mn-ea"/>
                <a:cs typeface="+mn-cs"/>
              </a:rPr>
              <a:t>alle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på</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institutionen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kun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skal</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bruges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orientering</a:t>
            </a:r>
            <a:r>
              <a:rPr lang="en-GB" sz="1000" kern="1200" dirty="0">
                <a:solidFill>
                  <a:schemeClr val="tx1"/>
                </a:solidFill>
                <a:effectLst/>
                <a:latin typeface="+mn-lt"/>
                <a:ea typeface="+mn-ea"/>
                <a:cs typeface="+mn-cs"/>
              </a:rPr>
              <a:t> om </a:t>
            </a:r>
            <a:r>
              <a:rPr lang="en-GB" sz="1000" kern="1200" dirty="0" err="1">
                <a:solidFill>
                  <a:schemeClr val="tx1"/>
                </a:solidFill>
                <a:effectLst/>
                <a:latin typeface="+mn-lt"/>
                <a:ea typeface="+mn-ea"/>
                <a:cs typeface="+mn-cs"/>
              </a:rPr>
              <a:t>begivenheder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eller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anden</a:t>
            </a:r>
            <a:r>
              <a:rPr lang="en-GB" sz="1000" kern="1200" dirty="0">
                <a:solidFill>
                  <a:schemeClr val="tx1"/>
                </a:solidFill>
                <a:effectLst/>
                <a:latin typeface="+mn-lt"/>
                <a:ea typeface="+mn-ea"/>
                <a:cs typeface="+mn-cs"/>
              </a:rPr>
              <a:t> general information,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I </a:t>
            </a:r>
            <a:r>
              <a:rPr lang="en-GB" sz="1000" kern="1200" dirty="0" err="1">
                <a:solidFill>
                  <a:schemeClr val="tx1"/>
                </a:solidFill>
                <a:effectLst/>
                <a:latin typeface="+mn-lt"/>
                <a:ea typeface="+mn-ea"/>
                <a:cs typeface="+mn-cs"/>
              </a:rPr>
              <a:t>vælge</a:t>
            </a:r>
            <a:r>
              <a:rPr lang="en-GB" sz="1000" kern="1200" dirty="0">
                <a:solidFill>
                  <a:schemeClr val="tx1"/>
                </a:solidFill>
                <a:effectLst/>
                <a:latin typeface="+mn-lt"/>
                <a:ea typeface="+mn-ea"/>
                <a:cs typeface="+mn-cs"/>
              </a:rPr>
              <a:t>, at </a:t>
            </a:r>
            <a:r>
              <a:rPr lang="en-GB" sz="1000" kern="1200" dirty="0" err="1">
                <a:solidFill>
                  <a:schemeClr val="tx1"/>
                </a:solidFill>
                <a:effectLst/>
                <a:latin typeface="+mn-lt"/>
                <a:ea typeface="+mn-ea"/>
                <a:cs typeface="+mn-cs"/>
              </a:rPr>
              <a:t>forældrene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ikke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skal</a:t>
            </a:r>
            <a:r>
              <a:rPr lang="en-GB" sz="1000" kern="1200" dirty="0">
                <a:solidFill>
                  <a:schemeClr val="tx1"/>
                </a:solidFill>
                <a:effectLst/>
                <a:latin typeface="+mn-lt"/>
                <a:ea typeface="+mn-ea"/>
                <a:cs typeface="+mn-cs"/>
              </a:rPr>
              <a:t> have </a:t>
            </a:r>
            <a:r>
              <a:rPr lang="en-GB" sz="1000" kern="1200" dirty="0" err="1">
                <a:solidFill>
                  <a:schemeClr val="tx1"/>
                </a:solidFill>
                <a:effectLst/>
                <a:latin typeface="+mn-lt"/>
                <a:ea typeface="+mn-ea"/>
                <a:cs typeface="+mn-cs"/>
              </a:rPr>
              <a:t>mulighed</a:t>
            </a:r>
            <a:r>
              <a:rPr lang="en-GB" sz="1000" kern="1200" dirty="0">
                <a:solidFill>
                  <a:schemeClr val="tx1"/>
                </a:solidFill>
                <a:effectLst/>
                <a:latin typeface="+mn-lt"/>
                <a:ea typeface="+mn-ea"/>
                <a:cs typeface="+mn-cs"/>
              </a:rPr>
              <a:t> for at </a:t>
            </a:r>
            <a:r>
              <a:rPr lang="en-GB" sz="1000" kern="1200" dirty="0" err="1">
                <a:solidFill>
                  <a:schemeClr val="tx1"/>
                </a:solidFill>
                <a:effectLst/>
                <a:latin typeface="+mn-lt"/>
                <a:ea typeface="+mn-ea"/>
                <a:cs typeface="+mn-cs"/>
              </a:rPr>
              <a:t>skrive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opslag</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eller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sende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beskeder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gruppen</a:t>
            </a:r>
            <a:r>
              <a:rPr lang="en-GB" sz="1000" b="1" kern="1200" dirty="0">
                <a:solidFill>
                  <a:schemeClr val="tx1"/>
                </a:solidFill>
                <a:effectLst/>
                <a:latin typeface="+mn-lt"/>
                <a:ea typeface="+mn-ea"/>
                <a:cs typeface="+mn-cs"/>
              </a:rPr>
              <a:t>. På den </a:t>
            </a:r>
            <a:r>
              <a:rPr lang="en-GB" sz="1000" b="1" kern="1200" dirty="0" err="1">
                <a:solidFill>
                  <a:schemeClr val="tx1"/>
                </a:solidFill>
                <a:effectLst/>
                <a:latin typeface="+mn-lt"/>
                <a:ea typeface="+mn-ea"/>
                <a:cs typeface="+mn-cs"/>
              </a:rPr>
              <a:t>måde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gør</a:t>
            </a:r>
            <a:r>
              <a:rPr lang="en-GB" sz="1000" b="1" kern="1200" dirty="0">
                <a:solidFill>
                  <a:schemeClr val="tx1"/>
                </a:solidFill>
                <a:effectLst/>
                <a:latin typeface="+mn-lt"/>
                <a:ea typeface="+mn-ea"/>
                <a:cs typeface="+mn-cs"/>
              </a:rPr>
              <a:t> Aula det </a:t>
            </a:r>
            <a:r>
              <a:rPr lang="en-GB" sz="1000" b="1" kern="1200" dirty="0" err="1">
                <a:solidFill>
                  <a:schemeClr val="tx1"/>
                </a:solidFill>
                <a:effectLst/>
                <a:latin typeface="+mn-lt"/>
                <a:ea typeface="+mn-ea"/>
                <a:cs typeface="+mn-cs"/>
              </a:rPr>
              <a:t>muligt</a:t>
            </a:r>
            <a:r>
              <a:rPr lang="en-GB" sz="1000" b="1" kern="1200" dirty="0">
                <a:solidFill>
                  <a:schemeClr val="tx1"/>
                </a:solidFill>
                <a:effectLst/>
                <a:latin typeface="+mn-lt"/>
                <a:ea typeface="+mn-ea"/>
                <a:cs typeface="+mn-cs"/>
              </a:rPr>
              <a:t> at </a:t>
            </a:r>
            <a:r>
              <a:rPr lang="en-GB" sz="1000" b="1" kern="1200" dirty="0" err="1">
                <a:solidFill>
                  <a:schemeClr val="tx1"/>
                </a:solidFill>
                <a:effectLst/>
                <a:latin typeface="+mn-lt"/>
                <a:ea typeface="+mn-ea"/>
                <a:cs typeface="+mn-cs"/>
              </a:rPr>
              <a:t>styre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rettigheder</a:t>
            </a:r>
            <a:r>
              <a:rPr lang="en-GB" sz="1000" b="1" kern="1200" dirty="0">
                <a:solidFill>
                  <a:schemeClr val="tx1"/>
                </a:solidFill>
                <a:effectLst/>
                <a:latin typeface="+mn-lt"/>
                <a:ea typeface="+mn-ea"/>
                <a:cs typeface="+mn-cs"/>
              </a:rPr>
              <a:t> i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så</a:t>
            </a:r>
            <a:r>
              <a:rPr lang="en-GB" sz="1000" b="1" kern="1200" dirty="0">
                <a:solidFill>
                  <a:schemeClr val="tx1"/>
                </a:solidFill>
                <a:effectLst/>
                <a:latin typeface="+mn-lt"/>
                <a:ea typeface="+mn-ea"/>
                <a:cs typeface="+mn-cs"/>
              </a:rPr>
              <a:t> det </a:t>
            </a:r>
            <a:r>
              <a:rPr lang="en-GB" sz="1000" b="1" kern="1200" dirty="0" err="1">
                <a:solidFill>
                  <a:schemeClr val="tx1"/>
                </a:solidFill>
                <a:effectLst/>
                <a:latin typeface="+mn-lt"/>
                <a:ea typeface="+mn-ea"/>
                <a:cs typeface="+mn-cs"/>
              </a:rPr>
              <a:t>kun</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relevante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brugere</a:t>
            </a:r>
            <a:r>
              <a:rPr lang="en-GB" sz="1000" b="1" kern="1200" dirty="0">
                <a:solidFill>
                  <a:schemeClr val="tx1"/>
                </a:solidFill>
                <a:effectLst/>
                <a:latin typeface="+mn-lt"/>
                <a:ea typeface="+mn-ea"/>
                <a:cs typeface="+mn-cs"/>
              </a:rPr>
              <a:t>, der </a:t>
            </a:r>
            <a:r>
              <a:rPr lang="en-GB" sz="1000" b="1" kern="1200" dirty="0" err="1">
                <a:solidFill>
                  <a:schemeClr val="tx1"/>
                </a:solidFill>
                <a:effectLst/>
                <a:latin typeface="+mn-lt"/>
                <a:ea typeface="+mn-ea"/>
                <a:cs typeface="+mn-cs"/>
              </a:rPr>
              <a:t>kan</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kommunikere</a:t>
            </a:r>
            <a:r>
              <a:rPr lang="en-GB" sz="1000" b="1"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1" kern="1200" dirty="0">
              <a:solidFill>
                <a:schemeClr val="tx1"/>
              </a:solidFill>
              <a:effectLst/>
              <a:latin typeface="+mn-lt"/>
              <a:ea typeface="+mn-ea"/>
              <a:cs typeface="+mn-cs"/>
            </a:endParaRPr>
          </a:p>
          <a:p>
            <a:pPr marL="528052"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kern="1200" dirty="0" err="1">
                <a:solidFill>
                  <a:schemeClr val="tx1"/>
                </a:solidFill>
                <a:effectLst/>
                <a:latin typeface="+mn-lt"/>
                <a:ea typeface="+mn-ea"/>
                <a:cs typeface="+mn-cs"/>
              </a:rPr>
              <a:t>Brug</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som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distributionsliste</a:t>
            </a:r>
            <a:r>
              <a:rPr lang="en-GB" sz="1000" b="1"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udgangspunkt</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kan</a:t>
            </a:r>
            <a:r>
              <a:rPr lang="en-GB" sz="1000" b="0" kern="1200" dirty="0">
                <a:solidFill>
                  <a:schemeClr val="tx1"/>
                </a:solidFill>
                <a:effectLst/>
                <a:latin typeface="+mn-lt"/>
                <a:ea typeface="+mn-ea"/>
                <a:cs typeface="+mn-cs"/>
              </a:rPr>
              <a:t> man i Aula </a:t>
            </a:r>
            <a:r>
              <a:rPr lang="en-GB" sz="1000" b="0" kern="1200" dirty="0" err="1">
                <a:solidFill>
                  <a:schemeClr val="tx1"/>
                </a:solidFill>
                <a:effectLst/>
                <a:latin typeface="+mn-lt"/>
                <a:ea typeface="+mn-ea"/>
                <a:cs typeface="+mn-cs"/>
              </a:rPr>
              <a:t>udelukkende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kommunikere</a:t>
            </a:r>
            <a:r>
              <a:rPr lang="en-GB" sz="1000" b="0" kern="1200" dirty="0">
                <a:solidFill>
                  <a:schemeClr val="tx1"/>
                </a:solidFill>
                <a:effectLst/>
                <a:latin typeface="+mn-lt"/>
                <a:ea typeface="+mn-ea"/>
                <a:cs typeface="+mn-cs"/>
              </a:rPr>
              <a:t> i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hvor</a:t>
            </a:r>
            <a:r>
              <a:rPr lang="en-GB" sz="1000" b="0" kern="1200" dirty="0">
                <a:solidFill>
                  <a:schemeClr val="tx1"/>
                </a:solidFill>
                <a:effectLst/>
                <a:latin typeface="+mn-lt"/>
                <a:ea typeface="+mn-ea"/>
                <a:cs typeface="+mn-cs"/>
              </a:rPr>
              <a:t> man </a:t>
            </a:r>
            <a:r>
              <a:rPr lang="en-GB" sz="1000" b="0" kern="1200" dirty="0" err="1">
                <a:solidFill>
                  <a:schemeClr val="tx1"/>
                </a:solidFill>
                <a:effectLst/>
                <a:latin typeface="+mn-lt"/>
                <a:ea typeface="+mn-ea"/>
                <a:cs typeface="+mn-cs"/>
              </a:rPr>
              <a:t>selv</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medlem</a:t>
            </a:r>
            <a:r>
              <a:rPr lang="en-GB" sz="1000" b="0" kern="1200" dirty="0">
                <a:solidFill>
                  <a:schemeClr val="tx1"/>
                </a:solidFill>
                <a:effectLst/>
                <a:latin typeface="+mn-lt"/>
                <a:ea typeface="+mn-ea"/>
                <a:cs typeface="+mn-cs"/>
              </a:rPr>
              <a:t>. Det </a:t>
            </a:r>
            <a:r>
              <a:rPr lang="en-GB" sz="1000" b="0" kern="1200" dirty="0" err="1">
                <a:solidFill>
                  <a:schemeClr val="tx1"/>
                </a:solidFill>
                <a:effectLst/>
                <a:latin typeface="+mn-lt"/>
                <a:ea typeface="+mn-ea"/>
                <a:cs typeface="+mn-cs"/>
              </a:rPr>
              <a:t>kan</a:t>
            </a:r>
            <a:r>
              <a:rPr lang="en-GB" sz="1000" b="0" kern="1200" dirty="0">
                <a:solidFill>
                  <a:schemeClr val="tx1"/>
                </a:solidFill>
                <a:effectLst/>
                <a:latin typeface="+mn-lt"/>
                <a:ea typeface="+mn-ea"/>
                <a:cs typeface="+mn-cs"/>
              </a:rPr>
              <a:t> dog i </a:t>
            </a:r>
            <a:r>
              <a:rPr lang="en-GB" sz="1000" b="0" kern="1200" dirty="0" err="1">
                <a:solidFill>
                  <a:schemeClr val="tx1"/>
                </a:solidFill>
                <a:effectLst/>
                <a:latin typeface="+mn-lt"/>
                <a:ea typeface="+mn-ea"/>
                <a:cs typeface="+mn-cs"/>
              </a:rPr>
              <a:t>visse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tilfælde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være</a:t>
            </a:r>
            <a:r>
              <a:rPr lang="en-GB" sz="1000" b="0" kern="1200" dirty="0">
                <a:solidFill>
                  <a:schemeClr val="tx1"/>
                </a:solidFill>
                <a:effectLst/>
                <a:latin typeface="+mn-lt"/>
                <a:ea typeface="+mn-ea"/>
                <a:cs typeface="+mn-cs"/>
              </a:rPr>
              <a:t> relevant, </a:t>
            </a:r>
            <a:r>
              <a:rPr lang="en-GB" sz="1000" b="0" kern="1200" dirty="0" err="1">
                <a:solidFill>
                  <a:schemeClr val="tx1"/>
                </a:solidFill>
                <a:effectLst/>
                <a:latin typeface="+mn-lt"/>
                <a:ea typeface="+mn-ea"/>
                <a:cs typeface="+mn-cs"/>
              </a:rPr>
              <a:t>fx</a:t>
            </a:r>
            <a:r>
              <a:rPr lang="en-GB" sz="1000" b="0" kern="1200" dirty="0">
                <a:solidFill>
                  <a:schemeClr val="tx1"/>
                </a:solidFill>
                <a:effectLst/>
                <a:latin typeface="+mn-lt"/>
                <a:ea typeface="+mn-ea"/>
                <a:cs typeface="+mn-cs"/>
              </a:rPr>
              <a:t> for </a:t>
            </a:r>
            <a:r>
              <a:rPr lang="en-GB" sz="1000" b="0" kern="1200" dirty="0" err="1">
                <a:solidFill>
                  <a:schemeClr val="tx1"/>
                </a:solidFill>
                <a:effectLst/>
                <a:latin typeface="+mn-lt"/>
                <a:ea typeface="+mn-ea"/>
                <a:cs typeface="+mn-cs"/>
              </a:rPr>
              <a:t>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dagtilbudsleder</a:t>
            </a:r>
            <a:r>
              <a:rPr lang="en-GB" sz="1000" b="0" kern="1200" dirty="0">
                <a:solidFill>
                  <a:schemeClr val="tx1"/>
                </a:solidFill>
                <a:effectLst/>
                <a:latin typeface="+mn-lt"/>
                <a:ea typeface="+mn-ea"/>
                <a:cs typeface="+mn-cs"/>
              </a:rPr>
              <a:t>, at have </a:t>
            </a:r>
            <a:r>
              <a:rPr lang="en-GB" sz="1000" b="0" kern="1200" dirty="0" err="1">
                <a:solidFill>
                  <a:schemeClr val="tx1"/>
                </a:solidFill>
                <a:effectLst/>
                <a:latin typeface="+mn-lt"/>
                <a:ea typeface="+mn-ea"/>
                <a:cs typeface="+mn-cs"/>
              </a:rPr>
              <a:t>mulighed</a:t>
            </a:r>
            <a:r>
              <a:rPr lang="en-GB" sz="1000" b="0" kern="1200" dirty="0">
                <a:solidFill>
                  <a:schemeClr val="tx1"/>
                </a:solidFill>
                <a:effectLst/>
                <a:latin typeface="+mn-lt"/>
                <a:ea typeface="+mn-ea"/>
                <a:cs typeface="+mn-cs"/>
              </a:rPr>
              <a:t> for at </a:t>
            </a:r>
            <a:r>
              <a:rPr lang="en-GB" sz="1000" b="0" kern="1200" dirty="0" err="1">
                <a:solidFill>
                  <a:schemeClr val="tx1"/>
                </a:solidFill>
                <a:effectLst/>
                <a:latin typeface="+mn-lt"/>
                <a:ea typeface="+mn-ea"/>
                <a:cs typeface="+mn-cs"/>
              </a:rPr>
              <a:t>kunne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kommunikere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bredt</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ud</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alle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institutionens</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I Aula </a:t>
            </a:r>
            <a:r>
              <a:rPr lang="en-GB" sz="1000" b="0" kern="1200" dirty="0" err="1">
                <a:solidFill>
                  <a:schemeClr val="tx1"/>
                </a:solidFill>
                <a:effectLst/>
                <a:latin typeface="+mn-lt"/>
                <a:ea typeface="+mn-ea"/>
                <a:cs typeface="+mn-cs"/>
              </a:rPr>
              <a:t>kan</a:t>
            </a:r>
            <a:r>
              <a:rPr lang="en-GB" sz="1000" b="0" kern="1200" dirty="0">
                <a:solidFill>
                  <a:schemeClr val="tx1"/>
                </a:solidFill>
                <a:effectLst/>
                <a:latin typeface="+mn-lt"/>
                <a:ea typeface="+mn-ea"/>
                <a:cs typeface="+mn-cs"/>
              </a:rPr>
              <a:t> man </a:t>
            </a:r>
            <a:r>
              <a:rPr lang="en-GB" sz="1000" b="0" kern="1200" dirty="0" err="1">
                <a:solidFill>
                  <a:schemeClr val="tx1"/>
                </a:solidFill>
                <a:effectLst/>
                <a:latin typeface="+mn-lt"/>
                <a:ea typeface="+mn-ea"/>
                <a:cs typeface="+mn-cs"/>
              </a:rPr>
              <a:t>derfor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tildele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udvalgte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brugere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rettigheden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Brug</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distributionsliste</a:t>
            </a:r>
            <a:r>
              <a:rPr lang="en-GB" sz="1000" b="0" kern="1200" dirty="0">
                <a:solidFill>
                  <a:schemeClr val="tx1"/>
                </a:solidFill>
                <a:effectLst/>
                <a:latin typeface="+mn-lt"/>
                <a:ea typeface="+mn-ea"/>
                <a:cs typeface="+mn-cs"/>
              </a:rPr>
              <a:t>” – </a:t>
            </a:r>
            <a:r>
              <a:rPr lang="en-GB" sz="1000" b="0" kern="1200" dirty="0" err="1">
                <a:solidFill>
                  <a:schemeClr val="tx1"/>
                </a:solidFill>
                <a:effectLst/>
                <a:latin typeface="+mn-lt"/>
                <a:ea typeface="+mn-ea"/>
                <a:cs typeface="+mn-cs"/>
              </a:rPr>
              <a:t>rettigheden</a:t>
            </a:r>
            <a:r>
              <a:rPr lang="en-GB" sz="1000" b="0" kern="1200" dirty="0">
                <a:solidFill>
                  <a:schemeClr val="tx1"/>
                </a:solidFill>
                <a:effectLst/>
                <a:latin typeface="+mn-lt"/>
                <a:ea typeface="+mn-ea"/>
                <a:cs typeface="+mn-cs"/>
              </a:rPr>
              <a:t> giver </a:t>
            </a:r>
            <a:r>
              <a:rPr lang="en-GB" sz="1000" b="0" kern="1200" dirty="0" err="1">
                <a:solidFill>
                  <a:schemeClr val="tx1"/>
                </a:solidFill>
                <a:effectLst/>
                <a:latin typeface="+mn-lt"/>
                <a:ea typeface="+mn-ea"/>
                <a:cs typeface="+mn-cs"/>
              </a:rPr>
              <a:t>brugeren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mulighed</a:t>
            </a:r>
            <a:r>
              <a:rPr lang="en-GB" sz="1000" b="0" kern="1200" dirty="0">
                <a:solidFill>
                  <a:schemeClr val="tx1"/>
                </a:solidFill>
                <a:effectLst/>
                <a:latin typeface="+mn-lt"/>
                <a:ea typeface="+mn-ea"/>
                <a:cs typeface="+mn-cs"/>
              </a:rPr>
              <a:t> for at </a:t>
            </a:r>
            <a:r>
              <a:rPr lang="en-GB" sz="1000" b="0" kern="1200" dirty="0" err="1">
                <a:solidFill>
                  <a:schemeClr val="tx1"/>
                </a:solidFill>
                <a:effectLst/>
                <a:latin typeface="+mn-lt"/>
                <a:ea typeface="+mn-ea"/>
                <a:cs typeface="+mn-cs"/>
              </a:rPr>
              <a:t>kommunikere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skrive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beskeder</a:t>
            </a:r>
            <a:r>
              <a:rPr lang="en-GB" sz="1000" b="0" kern="1200" dirty="0">
                <a:solidFill>
                  <a:schemeClr val="tx1"/>
                </a:solidFill>
                <a:effectLst/>
                <a:latin typeface="+mn-lt"/>
                <a:ea typeface="+mn-ea"/>
                <a:cs typeface="+mn-cs"/>
              </a:rPr>
              <a:t>, lave </a:t>
            </a:r>
            <a:r>
              <a:rPr lang="en-GB" sz="1000" b="0" kern="1200" dirty="0" err="1">
                <a:solidFill>
                  <a:schemeClr val="tx1"/>
                </a:solidFill>
                <a:effectLst/>
                <a:latin typeface="+mn-lt"/>
                <a:ea typeface="+mn-ea"/>
                <a:cs typeface="+mn-cs"/>
              </a:rPr>
              <a:t>opslag</a:t>
            </a:r>
            <a:r>
              <a:rPr lang="en-GB" sz="1000" b="0" kern="1200" dirty="0">
                <a:solidFill>
                  <a:schemeClr val="tx1"/>
                </a:solidFill>
                <a:effectLst/>
                <a:latin typeface="+mn-lt"/>
                <a:ea typeface="+mn-ea"/>
                <a:cs typeface="+mn-cs"/>
              </a:rPr>
              <a:t> og </a:t>
            </a:r>
            <a:r>
              <a:rPr lang="en-GB" sz="1000" b="0" kern="1200" dirty="0" err="1">
                <a:solidFill>
                  <a:schemeClr val="tx1"/>
                </a:solidFill>
                <a:effectLst/>
                <a:latin typeface="+mn-lt"/>
                <a:ea typeface="+mn-ea"/>
                <a:cs typeface="+mn-cs"/>
              </a:rPr>
              <a:t>oprette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begivenheder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man </a:t>
            </a:r>
            <a:r>
              <a:rPr lang="en-GB" sz="1000" b="0" kern="1200" dirty="0" err="1">
                <a:solidFill>
                  <a:schemeClr val="tx1"/>
                </a:solidFill>
                <a:effectLst/>
                <a:latin typeface="+mn-lt"/>
                <a:ea typeface="+mn-ea"/>
                <a:cs typeface="+mn-cs"/>
              </a:rPr>
              <a:t>ikke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selv</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medlem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af</a:t>
            </a:r>
            <a:r>
              <a:rPr lang="en-GB" sz="1000" b="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Relevant og målrettet kommunikation</a:t>
            </a:r>
            <a:r>
              <a:rPr lang="da-DK" sz="1000" i="0" kern="1200" dirty="0">
                <a:solidFill>
                  <a:schemeClr val="tx1"/>
                </a:solidFill>
                <a:effectLst/>
                <a:latin typeface="+mn-lt"/>
                <a:ea typeface="+mn-ea"/>
                <a:cs typeface="+mn-cs"/>
              </a:rPr>
              <a:t>: Det er, som nævnt, en væsentlig pointe, at </a:t>
            </a:r>
            <a:r>
              <a:rPr lang="da-DK" sz="1000" b="1" i="0" kern="1200" dirty="0">
                <a:solidFill>
                  <a:schemeClr val="tx1"/>
                </a:solidFill>
                <a:effectLst/>
                <a:latin typeface="+mn-lt"/>
                <a:ea typeface="+mn-ea"/>
                <a:cs typeface="+mn-cs"/>
              </a:rPr>
              <a:t>grupper i Aula giver mulighed for at målrette kommunikation, så medarbejdere og forældre alene modtager information, som er relevant for dem. </a:t>
            </a:r>
            <a:r>
              <a:rPr lang="da-DK" sz="1000" b="0" i="0" kern="1200" dirty="0">
                <a:solidFill>
                  <a:schemeClr val="tx1"/>
                </a:solidFill>
                <a:effectLst/>
                <a:latin typeface="+mn-lt"/>
                <a:ea typeface="+mn-ea"/>
                <a:cs typeface="+mn-cs"/>
              </a:rPr>
              <a:t>Hvis notifikationer er slået til, vil man blive notificeret, når der bliver lavet nye opslag, i de grupper man er medlem af. </a:t>
            </a:r>
            <a:r>
              <a:rPr lang="da-DK" sz="1000" b="1" i="0" kern="1200" dirty="0">
                <a:solidFill>
                  <a:schemeClr val="tx1"/>
                </a:solidFill>
                <a:effectLst/>
                <a:latin typeface="+mn-lt"/>
                <a:ea typeface="+mn-ea"/>
                <a:cs typeface="+mn-cs"/>
              </a:rPr>
              <a:t>Det sikrer, at informationer ikke går tabt og brugere alene modtager relevant og målrettet kommunikation.</a:t>
            </a:r>
            <a:r>
              <a:rPr lang="da-DK" sz="1000" b="0" i="0" kern="1200" dirty="0">
                <a:solidFill>
                  <a:schemeClr val="tx1"/>
                </a:solidFill>
                <a:effectLst/>
                <a:latin typeface="+mn-lt"/>
                <a:ea typeface="+mn-ea"/>
                <a:cs typeface="+mn-cs"/>
              </a:rPr>
              <a:t> </a:t>
            </a:r>
            <a:endParaRPr lang="da-DK" sz="10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Samlet overblik: I overblikket samles al information fra de grupper, som den enkelte bruger er medlem af. </a:t>
            </a:r>
            <a:r>
              <a:rPr lang="da-DK" sz="1000" b="0" i="0" kern="1200" dirty="0">
                <a:solidFill>
                  <a:schemeClr val="tx1"/>
                </a:solidFill>
                <a:effectLst/>
                <a:latin typeface="+mn-lt"/>
                <a:ea typeface="+mn-ea"/>
                <a:cs typeface="+mn-cs"/>
              </a:rPr>
              <a:t>Det inkluderer opslag og de næstkommende begivenheder.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dirty="0">
              <a:latin typeface="Lato black"/>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Samarbejdsrum i Aula</a:t>
            </a:r>
            <a:r>
              <a:rPr lang="da-DK" sz="1000" b="0" i="0" kern="1200" dirty="0">
                <a:solidFill>
                  <a:schemeClr val="tx1"/>
                </a:solidFill>
                <a:effectLst/>
                <a:latin typeface="+mn-lt"/>
                <a:ea typeface="+mn-ea"/>
                <a:cs typeface="+mn-cs"/>
              </a:rPr>
              <a:t>: I Aula kan g</a:t>
            </a:r>
            <a:r>
              <a:rPr lang="da-DK" sz="1000" b="0" dirty="0">
                <a:latin typeface="Lato black"/>
              </a:rPr>
              <a:t>rupper </a:t>
            </a:r>
            <a:r>
              <a:rPr lang="da-DK" sz="1000" dirty="0">
                <a:latin typeface="Lato black"/>
              </a:rPr>
              <a:t>have deres egen side. Den bliver dermed vist under ”Grupper” i overblikket. </a:t>
            </a:r>
            <a:r>
              <a:rPr lang="da-DK" sz="1000" b="1" dirty="0">
                <a:latin typeface="Lato black"/>
              </a:rPr>
              <a:t>Her har gruppens medlemmer mulighed for at få et samlet overblik over alt, der er delt med den specifikke gruppe.</a:t>
            </a:r>
            <a:r>
              <a:rPr lang="da-DK" sz="1000" dirty="0">
                <a:latin typeface="Lato black"/>
              </a:rPr>
              <a:t> Det kunne eksempelvis være relevant for en forældregruppe, som planlægger sociale arrangementer på institutionen. Gruppen kan tilføjes moduler som f.eks. Kalender og Galleri alt efter formål og behov.</a:t>
            </a:r>
            <a:r>
              <a:rPr lang="da-DK" sz="1000" b="1"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anvendelsespointe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GB" sz="936" b="1" kern="1200" dirty="0" err="1">
                <a:solidFill>
                  <a:schemeClr val="tx1"/>
                </a:solidFill>
                <a:effectLst/>
                <a:latin typeface="+mn-lt"/>
                <a:ea typeface="+mn-ea"/>
                <a:cs typeface="+mn-cs"/>
              </a:rPr>
              <a:t>Samarbejde</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på</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tværs</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af</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institutioner</a:t>
            </a:r>
            <a:r>
              <a:rPr lang="en-GB" sz="936" b="1" kern="1200" dirty="0">
                <a:solidFill>
                  <a:schemeClr val="tx1"/>
                </a:solidFill>
                <a:effectLst/>
                <a:latin typeface="+mn-lt"/>
                <a:ea typeface="+mn-ea"/>
                <a:cs typeface="+mn-cs"/>
              </a:rPr>
              <a:t>: Den </a:t>
            </a:r>
            <a:r>
              <a:rPr lang="en-GB" sz="936" b="1" kern="1200" dirty="0" err="1">
                <a:solidFill>
                  <a:schemeClr val="tx1"/>
                </a:solidFill>
                <a:effectLst/>
                <a:latin typeface="+mn-lt"/>
                <a:ea typeface="+mn-ea"/>
                <a:cs typeface="+mn-cs"/>
              </a:rPr>
              <a:t>kommunale</a:t>
            </a:r>
            <a:r>
              <a:rPr lang="en-GB" sz="936" b="1" kern="1200" dirty="0">
                <a:solidFill>
                  <a:schemeClr val="tx1"/>
                </a:solidFill>
                <a:effectLst/>
                <a:latin typeface="+mn-lt"/>
                <a:ea typeface="+mn-ea"/>
                <a:cs typeface="+mn-cs"/>
              </a:rPr>
              <a:t> administrator </a:t>
            </a:r>
            <a:r>
              <a:rPr lang="en-GB" sz="936" b="1" kern="1200" dirty="0" err="1">
                <a:solidFill>
                  <a:schemeClr val="tx1"/>
                </a:solidFill>
                <a:effectLst/>
                <a:latin typeface="+mn-lt"/>
                <a:ea typeface="+mn-ea"/>
                <a:cs typeface="+mn-cs"/>
              </a:rPr>
              <a:t>kan</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oprette</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grupper</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på</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tværs</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af</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institutioner</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indenfor</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kommunen</a:t>
            </a:r>
            <a:r>
              <a:rPr lang="en-GB" sz="936" b="1" kern="1200" dirty="0">
                <a:solidFill>
                  <a:schemeClr val="tx1"/>
                </a:solidFill>
                <a:effectLst/>
                <a:latin typeface="+mn-lt"/>
                <a:ea typeface="+mn-ea"/>
                <a:cs typeface="+mn-cs"/>
              </a:rPr>
              <a:t>.</a:t>
            </a:r>
            <a:r>
              <a:rPr lang="en-GB" sz="936" kern="1200" dirty="0">
                <a:solidFill>
                  <a:schemeClr val="tx1"/>
                </a:solidFill>
                <a:effectLst/>
                <a:latin typeface="+mn-lt"/>
                <a:ea typeface="+mn-ea"/>
                <a:cs typeface="+mn-cs"/>
              </a:rPr>
              <a:t> D</a:t>
            </a:r>
            <a:r>
              <a:rPr lang="en-GB" sz="1000" kern="1200" dirty="0">
                <a:solidFill>
                  <a:schemeClr val="tx1"/>
                </a:solidFill>
                <a:effectLst/>
                <a:latin typeface="+mn-lt"/>
                <a:ea typeface="+mn-ea"/>
                <a:cs typeface="+mn-cs"/>
              </a:rPr>
              <a:t>et </a:t>
            </a:r>
            <a:r>
              <a:rPr lang="en-GB" sz="1000" kern="1200" dirty="0" err="1">
                <a:solidFill>
                  <a:schemeClr val="tx1"/>
                </a:solidFill>
                <a:effectLst/>
                <a:latin typeface="+mn-lt"/>
                <a:ea typeface="+mn-ea"/>
                <a:cs typeface="+mn-cs"/>
              </a:rPr>
              <a:t>kunne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eksempelvis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være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fælles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legedag</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som</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samler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af</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børn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fra</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forskellige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institutioner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indenfor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kommunen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På</a:t>
            </a:r>
            <a:r>
              <a:rPr lang="en-GB" sz="1000" kern="1200" dirty="0">
                <a:solidFill>
                  <a:schemeClr val="tx1"/>
                </a:solidFill>
                <a:effectLst/>
                <a:latin typeface="+mn-lt"/>
                <a:ea typeface="+mn-ea"/>
                <a:cs typeface="+mn-cs"/>
              </a:rPr>
              <a:t> den </a:t>
            </a:r>
            <a:r>
              <a:rPr lang="en-GB" sz="1000" kern="1200" dirty="0" err="1">
                <a:solidFill>
                  <a:schemeClr val="tx1"/>
                </a:solidFill>
                <a:effectLst/>
                <a:latin typeface="+mn-lt"/>
                <a:ea typeface="+mn-ea"/>
                <a:cs typeface="+mn-cs"/>
              </a:rPr>
              <a:t>måde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a:t>
            </a:r>
            <a:r>
              <a:rPr lang="da-DK" sz="936" kern="1200" dirty="0">
                <a:solidFill>
                  <a:schemeClr val="tx1"/>
                </a:solidFill>
                <a:effectLst/>
                <a:latin typeface="+mn-lt"/>
                <a:ea typeface="+mn-ea"/>
                <a:cs typeface="+mn-cs"/>
              </a:rPr>
              <a:t>medarbejdere planlægge og koordinere fælles aktiviteter og mødetidspunkter på tværs af institutionerne. </a:t>
            </a:r>
          </a:p>
          <a:p>
            <a:pPr marL="0" indent="0">
              <a:buFont typeface="Arial" panose="020B0604020202020204" pitchFamily="34" charset="0"/>
              <a:buNone/>
            </a:pPr>
            <a:endParaRPr lang="en-GB"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28</a:t>
            </a:fld>
            <a:endParaRPr lang="da-DK"/>
          </a:p>
        </p:txBody>
      </p:sp>
    </p:spTree>
    <p:extLst>
      <p:ext uri="{BB962C8B-B14F-4D97-AF65-F5344CB8AC3E}">
        <p14:creationId xmlns:p14="http://schemas.microsoft.com/office/powerpoint/2010/main" val="1129243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6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Administratores</a:t>
            </a:r>
            <a:r>
              <a:rPr lang="da-DK" dirty="0"/>
              <a:t> huskeseddel (eller en notesblok)</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17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Opsamling på Grupper og Overblik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kern="1200" dirty="0">
                <a:solidFill>
                  <a:schemeClr val="tx1"/>
                </a:solidFill>
                <a:effectLst/>
                <a:latin typeface="+mn-lt"/>
                <a:ea typeface="+mn-ea"/>
                <a:cs typeface="+mn-cs"/>
              </a:rPr>
              <a:t>Så hvad har I brug for at vide og hvilke beslutninger bør være afklaret her (eller bør afklares, hvis ikke de allerede er det)? </a:t>
            </a:r>
            <a:r>
              <a:rPr lang="da-DK" sz="1100" b="1" kern="1200" dirty="0">
                <a:solidFill>
                  <a:schemeClr val="tx1"/>
                </a:solidFill>
                <a:effectLst/>
                <a:latin typeface="+mn-lt"/>
                <a:ea typeface="+mn-ea"/>
                <a:cs typeface="+mn-cs"/>
              </a:rPr>
              <a:t>Det er nu, I skal sørge for at notere på jeres huskesedler undervejs, hvis der er områder, som I skal hjem og have afklaret med jeres leder omkring brugen af grupper i Aula.</a:t>
            </a:r>
          </a:p>
          <a:p>
            <a:pPr marL="0" indent="0">
              <a:lnSpc>
                <a:spcPct val="100000"/>
              </a:lnSpc>
              <a:buFont typeface="Arial" panose="020B0604020202020204" pitchFamily="34" charset="0"/>
              <a:buNone/>
            </a:pPr>
            <a:endParaRPr lang="da-DK" sz="1100" b="1" baseline="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kern="1200" dirty="0">
                <a:solidFill>
                  <a:schemeClr val="tx1"/>
                </a:solidFill>
                <a:effectLst/>
                <a:latin typeface="+mn-lt"/>
                <a:ea typeface="+mn-ea"/>
                <a:cs typeface="+mn-cs"/>
              </a:rPr>
              <a:t>Helt grundlæggende gælder det: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i="1" kern="1200" dirty="0">
                <a:solidFill>
                  <a:schemeClr val="tx1"/>
                </a:solidFill>
                <a:effectLst/>
                <a:latin typeface="+mn-lt"/>
                <a:ea typeface="+mn-ea"/>
                <a:cs typeface="+mn-cs"/>
              </a:rPr>
              <a:t>(klik afklaringspunkt frem)</a:t>
            </a:r>
            <a:endParaRPr lang="da-DK" sz="11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b="1" dirty="0"/>
              <a:t>Hvem har rettighed til at oprette grupper på jeres institution? </a:t>
            </a:r>
            <a:r>
              <a:rPr lang="da-DK" sz="1100" b="0" dirty="0"/>
              <a:t>Det er muligt, at udvalgte medarbejdere på institutionen kan oprette grupper i Aula ved at få rettigheden ”Håndter grupper”. Er der behov for, at denne rettighed tildeles udvalgte eller alle medarbejdere?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grupper kan I oprette på jeres institution?  - </a:t>
            </a:r>
            <a:r>
              <a:rPr lang="da-DK" sz="1000" kern="1200" dirty="0">
                <a:solidFill>
                  <a:schemeClr val="tx1"/>
                </a:solidFill>
                <a:effectLst/>
                <a:latin typeface="+mn-lt"/>
                <a:ea typeface="+mn-ea"/>
                <a:cs typeface="+mn-cs"/>
              </a:rPr>
              <a:t>Bør der kun oprettes grupper, der relaterer sig til børns læring og trivsel – altså kerneopgaven? Eller skal der også være plads til grupper for sociale aktiviteter blandt medarbejderne på institutionen.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1" kern="1200" dirty="0">
                <a:solidFill>
                  <a:schemeClr val="tx1"/>
                </a:solidFill>
                <a:effectLst/>
                <a:latin typeface="+mn-lt"/>
                <a:ea typeface="+mn-ea"/>
                <a:cs typeface="+mn-cs"/>
              </a:rPr>
              <a:t>(klik næste afklaringspunkt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1" i="1"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da-DK" sz="1050" b="1" dirty="0">
                <a:latin typeface="Lato black"/>
              </a:rPr>
              <a:t>Hvem må kommunikere med hvem i grupper? - </a:t>
            </a:r>
            <a:r>
              <a:rPr lang="da-DK" sz="1050" i="0" kern="1200" dirty="0">
                <a:solidFill>
                  <a:schemeClr val="tx1"/>
                </a:solidFill>
                <a:effectLst/>
                <a:latin typeface="+mn-lt"/>
                <a:ea typeface="+mn-ea"/>
                <a:cs typeface="+mn-cs"/>
              </a:rPr>
              <a:t>En institutionsadministrator kan </a:t>
            </a:r>
            <a:r>
              <a:rPr lang="da-DK" sz="1000" i="0" dirty="0">
                <a:latin typeface="Lato black"/>
              </a:rPr>
              <a:t>styre, om medlemmer af en gruppe skal have rettigheder til at skrive opslag, oprette begivenheder og beskeder samt dele medier. Hvilke retningslinjer er der udarbejdet for dette?</a:t>
            </a:r>
          </a:p>
          <a:p>
            <a:pPr marL="171450" indent="-171450">
              <a:lnSpc>
                <a:spcPct val="100000"/>
              </a:lnSpc>
              <a:buFont typeface="Arial" panose="020B0604020202020204" pitchFamily="34" charset="0"/>
              <a:buChar char="•"/>
            </a:pPr>
            <a:endParaRPr lang="da-DK" sz="1000" i="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opretter vi grupper som samarbejdsrum? </a:t>
            </a:r>
            <a:r>
              <a:rPr lang="da-DK" sz="1000" b="0" kern="1200" dirty="0">
                <a:solidFill>
                  <a:schemeClr val="tx1"/>
                </a:solidFill>
                <a:effectLst/>
                <a:latin typeface="+mn-lt"/>
                <a:ea typeface="+mn-ea"/>
                <a:cs typeface="+mn-cs"/>
              </a:rPr>
              <a:t>Opretter I grupper med egen side, som samarbejdsrum i Aula, bør der være et specifikt formål med dette, da det ikke altid er nødvendigt. Ligesom eksemplet i brugerrejsen, kan en gruppe med samarbejdsrum bruges til at få et samlet overblik over information delt med gruppen. Det kan fx være en gruppe for de ældste børn og deres forældre, med information forud for skolestart.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aseline="0" dirty="0"/>
              <a:t>Uanset om en gruppe har sin egen side eller ej, vil alle opslag samle sig i overblikket, hvor forældrene let kan skabe sig et overblik over nye opslag målrettet den pågældende gruppe.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kern="1200" dirty="0">
                <a:solidFill>
                  <a:schemeClr val="tx1"/>
                </a:solidFill>
                <a:effectLst/>
                <a:latin typeface="+mn-lt"/>
                <a:ea typeface="+mn-ea"/>
                <a:cs typeface="+mn-cs"/>
              </a:rPr>
              <a:t>Hvornår skal grupper være lukkede, åbne eller med ansøgning?</a:t>
            </a:r>
            <a:r>
              <a:rPr lang="da-DK" sz="1050" baseline="0" dirty="0"/>
              <a:t>  - I kan opsætte grupper som: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Lukkede grupper </a:t>
            </a:r>
            <a:r>
              <a:rPr lang="da-DK" sz="1050" b="0" baseline="0" dirty="0"/>
              <a:t>– er grupper, </a:t>
            </a:r>
            <a:r>
              <a:rPr lang="da-DK" sz="1050" baseline="0" dirty="0"/>
              <a:t>som medlemmerne obligatorisk er tilknyttet og som børn, medarbejdere og forældre dermed ikke kan melde sig ud af. Man kan altså ikke melde sig ud af stuen ”Bjørnen”, fordi man har en dårlig dag og det regner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Åbne grupper </a:t>
            </a:r>
            <a:r>
              <a:rPr lang="da-DK" sz="1050" b="0" baseline="0" dirty="0"/>
              <a:t>– her kan brugerne </a:t>
            </a:r>
            <a:r>
              <a:rPr lang="da-DK" sz="1050" baseline="0" dirty="0"/>
              <a:t>selv vælge, om de vil være medlem af gruppen. De kan altså melde sig ud af gruppen igen, hvis det ikke længere er relevant. Et eksempel kunne være en åben gruppe omkring brugen af Aula, som brugerne frivilligt kan tilmelde sig, hvis de ønsker at vide mere omkring Aula. Det vil på den måde alene være medlemmer af gruppen, der modtager informationen, og andre undgår på den måde at blive overloadet med information, som ikke er relevant for dem.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Grupper</a:t>
            </a:r>
            <a:r>
              <a:rPr lang="da-DK" sz="1050" baseline="0" dirty="0"/>
              <a:t> </a:t>
            </a:r>
            <a:r>
              <a:rPr lang="da-DK" sz="1050" b="1" baseline="0" dirty="0"/>
              <a:t>”med ansøgning”</a:t>
            </a:r>
            <a:r>
              <a:rPr lang="da-DK" sz="1050" b="0" baseline="0" dirty="0"/>
              <a:t> - hvor den enkelte bruger ansøger om medlemskab. Det kunne fx være en gruppe, som kun er tiltænkt medarbejdere. </a:t>
            </a:r>
            <a:endParaRPr lang="da-DK" sz="1050" b="1" kern="1200" dirty="0">
              <a:solidFill>
                <a:schemeClr val="tx1"/>
              </a:solidFill>
              <a:effectLst/>
              <a:latin typeface="+mn-lt"/>
              <a:ea typeface="+mn-ea"/>
              <a:cs typeface="+mn-cs"/>
            </a:endParaRP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Har I styr på de afklaringer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Er der føjet spørgsmål til parkeringsplads, så kom ligeledes rundt om dem. </a:t>
            </a: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Noter:</a:t>
            </a:r>
            <a:endParaRPr lang="da-DK" sz="800" kern="1200" dirty="0">
              <a:solidFill>
                <a:schemeClr val="tx1"/>
              </a:solidFill>
              <a:effectLst/>
              <a:latin typeface="+mn-lt"/>
              <a:ea typeface="+mn-ea"/>
              <a:cs typeface="+mn-cs"/>
            </a:endParaRPr>
          </a:p>
          <a:p>
            <a:r>
              <a:rPr lang="da-DK" sz="8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800" i="1" kern="1200" dirty="0">
                <a:solidFill>
                  <a:schemeClr val="tx1"/>
                </a:solidFill>
                <a:effectLst/>
                <a:latin typeface="+mn-lt"/>
                <a:ea typeface="+mn-ea"/>
                <a:cs typeface="+mn-cs"/>
              </a:rPr>
              <a:t>•Giv plads til spørgsmål, undren og refleksion.</a:t>
            </a:r>
          </a:p>
          <a:p>
            <a:r>
              <a:rPr lang="da-DK" sz="800" i="1" kern="1200" dirty="0">
                <a:solidFill>
                  <a:schemeClr val="tx1"/>
                </a:solidFill>
                <a:effectLst/>
                <a:latin typeface="+mn-lt"/>
                <a:ea typeface="+mn-ea"/>
                <a:cs typeface="+mn-cs"/>
              </a:rPr>
              <a:t>•Stil gerne spørgsmål til hvilke situationer, de ser de forskellige funktioner anvendt.</a:t>
            </a:r>
          </a:p>
          <a:p>
            <a:r>
              <a:rPr lang="da-DK" sz="8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fld id="{2A08F69B-1C1E-4FCD-896B-5E9DC3357C0B}" type="slidenum">
              <a:rPr lang="da-DK" smtClean="0"/>
              <a:t>30</a:t>
            </a:fld>
            <a:endParaRPr lang="da-DK"/>
          </a:p>
        </p:txBody>
      </p:sp>
    </p:spTree>
    <p:extLst>
      <p:ext uri="{BB962C8B-B14F-4D97-AF65-F5344CB8AC3E}">
        <p14:creationId xmlns:p14="http://schemas.microsoft.com/office/powerpoint/2010/main" val="510599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Så er det tid til at få rystet hovedet og bevæget benene – vi tager en pause på 15 min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62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b="1" dirty="0"/>
              <a:t>Manus</a:t>
            </a:r>
            <a:r>
              <a:rPr lang="da-DK" dirty="0"/>
              <a:t>:</a:t>
            </a:r>
          </a:p>
          <a:p>
            <a:pPr marL="0" indent="0">
              <a:buFont typeface="Arial" panose="020B0604020202020204" pitchFamily="34" charset="0"/>
              <a:buNone/>
            </a:pPr>
            <a:r>
              <a:rPr lang="da-DK" dirty="0"/>
              <a:t>Temaet for det næste modul er ”Sikker kommunikation” i Aula, og derfor stiller vi her skarpt på beskeder og fildeling. </a:t>
            </a:r>
          </a:p>
          <a:p>
            <a:pPr marL="0" indent="0">
              <a:buFont typeface="Arial" panose="020B0604020202020204" pitchFamily="34" charset="0"/>
              <a:buNone/>
            </a:pPr>
            <a:r>
              <a:rPr lang="da-DK" dirty="0"/>
              <a:t>Med den nye persondataforordning er der kommet et skærpet fokus på sikkerhed, og et vigtigt aspekt i Aula er, at det skal være </a:t>
            </a:r>
            <a:r>
              <a:rPr lang="da-DK" b="1" dirty="0"/>
              <a:t>nemt at håndtere data korrekt og opbevare data sikkert. </a:t>
            </a:r>
            <a:r>
              <a:rPr lang="da-DK" sz="936" kern="1200" dirty="0">
                <a:solidFill>
                  <a:schemeClr val="tx1"/>
                </a:solidFill>
                <a:effectLst/>
                <a:latin typeface="+mn-lt"/>
                <a:ea typeface="+mn-ea"/>
                <a:cs typeface="+mn-cs"/>
              </a:rPr>
              <a:t>Følsomme personoplysninger om børn opbevares i dag ofte i papirform. Det kan være en udfordring i henhold til persondatalovgivningen (GDPR) og vanskeligt for medarbejderne at danne sig det fulde billede af barnet. </a:t>
            </a:r>
            <a:r>
              <a:rPr lang="da-DK" sz="936" b="1" kern="1200" dirty="0">
                <a:solidFill>
                  <a:schemeClr val="tx1"/>
                </a:solidFill>
                <a:effectLst/>
                <a:latin typeface="+mn-lt"/>
                <a:ea typeface="+mn-ea"/>
                <a:cs typeface="+mn-cs"/>
              </a:rPr>
              <a:t>Derfor er sikker fildeling et effektivt værktøj til at foretage notater på børn forud for reel sagsbehandling på et barn, hvor kommunens eksisterende systemer til sagsbehandling fortsat skal benyttes.</a:t>
            </a:r>
            <a:r>
              <a:rPr lang="da-DK" sz="936" kern="1200" dirty="0">
                <a:solidFill>
                  <a:schemeClr val="tx1"/>
                </a:solidFill>
                <a:effectLst/>
                <a:latin typeface="+mn-lt"/>
                <a:ea typeface="+mn-ea"/>
                <a:cs typeface="+mn-cs"/>
              </a:rPr>
              <a:t> Dermed erstatter Sikker fildeling i Aula ikke alle jeres nuværende arbejdsgange omkring sikker håndtering af følsomme personoplysninger på børn.</a:t>
            </a:r>
          </a:p>
          <a:p>
            <a:pPr marL="0" indent="0">
              <a:buFont typeface="Arial" panose="020B0604020202020204" pitchFamily="34" charset="0"/>
              <a:buNone/>
            </a:pPr>
            <a:endParaRPr lang="da-DK"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I den næste brugerrejse ”Sikker kommunikation”, viser vi, hvordan Aula understøtter, </a:t>
            </a:r>
            <a:r>
              <a:rPr lang="da-DK" b="1" dirty="0"/>
              <a:t>at I kan kommunikere og samarbejde sikkert, når beskeder og dokumenter indeholder følsomt personindhold</a:t>
            </a:r>
            <a:r>
              <a:rPr lang="da-DK" dirty="0"/>
              <a:t>.</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89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Oplæg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Husk at brugerrejsen er alene en igangsætter til opgavefasen – nyd forestillingen inden </a:t>
            </a:r>
            <a:r>
              <a:rPr lang="da-DK" sz="1200" i="1" kern="1200" dirty="0" err="1">
                <a:solidFill>
                  <a:schemeClr val="tx1"/>
                </a:solidFill>
                <a:effectLst/>
                <a:latin typeface="+mn-lt"/>
                <a:ea typeface="+mn-ea"/>
                <a:cs typeface="+mn-cs"/>
              </a:rPr>
              <a:t>hands</a:t>
            </a:r>
            <a:r>
              <a:rPr lang="da-DK" sz="1200" i="1" kern="1200" dirty="0">
                <a:solidFill>
                  <a:schemeClr val="tx1"/>
                </a:solidFill>
                <a:effectLst/>
                <a:latin typeface="+mn-lt"/>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indent="0">
              <a:buFont typeface="Arial" panose="020B0604020202020204" pitchFamily="34" charset="0"/>
              <a:buNone/>
            </a:pPr>
            <a:r>
              <a:rPr lang="da-DK" sz="1200" b="1" i="1" dirty="0"/>
              <a:t>Afspil brugerrejse via link: https://youtu.be/V_LrerbGq8c </a:t>
            </a:r>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594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r>
              <a:rPr lang="da-DK" b="1" i="0" dirty="0"/>
              <a:t>Manus:</a:t>
            </a:r>
          </a:p>
          <a:p>
            <a:r>
              <a:rPr lang="da-DK" i="0" dirty="0"/>
              <a:t>I får denne gang igen udleveret tre opgavesedler – </a:t>
            </a:r>
            <a:r>
              <a:rPr lang="da-DK" b="1" i="0" dirty="0"/>
              <a:t>”Sikker fildeling”</a:t>
            </a:r>
            <a:r>
              <a:rPr lang="da-DK" b="0" i="0" dirty="0"/>
              <a:t>,</a:t>
            </a:r>
            <a:r>
              <a:rPr lang="da-DK" b="1" i="0" dirty="0"/>
              <a:t> ”Trivsel” og ”Orden i indbakken”</a:t>
            </a:r>
            <a:r>
              <a:rPr lang="da-DK" i="0" dirty="0"/>
              <a:t>, som igen hænger sammen med brugerrejsen og de arbejdsgange, I blev præsenteret for her.</a:t>
            </a:r>
          </a:p>
          <a:p>
            <a:endParaRPr lang="da-DK" i="0" dirty="0"/>
          </a:p>
          <a:p>
            <a:r>
              <a:rPr lang="da-DK" b="1" i="0" dirty="0"/>
              <a:t>Start med opgavesedlen ”Sikker fildeling” </a:t>
            </a:r>
            <a:r>
              <a:rPr lang="da-DK" i="0" dirty="0"/>
              <a:t>og gå herefter til ”Trivsel” og afrund med ”Orden i indbakken”.</a:t>
            </a:r>
          </a:p>
          <a:p>
            <a:endParaRPr lang="da-DK" i="0" dirty="0"/>
          </a:p>
          <a:p>
            <a:r>
              <a:rPr lang="da-DK" i="0" dirty="0"/>
              <a:t>Ligesom før kan I hente støtte i trin-for-trin-guides og træningsvideoer via linket på whiteboard.</a:t>
            </a:r>
          </a:p>
          <a:p>
            <a:endParaRPr lang="da-DK" i="0" dirty="0"/>
          </a:p>
          <a:p>
            <a:r>
              <a:rPr lang="da-DK" i="0" dirty="0"/>
              <a:t>Husk, at opgavesedlerne tager afsæt i én af flere måder at løse opgaven på. Forsøg derfor, at løse opgaven uden minutiøst at følge opgavesedlerne. </a:t>
            </a:r>
          </a:p>
          <a:p>
            <a:endParaRPr lang="da-DK" i="0" dirty="0"/>
          </a:p>
          <a:p>
            <a:r>
              <a:rPr lang="da-DK" sz="936"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20 minutter til de tre opgavesedler – jeg skal nok sige til, når tiden er gået.</a:t>
            </a:r>
          </a:p>
          <a:p>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b="1" dirty="0"/>
              <a:t>Noter: </a:t>
            </a:r>
          </a:p>
          <a:p>
            <a:pPr marL="0" indent="0">
              <a:buFont typeface="Arial" panose="020B0604020202020204" pitchFamily="34" charset="0"/>
              <a:buNone/>
            </a:pPr>
            <a:r>
              <a:rPr lang="da-DK" sz="900" i="1" dirty="0"/>
              <a:t>Hav opgavesedler klar til udlevering</a:t>
            </a: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Opsamling Beskeder og fildeling </a:t>
            </a:r>
          </a:p>
          <a:p>
            <a:r>
              <a:rPr lang="da-DK" sz="900" b="1" i="0" dirty="0"/>
              <a:t>Manus:</a:t>
            </a:r>
          </a:p>
          <a:p>
            <a:r>
              <a:rPr lang="da-DK" sz="900" b="0" i="0" kern="1200" dirty="0">
                <a:solidFill>
                  <a:schemeClr val="tx1"/>
                </a:solidFill>
                <a:effectLst/>
                <a:latin typeface="+mn-lt"/>
                <a:ea typeface="+mn-ea"/>
                <a:cs typeface="+mn-cs"/>
              </a:rPr>
              <a:t>Lad os kort kaste et blik på de mest centrale anvendelsespointer ifm. modulet her, Sikker kommunikation.</a:t>
            </a:r>
          </a:p>
          <a:p>
            <a:endParaRPr lang="da-DK" sz="900" b="0" i="0" kern="1200" dirty="0">
              <a:solidFill>
                <a:schemeClr val="tx1"/>
              </a:solidFill>
              <a:effectLst/>
              <a:latin typeface="+mn-lt"/>
              <a:ea typeface="+mn-ea"/>
              <a:cs typeface="+mn-cs"/>
            </a:endParaRPr>
          </a:p>
          <a:p>
            <a:r>
              <a:rPr lang="da-DK" sz="900" b="1" i="1" kern="1200" dirty="0">
                <a:solidFill>
                  <a:schemeClr val="tx1"/>
                </a:solidFill>
                <a:effectLst/>
                <a:latin typeface="+mn-lt"/>
                <a:ea typeface="+mn-ea"/>
                <a:cs typeface="+mn-cs"/>
              </a:rPr>
              <a:t>(Klik første 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Sikkerhed:</a:t>
            </a:r>
            <a:r>
              <a:rPr lang="da-DK" sz="900" i="0" kern="1200" dirty="0">
                <a:solidFill>
                  <a:schemeClr val="tx1"/>
                </a:solidFill>
                <a:effectLst/>
                <a:latin typeface="+mn-lt"/>
                <a:ea typeface="+mn-ea"/>
                <a:cs typeface="+mn-cs"/>
              </a:rPr>
              <a:t> I brugerrejsen er sikkerhed en væsentlig pointe.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I Aula kan vi håndtere følsomt personindhold sikkert og korrekt. </a:t>
            </a:r>
            <a:r>
              <a:rPr lang="da-DK" sz="900" b="1" i="0" kern="1200" dirty="0">
                <a:solidFill>
                  <a:schemeClr val="tx1"/>
                </a:solidFill>
                <a:effectLst/>
                <a:latin typeface="+mn-lt"/>
                <a:ea typeface="+mn-ea"/>
                <a:cs typeface="+mn-cs"/>
              </a:rPr>
              <a:t>I kan markere en besked som følsom, når det vurderes at beskeden indeholder følsomme personoplysninger.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Indledende observationer, notater til handleplaner og kommunikation omkring et barns trivsel oprettes og deles i Sikker fildeling. </a:t>
            </a:r>
            <a:r>
              <a:rPr lang="da-DK" sz="900" kern="1200" dirty="0">
                <a:solidFill>
                  <a:schemeClr val="tx1"/>
                </a:solidFill>
                <a:effectLst/>
                <a:latin typeface="+mn-lt"/>
                <a:ea typeface="+mn-ea"/>
                <a:cs typeface="+mn-cs"/>
              </a:rPr>
              <a:t>Vi undgår dermed at have personfølsomt indhold liggende på egne enheder (fx computer eller iPad) eller som fysiske papirer. </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Ét samlet opbevaringssted: </a:t>
            </a:r>
            <a:r>
              <a:rPr lang="da-DK" sz="900" b="0" i="0" kern="1200" dirty="0">
                <a:solidFill>
                  <a:schemeClr val="tx1"/>
                </a:solidFill>
                <a:effectLst/>
                <a:latin typeface="+mn-lt"/>
                <a:ea typeface="+mn-ea"/>
                <a:cs typeface="+mn-cs"/>
              </a:rPr>
              <a:t>Dokumenter</a:t>
            </a:r>
            <a:r>
              <a:rPr lang="da-DK" sz="900" b="1" i="0" kern="1200" dirty="0">
                <a:solidFill>
                  <a:schemeClr val="tx1"/>
                </a:solidFill>
                <a:effectLst/>
                <a:latin typeface="+mn-lt"/>
                <a:ea typeface="+mn-ea"/>
                <a:cs typeface="+mn-cs"/>
              </a:rPr>
              <a:t> </a:t>
            </a:r>
            <a:r>
              <a:rPr lang="da-DK" sz="900" i="0" kern="1200" dirty="0">
                <a:solidFill>
                  <a:schemeClr val="tx1"/>
                </a:solidFill>
                <a:effectLst/>
                <a:latin typeface="+mn-lt"/>
                <a:ea typeface="+mn-ea"/>
                <a:cs typeface="+mn-cs"/>
              </a:rPr>
              <a:t>i Aula </a:t>
            </a:r>
            <a:r>
              <a:rPr lang="da-DK" sz="936" kern="1200" dirty="0">
                <a:solidFill>
                  <a:schemeClr val="tx1"/>
                </a:solidFill>
                <a:effectLst/>
                <a:latin typeface="+mn-lt"/>
                <a:ea typeface="+mn-ea"/>
                <a:cs typeface="+mn-cs"/>
              </a:rPr>
              <a:t>er </a:t>
            </a:r>
            <a:r>
              <a:rPr lang="da-DK" sz="936" b="1" kern="1200" dirty="0">
                <a:solidFill>
                  <a:schemeClr val="tx1"/>
                </a:solidFill>
                <a:effectLst/>
                <a:latin typeface="+mn-lt"/>
                <a:ea typeface="+mn-ea"/>
                <a:cs typeface="+mn-cs"/>
              </a:rPr>
              <a:t>den samlede indgang til arbejdet med de aktiviteter og den dokumentation, der understøtter børns trivsel og læring </a:t>
            </a:r>
            <a:r>
              <a:rPr lang="da-DK" sz="936" kern="1200" dirty="0">
                <a:solidFill>
                  <a:schemeClr val="tx1"/>
                </a:solidFill>
                <a:effectLst/>
                <a:latin typeface="+mn-lt"/>
                <a:ea typeface="+mn-ea"/>
                <a:cs typeface="+mn-cs"/>
              </a:rPr>
              <a:t>i dagtilbud. Under ”Dokumenter” kan medarbejdere tilgå tre dokumenttyper: </a:t>
            </a:r>
            <a:r>
              <a:rPr lang="da-DK" sz="936" b="1" kern="1200" dirty="0">
                <a:solidFill>
                  <a:schemeClr val="tx1"/>
                </a:solidFill>
                <a:effectLst/>
                <a:latin typeface="+mn-lt"/>
                <a:ea typeface="+mn-ea"/>
                <a:cs typeface="+mn-cs"/>
              </a:rPr>
              <a:t>Sikker fildeling, Fælles filer og kommunens fildelingsløsning – fx. </a:t>
            </a:r>
            <a:r>
              <a:rPr lang="da-DK" sz="936" b="1" kern="1200" dirty="0" err="1">
                <a:solidFill>
                  <a:schemeClr val="tx1"/>
                </a:solidFill>
                <a:effectLst/>
                <a:latin typeface="+mn-lt"/>
                <a:ea typeface="+mn-ea"/>
                <a:cs typeface="+mn-cs"/>
              </a:rPr>
              <a:t>GoogleDrive</a:t>
            </a:r>
            <a:r>
              <a:rPr lang="da-DK" sz="936" b="1" kern="1200" dirty="0">
                <a:solidFill>
                  <a:schemeClr val="tx1"/>
                </a:solidFill>
                <a:effectLst/>
                <a:latin typeface="+mn-lt"/>
                <a:ea typeface="+mn-ea"/>
                <a:cs typeface="+mn-cs"/>
              </a:rPr>
              <a:t> eller OneDrive.</a:t>
            </a:r>
            <a:r>
              <a:rPr lang="da-DK" sz="936" kern="1200" dirty="0">
                <a:solidFill>
                  <a:schemeClr val="tx1"/>
                </a:solidFill>
                <a:effectLst/>
                <a:latin typeface="+mn-lt"/>
                <a:ea typeface="+mn-ea"/>
                <a:cs typeface="+mn-cs"/>
              </a:rPr>
              <a:t>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0" kern="1200" dirty="0">
                <a:solidFill>
                  <a:schemeClr val="tx1"/>
                </a:solidFill>
                <a:effectLst/>
                <a:latin typeface="+mn-lt"/>
                <a:ea typeface="+mn-ea"/>
                <a:cs typeface="+mn-cs"/>
              </a:rPr>
              <a:t>Overblik over relevante sikre filer: </a:t>
            </a:r>
            <a:r>
              <a:rPr lang="da-DK" sz="1050" b="0" i="0" kern="1200" dirty="0">
                <a:solidFill>
                  <a:schemeClr val="tx1"/>
                </a:solidFill>
                <a:effectLst/>
                <a:latin typeface="+mn-lt"/>
                <a:ea typeface="+mn-ea"/>
                <a:cs typeface="+mn-cs"/>
              </a:rPr>
              <a:t>Aula sikrer adgang til alle relevante sikre filer. </a:t>
            </a:r>
            <a:r>
              <a:rPr lang="da-DK" sz="1100" i="0" kern="1200" dirty="0">
                <a:solidFill>
                  <a:schemeClr val="tx1"/>
                </a:solidFill>
                <a:effectLst/>
                <a:latin typeface="+mn-lt"/>
                <a:ea typeface="+mn-ea"/>
                <a:cs typeface="+mn-cs"/>
              </a:rPr>
              <a:t>Det er kun </a:t>
            </a:r>
            <a:r>
              <a:rPr lang="da-DK" sz="1100" b="1" i="0" kern="1200" dirty="0">
                <a:solidFill>
                  <a:schemeClr val="tx1"/>
                </a:solidFill>
                <a:effectLst/>
                <a:latin typeface="+mn-lt"/>
                <a:ea typeface="+mn-ea"/>
                <a:cs typeface="+mn-cs"/>
              </a:rPr>
              <a:t>medarbejdere med relationer til et barn </a:t>
            </a:r>
            <a:r>
              <a:rPr lang="da-DK" sz="1100" i="0" kern="1200" dirty="0">
                <a:solidFill>
                  <a:schemeClr val="tx1"/>
                </a:solidFill>
                <a:effectLst/>
                <a:latin typeface="+mn-lt"/>
                <a:ea typeface="+mn-ea"/>
                <a:cs typeface="+mn-cs"/>
              </a:rPr>
              <a:t>eller en gruppe af børn, der har adgang til deres sikre filer.</a:t>
            </a:r>
            <a:r>
              <a:rPr lang="da-DK" sz="1050" b="1" i="0" kern="1200" dirty="0">
                <a:solidFill>
                  <a:schemeClr val="tx1"/>
                </a:solidFill>
                <a:effectLst/>
                <a:latin typeface="+mn-lt"/>
                <a:ea typeface="+mn-ea"/>
                <a:cs typeface="+mn-cs"/>
              </a:rPr>
              <a:t> </a:t>
            </a:r>
            <a:r>
              <a:rPr lang="da-DK" sz="1050" b="1" kern="1200" dirty="0">
                <a:solidFill>
                  <a:schemeClr val="tx1"/>
                </a:solidFill>
                <a:effectLst/>
                <a:latin typeface="+mn-lt"/>
                <a:ea typeface="+mn-ea"/>
                <a:cs typeface="+mn-cs"/>
              </a:rPr>
              <a:t>Hvis en sikker fil er relateret til ”Sommerfuglehaven”, vil medarbejdere tilknyttet gruppen Sommerfuglehaven også automatisk have adgang til dokumentet. </a:t>
            </a:r>
            <a:r>
              <a:rPr lang="da-DK" sz="1000" dirty="0"/>
              <a:t>Det understøtter, at dokumenter om børn ikke går tabt fx ifm. at en eller flere medarbejdere stopper eller fordi en medarbejder har glemt at dele en fil. </a:t>
            </a:r>
            <a:r>
              <a:rPr lang="da-DK" sz="936" kern="1200" dirty="0">
                <a:solidFill>
                  <a:schemeClr val="tx1"/>
                </a:solidFill>
                <a:effectLst/>
                <a:latin typeface="+mn-lt"/>
                <a:ea typeface="+mn-ea"/>
                <a:cs typeface="+mn-cs"/>
              </a:rPr>
              <a:t>Hvis andre medarbejdere har behov for adgang til den sikre fil, skal den aktivt deles med medarbejderen eller en gruppe af medarbejdere.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Når en medarbejder opretter et dokument i Sikker fildeling, er det muligt at angive hvilken dokumentkategori, det skal oprettes i – </a:t>
            </a:r>
            <a:r>
              <a:rPr lang="da-DK" sz="1000" b="1" kern="1200" dirty="0">
                <a:solidFill>
                  <a:schemeClr val="tx1"/>
                </a:solidFill>
                <a:effectLst/>
                <a:latin typeface="+mn-lt"/>
                <a:ea typeface="+mn-ea"/>
                <a:cs typeface="+mn-cs"/>
              </a:rPr>
              <a:t>som eksempelvis handleplan, indstilling eller pædagogisk note. </a:t>
            </a:r>
            <a:endParaRPr lang="da-DK" sz="11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Adgang til Sikker fildeling: </a:t>
            </a:r>
            <a:r>
              <a:rPr lang="da-DK" sz="1000" kern="1200" dirty="0">
                <a:solidFill>
                  <a:schemeClr val="tx1"/>
                </a:solidFill>
                <a:effectLst/>
                <a:latin typeface="+mn-lt"/>
                <a:ea typeface="+mn-ea"/>
                <a:cs typeface="+mn-cs"/>
              </a:rPr>
              <a:t>Sikker fildeling er </a:t>
            </a:r>
            <a:r>
              <a:rPr lang="da-DK" sz="1000" b="1" kern="1200" dirty="0">
                <a:solidFill>
                  <a:schemeClr val="tx1"/>
                </a:solidFill>
                <a:effectLst/>
                <a:latin typeface="+mn-lt"/>
                <a:ea typeface="+mn-ea"/>
                <a:cs typeface="+mn-cs"/>
              </a:rPr>
              <a:t>forbeholdt medarbejdere</a:t>
            </a:r>
            <a:r>
              <a:rPr lang="da-DK" sz="1000" kern="1200" dirty="0">
                <a:solidFill>
                  <a:schemeClr val="tx1"/>
                </a:solidFill>
                <a:effectLst/>
                <a:latin typeface="+mn-lt"/>
                <a:ea typeface="+mn-ea"/>
                <a:cs typeface="+mn-cs"/>
              </a:rPr>
              <a:t>. Det betyder, at man ikke ved et uheld kan komme til at dele sikre filer med forældre eller børn. Hvis en forælder, ligesom i brugerrejsen omkring Malthe, skal have adgang til en sikker fil, </a:t>
            </a:r>
            <a:r>
              <a:rPr lang="da-DK" sz="1000" b="1" kern="1200" dirty="0">
                <a:solidFill>
                  <a:schemeClr val="tx1"/>
                </a:solidFill>
                <a:effectLst/>
                <a:latin typeface="+mn-lt"/>
                <a:ea typeface="+mn-ea"/>
                <a:cs typeface="+mn-cs"/>
              </a:rPr>
              <a:t>sendes den via beskedmodulet som en PDF. </a:t>
            </a:r>
            <a:r>
              <a:rPr lang="da-DK" sz="1000" b="0" kern="1200" dirty="0">
                <a:solidFill>
                  <a:schemeClr val="tx1"/>
                </a:solidFill>
                <a:effectLst/>
                <a:latin typeface="+mn-lt"/>
                <a:ea typeface="+mn-ea"/>
                <a:cs typeface="+mn-cs"/>
              </a:rPr>
              <a:t>Det er også muligt at tilføje en besked til en sikker fil. </a:t>
            </a: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dirty="0"/>
              <a:t>Sikre filer kan deles med alle medarbejdere indenfor kommunen fx </a:t>
            </a:r>
            <a:r>
              <a:rPr lang="da-DK" sz="1000" kern="1200" dirty="0">
                <a:solidFill>
                  <a:schemeClr val="tx1"/>
                </a:solidFill>
                <a:effectLst/>
                <a:latin typeface="+mn-lt"/>
                <a:ea typeface="+mn-ea"/>
                <a:cs typeface="+mn-cs"/>
              </a:rPr>
              <a:t>med ressourcer fra PPR eller med medarbejdere på en anden institution i kommunen, hvis der samarbejdes omkring en gruppe eller et specifikt barn.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Der findes to rettigheder</a:t>
            </a:r>
            <a:r>
              <a:rPr lang="da-DK" sz="1000" kern="1200" dirty="0">
                <a:solidFill>
                  <a:schemeClr val="tx1"/>
                </a:solidFill>
                <a:effectLst/>
                <a:latin typeface="+mn-lt"/>
                <a:ea typeface="+mn-ea"/>
                <a:cs typeface="+mn-cs"/>
              </a:rPr>
              <a:t> som kan gives ifm. håndtering af sikre filer. Rettigheden </a:t>
            </a:r>
            <a:r>
              <a:rPr lang="da-DK" sz="1000" b="1" kern="1200" dirty="0">
                <a:solidFill>
                  <a:schemeClr val="tx1"/>
                </a:solidFill>
                <a:effectLst/>
                <a:latin typeface="+mn-lt"/>
                <a:ea typeface="+mn-ea"/>
                <a:cs typeface="+mn-cs"/>
              </a:rPr>
              <a:t>”Sikker fildeling, fuld institutionel adgang” </a:t>
            </a:r>
            <a:r>
              <a:rPr lang="da-DK" sz="1000" kern="1200" dirty="0">
                <a:solidFill>
                  <a:schemeClr val="tx1"/>
                </a:solidFill>
                <a:effectLst/>
                <a:latin typeface="+mn-lt"/>
                <a:ea typeface="+mn-ea"/>
                <a:cs typeface="+mn-cs"/>
              </a:rPr>
              <a:t>giver adgang til at se og redigere alle sikre filer på institutionen. Denne rettighed vil i de fleste tilfældes gives til eksempelvis en leder.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Rettigheden </a:t>
            </a:r>
            <a:r>
              <a:rPr lang="da-DK" sz="1000" b="1" kern="1200" dirty="0">
                <a:solidFill>
                  <a:schemeClr val="tx1"/>
                </a:solidFill>
                <a:effectLst/>
                <a:latin typeface="+mn-lt"/>
                <a:ea typeface="+mn-ea"/>
                <a:cs typeface="+mn-cs"/>
              </a:rPr>
              <a:t>”Relater sikre filer til alle grupper” </a:t>
            </a:r>
            <a:r>
              <a:rPr lang="da-DK" sz="1000" kern="1200" dirty="0">
                <a:solidFill>
                  <a:schemeClr val="tx1"/>
                </a:solidFill>
                <a:effectLst/>
                <a:latin typeface="+mn-lt"/>
                <a:ea typeface="+mn-ea"/>
                <a:cs typeface="+mn-cs"/>
              </a:rPr>
              <a:t>gør det muligt at relatere sikre filer til alle grupper på institutionen, også selvom medarbejderen ikke selv er medlem af gruppen. </a:t>
            </a:r>
            <a:endParaRPr lang="da-DK" sz="11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pointe frem)</a:t>
            </a:r>
            <a:endParaRPr lang="da-DK" sz="10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Beskederne</a:t>
            </a:r>
            <a:r>
              <a:rPr lang="da-DK" sz="900" i="0" kern="1200" dirty="0">
                <a:solidFill>
                  <a:schemeClr val="tx1"/>
                </a:solidFill>
                <a:effectLst/>
                <a:latin typeface="+mn-lt"/>
                <a:ea typeface="+mn-ea"/>
                <a:cs typeface="+mn-cs"/>
              </a:rPr>
              <a:t> i Aula oprettes som </a:t>
            </a:r>
            <a:r>
              <a:rPr lang="da-DK" sz="900" b="1" i="0" kern="1200" dirty="0">
                <a:solidFill>
                  <a:schemeClr val="tx1"/>
                </a:solidFill>
                <a:effectLst/>
                <a:latin typeface="+mn-lt"/>
                <a:ea typeface="+mn-ea"/>
                <a:cs typeface="+mn-cs"/>
              </a:rPr>
              <a:t>beskedtråde</a:t>
            </a:r>
            <a:r>
              <a:rPr lang="da-DK" sz="900" i="0" kern="1200" dirty="0">
                <a:solidFill>
                  <a:schemeClr val="tx1"/>
                </a:solidFill>
                <a:effectLst/>
                <a:latin typeface="+mn-lt"/>
                <a:ea typeface="+mn-ea"/>
                <a:cs typeface="+mn-cs"/>
              </a:rPr>
              <a:t>, som de fleste af jer kender fra Facebook Messenger og </a:t>
            </a:r>
            <a:r>
              <a:rPr lang="da-DK" sz="900" i="0" kern="1200" dirty="0" err="1">
                <a:solidFill>
                  <a:schemeClr val="tx1"/>
                </a:solidFill>
                <a:effectLst/>
                <a:latin typeface="+mn-lt"/>
                <a:ea typeface="+mn-ea"/>
                <a:cs typeface="+mn-cs"/>
              </a:rPr>
              <a:t>Whats</a:t>
            </a:r>
            <a:r>
              <a:rPr lang="da-DK" sz="900" i="0" kern="1200" dirty="0">
                <a:solidFill>
                  <a:schemeClr val="tx1"/>
                </a:solidFill>
                <a:effectLst/>
                <a:latin typeface="+mn-lt"/>
                <a:ea typeface="+mn-ea"/>
                <a:cs typeface="+mn-cs"/>
              </a:rPr>
              <a:t> App, hvor man kan have kommunikation mellem en eller flere personer på én gang. Som medarbejder kan man skrive direkte til alle forældre og børn (hvis de har Aula) på institutionen, samt alle medarbejdere i kommunen. Som i opgavesedlen ”Orden i indbakken” er det også muligt at skabe overblik i sin indbakke ved at gøre brug af mappe-funktionen.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dirty="0"/>
              <a:t>Og hvad er så vigtigt for jer at få afklaret her…</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05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367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Opsamling Beskeder og fildeling </a:t>
            </a:r>
          </a:p>
          <a:p>
            <a:r>
              <a:rPr lang="da-DK" sz="9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Aula giver flere måder at kommunikere på</a:t>
            </a:r>
            <a:r>
              <a:rPr lang="da-DK" sz="900" kern="1200" dirty="0">
                <a:solidFill>
                  <a:schemeClr val="tx1"/>
                </a:solidFill>
                <a:effectLst/>
                <a:latin typeface="+mn-lt"/>
                <a:ea typeface="+mn-ea"/>
                <a:cs typeface="+mn-cs"/>
              </a:rPr>
              <a:t>. Derfor er der nogle ting I har brug for at vide og nogle afklaringer, som er vigtige at have styr på, hvis der ikke allerede er det.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Hvordan skal Aula understøtte den daglige kommunikation? </a:t>
            </a:r>
            <a:r>
              <a:rPr lang="da-DK" sz="900" b="0" kern="1200" dirty="0">
                <a:solidFill>
                  <a:schemeClr val="tx1"/>
                </a:solidFill>
                <a:effectLst/>
                <a:latin typeface="+mn-lt"/>
                <a:ea typeface="+mn-ea"/>
                <a:cs typeface="+mn-cs"/>
              </a:rPr>
              <a:t>Da det meste kommunikation med forældrene på nuværende tidspunkt foregår mundtligt, skal det være overvejet, hvilken form for kommunikation som skal foregå gennem Aula. </a:t>
            </a:r>
            <a:r>
              <a:rPr lang="da-DK" sz="900" b="1" kern="1200" dirty="0">
                <a:solidFill>
                  <a:schemeClr val="tx1"/>
                </a:solidFill>
                <a:effectLst/>
                <a:latin typeface="+mn-lt"/>
                <a:ea typeface="+mn-ea"/>
                <a:cs typeface="+mn-cs"/>
              </a:rPr>
              <a:t>Aula giver nemlig mulighed for individuel kommunikation mellem medarbejdere og forældre</a:t>
            </a:r>
            <a:r>
              <a:rPr lang="da-DK" sz="900" b="0" kern="1200" dirty="0">
                <a:solidFill>
                  <a:schemeClr val="tx1"/>
                </a:solidFill>
                <a:effectLst/>
                <a:latin typeface="+mn-lt"/>
                <a:ea typeface="+mn-ea"/>
                <a:cs typeface="+mn-cs"/>
              </a:rPr>
              <a:t>, og overvejelser ift. medarbejdernes anvendelse af Aula til individuel kommunikation med forældre på dagtilbuddet, bør være afklaret forud for brugen af Aula af ledelsen/fagkonsulenter – fx projektledere.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0" kern="1200" dirty="0">
                <a:solidFill>
                  <a:schemeClr val="tx1"/>
                </a:solidFill>
                <a:effectLst/>
                <a:latin typeface="+mn-lt"/>
                <a:ea typeface="+mn-ea"/>
                <a:cs typeface="+mn-cs"/>
              </a:rPr>
              <a:t>Hvornår og hvor ofte skal medarbejdere kommunikere i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afklaringspunkt frem):</a:t>
            </a: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Men hvor kommunikerer vi om hvad? </a:t>
            </a:r>
            <a:r>
              <a:rPr lang="da-DK" sz="900" b="0" kern="1200" dirty="0">
                <a:solidFill>
                  <a:schemeClr val="tx1"/>
                </a:solidFill>
                <a:effectLst/>
                <a:latin typeface="+mn-lt"/>
                <a:ea typeface="+mn-ea"/>
                <a:cs typeface="+mn-cs"/>
              </a:rPr>
              <a:t>Det kan være en god idé at lave nogle fælles retningslinjer for, hvordan kommunikationen i Aula skal foregå. </a:t>
            </a:r>
            <a:r>
              <a:rPr lang="da-DK" sz="900" kern="1200" dirty="0">
                <a:solidFill>
                  <a:schemeClr val="tx1"/>
                </a:solidFill>
                <a:effectLst/>
                <a:latin typeface="+mn-lt"/>
                <a:ea typeface="+mn-ea"/>
                <a:cs typeface="+mn-cs"/>
              </a:rPr>
              <a:t>I eksemplet fra brugerrejsen ”Sikker kommunikation” foregår al kommunikation omkring Malthe i beskedmodulet. I brugerrejsen ”Målrettet kommunikation” i forrige modul kommunikerede gruppen af dagplejer omkring planlægning af en legedag via et opslag.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kern="1200" dirty="0">
                <a:solidFill>
                  <a:schemeClr val="tx1"/>
                </a:solidFill>
                <a:effectLst/>
                <a:latin typeface="+mn-lt"/>
                <a:ea typeface="+mn-ea"/>
                <a:cs typeface="+mn-cs"/>
              </a:rPr>
              <a:t>Hvilke retningslinjer har I for, hvor I kommunikerer igennem beskeder, og hvornår I kommunikerer igennem opslag?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Fælles forståelse </a:t>
            </a:r>
            <a:r>
              <a:rPr lang="da-DK" sz="900" b="0" i="0" kern="1200" dirty="0">
                <a:solidFill>
                  <a:schemeClr val="tx1"/>
                </a:solidFill>
                <a:effectLst/>
                <a:latin typeface="+mn-lt"/>
                <a:ea typeface="+mn-ea"/>
                <a:cs typeface="+mn-cs"/>
              </a:rPr>
              <a:t>af hvordan opslag skal bruges. Opslag er som udgangspunkt tænkt som en måde at dele information med mange. Hvor beskeder er tiltænkt færre. </a:t>
            </a: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600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1" kern="1200" dirty="0">
                <a:solidFill>
                  <a:schemeClr val="tx1"/>
                </a:solidFill>
                <a:effectLst/>
                <a:latin typeface="+mn-lt"/>
                <a:ea typeface="+mn-ea"/>
                <a:cs typeface="+mn-cs"/>
              </a:rPr>
              <a:t>Opsamling Beskeder og fildeling </a:t>
            </a:r>
          </a:p>
          <a:p>
            <a:r>
              <a:rPr lang="da-DK" sz="1000" b="1" i="0" dirty="0"/>
              <a:t>Manus:</a:t>
            </a:r>
          </a:p>
          <a:p>
            <a:endParaRPr lang="da-DK" sz="1000" b="1"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skal en besked opmærkes som følsom? </a:t>
            </a:r>
            <a:r>
              <a:rPr lang="da-DK" sz="1000" b="0" kern="1200" dirty="0">
                <a:solidFill>
                  <a:schemeClr val="tx1"/>
                </a:solidFill>
                <a:effectLst/>
                <a:latin typeface="+mn-lt"/>
                <a:ea typeface="+mn-ea"/>
                <a:cs typeface="+mn-cs"/>
              </a:rPr>
              <a:t>Hvis en besked opmærkes som følsom, vil forældre skulle steppe op i sikkerhed for at læse beskeden. Det kan man eksempelvis gøre ved at bruge sit NemID eller den løsning, som er valgt i kommunen. Hvornår skal I markere beskeder som følsomme?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528052" marR="0" lvl="1"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App: </a:t>
            </a:r>
            <a:r>
              <a:rPr lang="da-DK" sz="1000" b="0" kern="1200" dirty="0">
                <a:solidFill>
                  <a:schemeClr val="tx1"/>
                </a:solidFill>
                <a:effectLst/>
                <a:latin typeface="+mn-lt"/>
                <a:ea typeface="+mn-ea"/>
                <a:cs typeface="+mn-cs"/>
              </a:rPr>
              <a:t>Hvis man på </a:t>
            </a:r>
            <a:r>
              <a:rPr lang="da-DK" sz="1000" b="0" kern="1200" dirty="0" err="1">
                <a:solidFill>
                  <a:schemeClr val="tx1"/>
                </a:solidFill>
                <a:effectLst/>
                <a:latin typeface="+mn-lt"/>
                <a:ea typeface="+mn-ea"/>
                <a:cs typeface="+mn-cs"/>
              </a:rPr>
              <a:t>App’en</a:t>
            </a:r>
            <a:r>
              <a:rPr lang="da-DK" sz="1000" b="0" kern="1200" dirty="0">
                <a:solidFill>
                  <a:schemeClr val="tx1"/>
                </a:solidFill>
                <a:effectLst/>
                <a:latin typeface="+mn-lt"/>
                <a:ea typeface="+mn-ea"/>
                <a:cs typeface="+mn-cs"/>
              </a:rPr>
              <a:t> har valgt at logge ind med f.eks. biometri (fingeraftryk, ansigtsgenkendelse) eller pinkode, så vil forælderen automatisk være på Assurance Level 3 ved login gennem App. Forælderen vil dermed have adgang til følsomt personindhold såsom beskeder der er opmærkede som følsomme. Det anbefales derfor, at brugere af </a:t>
            </a:r>
            <a:r>
              <a:rPr lang="da-DK" sz="1000" b="0" kern="1200" dirty="0" err="1">
                <a:solidFill>
                  <a:schemeClr val="tx1"/>
                </a:solidFill>
                <a:effectLst/>
                <a:latin typeface="+mn-lt"/>
                <a:ea typeface="+mn-ea"/>
                <a:cs typeface="+mn-cs"/>
              </a:rPr>
              <a:t>App’en</a:t>
            </a:r>
            <a:r>
              <a:rPr lang="da-DK" sz="1000" b="0" kern="1200" dirty="0">
                <a:solidFill>
                  <a:schemeClr val="tx1"/>
                </a:solidFill>
                <a:effectLst/>
                <a:latin typeface="+mn-lt"/>
                <a:ea typeface="+mn-ea"/>
                <a:cs typeface="+mn-cs"/>
              </a:rPr>
              <a:t> sætter denne op til pinkode eller biometri. </a:t>
            </a: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Skal I gøres brug af en fildelingsløsning (O365 eller Google Drev)? </a:t>
            </a:r>
            <a:r>
              <a:rPr lang="da-DK" sz="1000" b="0" kern="1200" dirty="0">
                <a:solidFill>
                  <a:schemeClr val="tx1"/>
                </a:solidFill>
                <a:effectLst/>
                <a:latin typeface="+mn-lt"/>
                <a:ea typeface="+mn-ea"/>
                <a:cs typeface="+mn-cs"/>
              </a:rPr>
              <a:t>Skal I gøre brug af kommunens fildelingsløsning til fx personalemøder eller lign. Er der samtidig opstillet retningslinjer for, hvornår dokumenter skal oprettes i Sikker fildeling?</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endParaRPr lang="da-DK" sz="10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nuværende arbejdsgange skal ligge i Sikker fildeling? </a:t>
            </a:r>
            <a:r>
              <a:rPr lang="da-DK" sz="1000" b="0" kern="1200" dirty="0">
                <a:solidFill>
                  <a:schemeClr val="tx1"/>
                </a:solidFill>
                <a:effectLst/>
                <a:latin typeface="+mn-lt"/>
                <a:ea typeface="+mn-ea"/>
                <a:cs typeface="+mn-cs"/>
              </a:rPr>
              <a:t>Aula gør det muligt at opbevare følsomme personoplysninger om børn et sikkert sted. Overvej hvilken betydning Sikker fildeling har for de nuværende arbejdsgange ifm. det indledende arbejde før en sag oprettes i et af kommunens nuværende systemer til håndtering af sager på børn. Skal en del af de nuværende arbejdsgange omkring følsomme personoplysninger på børn ske i Sikker fildeling? Er der retningslinjer for navngivning af sikre filer, for at skabe et hurtigt overblik over indhold i Sikker fildeling på enkelte børn?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171450" indent="-171450" defTabSz="641883">
              <a:buFont typeface="Arial" panose="020B0604020202020204" pitchFamily="34" charset="0"/>
              <a:buChar char="•"/>
              <a:defRPr/>
            </a:pPr>
            <a:r>
              <a:rPr lang="da-DK" sz="1000" b="1" dirty="0">
                <a:solidFill>
                  <a:srgbClr val="222350"/>
                </a:solidFill>
                <a:latin typeface="Lato" panose="020F0502020204030203" pitchFamily="34" charset="0"/>
                <a:ea typeface="Lato" panose="020F0502020204030203" pitchFamily="34" charset="0"/>
                <a:cs typeface="Lato" panose="020F0502020204030203" pitchFamily="34" charset="0"/>
              </a:rPr>
              <a:t>Hvem skal have rettighederne ”Sikker fildeling, fuld institutionel adgang” og ”Relater sikre filer til alle grupper”? </a:t>
            </a:r>
            <a:r>
              <a:rPr lang="da-DK" sz="1000" b="0" dirty="0">
                <a:solidFill>
                  <a:srgbClr val="222350"/>
                </a:solidFill>
                <a:latin typeface="Lato" panose="020F0502020204030203" pitchFamily="34" charset="0"/>
                <a:ea typeface="Lato" panose="020F0502020204030203" pitchFamily="34" charset="0"/>
                <a:cs typeface="Lato" panose="020F0502020204030203" pitchFamily="34" charset="0"/>
              </a:rPr>
              <a:t>Det er muligt at tildele udvalgte medarbejdere eller grupper rettighederne ”Sikker fildeling, fuld institutionel adgang” og ”Relater sikre filer til alle grupper”, der, som nævnt, giver yderligere rettigheder til Sikker fildeling i Aula. Er der taget beslutning omkring, om udvalgte medarbejdere har behov for at få tildelt én af disse rettigheder?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r>
              <a:rPr lang="da-DK" sz="105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i="1" kern="1200" dirty="0">
                <a:solidFill>
                  <a:schemeClr val="tx1"/>
                </a:solidFill>
                <a:effectLst/>
                <a:latin typeface="+mn-lt"/>
                <a:ea typeface="+mn-ea"/>
                <a:cs typeface="+mn-cs"/>
              </a:rPr>
              <a:t>Er der føjet spørgsmål til parkeringsplads, så kom ligeledes rundt om dem. </a:t>
            </a:r>
          </a:p>
          <a:p>
            <a:endParaRPr lang="da-DK" sz="105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138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Temaet for modul 4 er ”Samarbejde om billeder og planlægning”.  I vil derfor blive præsenteret for </a:t>
            </a:r>
            <a:r>
              <a:rPr lang="da-DK" sz="900" b="1" kern="1200" dirty="0">
                <a:solidFill>
                  <a:schemeClr val="tx1"/>
                </a:solidFill>
                <a:effectLst/>
                <a:latin typeface="+mn-lt"/>
                <a:ea typeface="+mn-ea"/>
                <a:cs typeface="+mn-cs"/>
              </a:rPr>
              <a:t>Kalenderen og Galleriet ifm. brugerrejsen.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I Aulas kalender er det muligt at planlægge og koordinere aftaler med flere brugere på samme tid. </a:t>
            </a:r>
            <a:r>
              <a:rPr lang="da-DK" sz="900" dirty="0"/>
              <a:t>Det vil sige, at det både er muligt at planlægge interne personalemøder, booke ressourcer og invitere forældre til f.eks. 3 måneders samtaler eller forældresamtaler. Aulas kalender skaber overblik over ferier, fødselsdage og begivenheder indenfor institutionen.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Modul 4 </a:t>
            </a:r>
            <a:r>
              <a:rPr lang="da-DK" sz="900" b="0" kern="1200" dirty="0">
                <a:solidFill>
                  <a:schemeClr val="tx1"/>
                </a:solidFill>
                <a:effectLst/>
                <a:latin typeface="+mn-lt"/>
                <a:ea typeface="+mn-ea"/>
                <a:cs typeface="+mn-cs"/>
              </a:rPr>
              <a:t>vil også fokusere på brugen af Galleriet i Aula, </a:t>
            </a:r>
            <a:r>
              <a:rPr lang="da-DK" sz="900" b="1" kern="1200" dirty="0">
                <a:solidFill>
                  <a:schemeClr val="tx1"/>
                </a:solidFill>
                <a:effectLst/>
                <a:latin typeface="+mn-lt"/>
                <a:ea typeface="+mn-ea"/>
                <a:cs typeface="+mn-cs"/>
              </a:rPr>
              <a:t>der giver mulighed for at understøtte behovet for at visualisere barnets hverdag, og dermed dele billeder fra arrangementer på institutionen.</a:t>
            </a:r>
            <a:r>
              <a:rPr lang="da-DK" sz="900" b="0" kern="1200" dirty="0">
                <a:solidFill>
                  <a:schemeClr val="tx1"/>
                </a:solidFill>
                <a:effectLst/>
                <a:latin typeface="+mn-lt"/>
                <a:ea typeface="+mn-ea"/>
                <a:cs typeface="+mn-cs"/>
              </a:rPr>
              <a:t> Aula sikrer at samtykker til deling af billeder håndteres korrekt, så medarbejdere med ro i maven kan tage billeder gennem Aula App.  </a:t>
            </a: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Alt dette foldes ud i dette modul…</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63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dirty="0"/>
              <a:t>Oplæg</a:t>
            </a:r>
          </a:p>
          <a:p>
            <a:r>
              <a:rPr lang="da-DK" sz="1200" b="1" dirty="0"/>
              <a:t>Manus:</a:t>
            </a:r>
          </a:p>
          <a:p>
            <a:r>
              <a:rPr lang="da-DK" sz="1200" i="0" kern="1200" dirty="0">
                <a:solidFill>
                  <a:schemeClr val="tx1"/>
                </a:solidFill>
                <a:effectLst/>
                <a:latin typeface="+mn-lt"/>
                <a:ea typeface="+mn-ea"/>
                <a:cs typeface="+mn-cs"/>
              </a:rPr>
              <a:t>Brugerrejsen ”Samarbejde om billeder og planlægning”</a:t>
            </a:r>
            <a:r>
              <a:rPr lang="da-DK" sz="1200" i="0" u="none" kern="1200" dirty="0">
                <a:solidFill>
                  <a:schemeClr val="tx1"/>
                </a:solidFill>
                <a:effectLst/>
                <a:latin typeface="+mn-lt"/>
                <a:ea typeface="+mn-ea"/>
                <a:cs typeface="+mn-cs"/>
              </a:rPr>
              <a:t> som I nu præsenteres for</a:t>
            </a:r>
            <a:r>
              <a:rPr lang="da-DK" sz="1200" i="0" kern="1200" dirty="0">
                <a:solidFill>
                  <a:schemeClr val="tx1"/>
                </a:solidFill>
                <a:effectLst/>
                <a:latin typeface="+mn-lt"/>
                <a:ea typeface="+mn-ea"/>
                <a:cs typeface="+mn-cs"/>
              </a:rPr>
              <a:t> illustrerer, hvordan Kalenderen kan bruges til planlægning, og hvordan Galleriet i Aula kan bruges til at visualisere børns hverdag i institutionen. </a:t>
            </a:r>
          </a:p>
          <a:p>
            <a:endParaRPr lang="da-DK" sz="1200" i="0" u="none" kern="1200" dirty="0">
              <a:solidFill>
                <a:schemeClr val="tx1"/>
              </a:solidFill>
              <a:effectLst/>
              <a:latin typeface="+mn-lt"/>
              <a:ea typeface="+mn-ea"/>
              <a:cs typeface="+mn-cs"/>
            </a:endParaRPr>
          </a:p>
          <a:p>
            <a:r>
              <a:rPr lang="da-DK" sz="1100" i="0" u="none" kern="1200" dirty="0">
                <a:solidFill>
                  <a:schemeClr val="tx1"/>
                </a:solidFill>
                <a:effectLst/>
                <a:latin typeface="+mn-lt"/>
                <a:ea typeface="+mn-ea"/>
                <a:cs typeface="+mn-cs"/>
              </a:rPr>
              <a:t>Brugerrejsen handler om d</a:t>
            </a:r>
            <a:r>
              <a:rPr lang="da-DK" sz="1200" u="none" kern="1200" dirty="0">
                <a:solidFill>
                  <a:schemeClr val="tx1"/>
                </a:solidFill>
                <a:effectLst/>
                <a:latin typeface="+mn-lt"/>
                <a:ea typeface="+mn-ea"/>
                <a:cs typeface="+mn-cs"/>
              </a:rPr>
              <a:t>en årlige ”Fastelavns fest”, som skal afholdes på tværs af alle stuer på institutionen.  </a:t>
            </a:r>
            <a:endParaRPr lang="da-DK" sz="14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u="none" kern="1200" dirty="0">
                <a:solidFill>
                  <a:schemeClr val="tx1"/>
                </a:solidFill>
                <a:effectLst/>
                <a:latin typeface="+mn-lt"/>
                <a:ea typeface="+mn-ea"/>
                <a:cs typeface="+mn-cs"/>
              </a:rPr>
              <a:t>Husk – brugerrejsen er kun et eksempel på, hvordan I kan bruge Aula…</a:t>
            </a:r>
            <a:endParaRPr lang="da-DK" sz="14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dirty="0"/>
              <a:t>Afspil brugerrejse via link: https://youtu.be/xPFfbUwFjNE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984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i="0" dirty="0"/>
              <a:t>Opgave</a:t>
            </a:r>
          </a:p>
          <a:p>
            <a:r>
              <a:rPr lang="da-DK" sz="900" b="1" i="0" dirty="0"/>
              <a:t>Manus:</a:t>
            </a:r>
          </a:p>
          <a:p>
            <a:r>
              <a:rPr lang="da-DK" sz="900" i="0" dirty="0"/>
              <a:t>Opgavefasen tager denne gang afsæt i tre opgavesedler – </a:t>
            </a:r>
            <a:r>
              <a:rPr lang="da-DK" sz="900" b="1" i="0" dirty="0"/>
              <a:t>”Samlet overblik”, ”Nem planlægning” og ”Dataetik” </a:t>
            </a:r>
            <a:r>
              <a:rPr lang="da-DK" sz="900" i="0" dirty="0"/>
              <a:t>som begge hænger sammen med brugerrejsen og de arbejdsgange, I blev præsenteret for her.</a:t>
            </a:r>
          </a:p>
          <a:p>
            <a:endParaRPr lang="da-DK" sz="900" i="0" dirty="0"/>
          </a:p>
          <a:p>
            <a:r>
              <a:rPr lang="da-DK" sz="900" i="0" dirty="0"/>
              <a:t>I må selv vælge, hvilken opgaveseddel I vil prøve kræfter med først. </a:t>
            </a:r>
          </a:p>
          <a:p>
            <a:endParaRPr lang="da-DK" sz="900" i="0" dirty="0"/>
          </a:p>
          <a:p>
            <a:r>
              <a:rPr lang="da-DK" sz="900" i="0" dirty="0"/>
              <a:t>Igen - brug kun trin-for-trin-guides og træningsvideoer, hvis I har behov for støtte. </a:t>
            </a:r>
            <a:r>
              <a:rPr lang="da-DK" sz="900" b="1" i="0" dirty="0"/>
              <a:t>Link (</a:t>
            </a:r>
            <a:r>
              <a:rPr lang="da-DK" sz="900" b="1" u="sng" kern="1200" dirty="0">
                <a:solidFill>
                  <a:schemeClr val="tx1"/>
                </a:solidFill>
                <a:effectLst/>
                <a:latin typeface="+mn-lt"/>
                <a:ea typeface="+mn-ea"/>
                <a:cs typeface="+mn-cs"/>
                <a:hlinkClick r:id="rId3"/>
              </a:rPr>
              <a:t>www.aulainfo.dk</a:t>
            </a:r>
            <a:r>
              <a:rPr lang="da-DK" sz="900" b="1" i="0" dirty="0"/>
              <a:t>) er noteret på whiteboard.</a:t>
            </a:r>
          </a:p>
          <a:p>
            <a:endParaRPr lang="da-DK" sz="900" i="0" dirty="0"/>
          </a:p>
          <a:p>
            <a:r>
              <a:rPr lang="da-DK" sz="900" i="0" dirty="0"/>
              <a:t>Husk, at opgavesedlerne tager afsæt i én af flere måder at løse opgaven på. Forsøg derfor at løse opgaven uden minutiøst at følge opgavesedlerne. </a:t>
            </a:r>
          </a:p>
          <a:p>
            <a:endParaRPr lang="da-DK" sz="900" i="0" dirty="0"/>
          </a:p>
          <a:p>
            <a:r>
              <a:rPr lang="da-DK" sz="900" b="0" i="0" kern="1200" dirty="0">
                <a:solidFill>
                  <a:schemeClr val="tx1"/>
                </a:solidFill>
                <a:effectLst/>
                <a:latin typeface="+mn-lt"/>
                <a:ea typeface="+mn-ea"/>
                <a:cs typeface="+mn-cs"/>
              </a:rPr>
              <a:t>Har I spørgsmål undervejs, noterer jeg dem </a:t>
            </a:r>
            <a:r>
              <a:rPr lang="da-DK" sz="1100" b="0" i="0" kern="1200" dirty="0">
                <a:solidFill>
                  <a:schemeClr val="tx1"/>
                </a:solidFill>
                <a:effectLst/>
                <a:latin typeface="+mn-lt"/>
                <a:ea typeface="+mn-ea"/>
                <a:cs typeface="+mn-cs"/>
              </a:rPr>
              <a:t>på vores ”Parkeringsplads”, så vi kan samle op på dem i fællesskab i opsamlingsfasen.</a:t>
            </a:r>
          </a:p>
          <a:p>
            <a:endParaRPr lang="da-DK" sz="1100" b="0" i="0" kern="1200" dirty="0">
              <a:solidFill>
                <a:schemeClr val="tx1"/>
              </a:solidFill>
              <a:effectLst/>
              <a:latin typeface="+mn-lt"/>
              <a:ea typeface="+mn-ea"/>
              <a:cs typeface="+mn-cs"/>
            </a:endParaRPr>
          </a:p>
          <a:p>
            <a:r>
              <a:rPr lang="da-DK" sz="1100" b="0" i="0" kern="1200" dirty="0">
                <a:solidFill>
                  <a:schemeClr val="tx1"/>
                </a:solidFill>
                <a:effectLst/>
                <a:latin typeface="+mn-lt"/>
                <a:ea typeface="+mn-ea"/>
                <a:cs typeface="+mn-cs"/>
              </a:rPr>
              <a:t>I har 20 minutter til de tre opgavesedler – </a:t>
            </a:r>
            <a:r>
              <a:rPr lang="da-DK" sz="1100" b="0" i="0" kern="1200" dirty="0" err="1">
                <a:solidFill>
                  <a:schemeClr val="tx1"/>
                </a:solidFill>
                <a:effectLst/>
                <a:latin typeface="+mn-lt"/>
                <a:ea typeface="+mn-ea"/>
                <a:cs typeface="+mn-cs"/>
              </a:rPr>
              <a:t>Værs’go</a:t>
            </a:r>
            <a:r>
              <a:rPr lang="da-DK" sz="1100" b="0" i="0" kern="1200" dirty="0">
                <a:solidFill>
                  <a:schemeClr val="tx1"/>
                </a:solidFill>
                <a:effectLst/>
                <a:latin typeface="+mn-lt"/>
                <a:ea typeface="+mn-ea"/>
                <a:cs typeface="+mn-cs"/>
              </a:rPr>
              <a:t> at gå i gang og rigtig god fornøjelse!</a:t>
            </a:r>
          </a:p>
          <a:p>
            <a:endParaRPr lang="da-DK" sz="1100" b="0" i="0" kern="1200" dirty="0">
              <a:solidFill>
                <a:schemeClr val="tx1"/>
              </a:solidFill>
              <a:effectLst/>
              <a:latin typeface="+mn-lt"/>
              <a:ea typeface="+mn-ea"/>
              <a:cs typeface="+mn-cs"/>
            </a:endParaRPr>
          </a:p>
          <a:p>
            <a:endParaRPr lang="da-DK" sz="1100" b="0" i="1" kern="1200" dirty="0">
              <a:solidFill>
                <a:schemeClr val="tx1"/>
              </a:solidFill>
              <a:effectLst/>
              <a:latin typeface="+mn-lt"/>
              <a:ea typeface="+mn-ea"/>
              <a:cs typeface="+mn-cs"/>
            </a:endParaRPr>
          </a:p>
          <a:p>
            <a:r>
              <a:rPr lang="da-DK" sz="900" b="1" dirty="0"/>
              <a:t>Noter: </a:t>
            </a:r>
          </a:p>
          <a:p>
            <a:pPr marL="0" indent="0">
              <a:buFont typeface="Arial" panose="020B0604020202020204" pitchFamily="34" charset="0"/>
              <a:buNone/>
            </a:pPr>
            <a:r>
              <a:rPr lang="da-DK" sz="900" i="1" dirty="0"/>
              <a:t>Hav opgavesedler klar til udlevering</a:t>
            </a:r>
          </a:p>
          <a:p>
            <a:endParaRPr lang="da-DK" sz="9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28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omkring </a:t>
            </a:r>
            <a:r>
              <a:rPr lang="da-DK" sz="1000" b="1" dirty="0"/>
              <a:t>samarbejde om billeder og planlægning</a:t>
            </a:r>
            <a:r>
              <a:rPr lang="da-DK" sz="1000" b="0" dirty="0"/>
              <a:t>. I første omgang fokuserer vi på samarbejde om billeder.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Samtykker understøtter sikker håndtering af billeder: </a:t>
            </a:r>
            <a:r>
              <a:rPr lang="da-DK" sz="1000" kern="1200" dirty="0">
                <a:solidFill>
                  <a:schemeClr val="tx1"/>
                </a:solidFill>
                <a:effectLst/>
                <a:latin typeface="+mn-lt"/>
                <a:ea typeface="+mn-ea"/>
                <a:cs typeface="+mn-cs"/>
              </a:rPr>
              <a:t>I Aula skal der afgives en række obligatoriske samtykker omkring kontaktoplysninger og deling af portrætbilleder. </a:t>
            </a:r>
            <a:r>
              <a:rPr lang="da-DK" sz="1000" kern="1200" dirty="0" err="1">
                <a:solidFill>
                  <a:schemeClr val="tx1"/>
                </a:solidFill>
                <a:effectLst/>
                <a:latin typeface="+mn-lt"/>
                <a:ea typeface="+mn-ea"/>
                <a:cs typeface="+mn-cs"/>
              </a:rPr>
              <a:t>Samtykkerne</a:t>
            </a:r>
            <a:r>
              <a:rPr lang="da-DK" sz="1000" kern="1200" dirty="0">
                <a:solidFill>
                  <a:schemeClr val="tx1"/>
                </a:solidFill>
                <a:effectLst/>
                <a:latin typeface="+mn-lt"/>
                <a:ea typeface="+mn-ea"/>
                <a:cs typeface="+mn-cs"/>
              </a:rPr>
              <a:t> dækker ligeledes profilbilleder i Aula.</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Første gang forældre logger på Aula, skal de afgive samtykke på vegne af deres barns ift. opbevaring, deling og brug af billeder samt kontaktoplysninger. </a:t>
            </a:r>
            <a:r>
              <a:rPr lang="da-DK" sz="1000" b="1" kern="1200" dirty="0">
                <a:solidFill>
                  <a:schemeClr val="tx1"/>
                </a:solidFill>
                <a:effectLst/>
                <a:latin typeface="+mn-lt"/>
                <a:ea typeface="+mn-ea"/>
                <a:cs typeface="+mn-cs"/>
              </a:rPr>
              <a:t>Samtykker gives her på tre niveauer; for en klasse/stue, for en årgang eller for hele institutionen. </a:t>
            </a:r>
            <a:br>
              <a:rPr lang="da-DK" sz="1000" b="1" kern="1200" dirty="0">
                <a:solidFill>
                  <a:schemeClr val="tx1"/>
                </a:solidFill>
                <a:effectLst/>
                <a:latin typeface="+mn-lt"/>
                <a:ea typeface="+mn-ea"/>
                <a:cs typeface="+mn-cs"/>
              </a:rPr>
            </a:br>
            <a:br>
              <a:rPr lang="da-DK" sz="1000" b="1"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Billeder af et barn kun bliver oprettet i Aula, hvis der er givet samtykke til det</a:t>
            </a:r>
            <a:r>
              <a:rPr lang="da-DK" sz="1000" kern="1200" dirty="0">
                <a:solidFill>
                  <a:schemeClr val="tx1"/>
                </a:solidFill>
                <a:effectLst/>
                <a:latin typeface="+mn-lt"/>
                <a:ea typeface="+mn-ea"/>
                <a:cs typeface="+mn-cs"/>
              </a:rPr>
              <a:t>. Hvis et samtykke på et senere tidspunkt trækkes tilbage, vil Aula automatisk håndtere dette </a:t>
            </a:r>
            <a:r>
              <a:rPr lang="da-DK" sz="1000" b="1" kern="1200" dirty="0">
                <a:solidFill>
                  <a:schemeClr val="tx1"/>
                </a:solidFill>
                <a:effectLst/>
                <a:latin typeface="+mn-lt"/>
                <a:ea typeface="+mn-ea"/>
                <a:cs typeface="+mn-cs"/>
              </a:rPr>
              <a:t>fremadrettet</a:t>
            </a:r>
            <a:r>
              <a:rPr lang="da-DK" sz="1000" kern="1200" dirty="0">
                <a:solidFill>
                  <a:schemeClr val="tx1"/>
                </a:solidFill>
                <a:effectLst/>
                <a:latin typeface="+mn-lt"/>
                <a:ea typeface="+mn-ea"/>
                <a:cs typeface="+mn-cs"/>
              </a:rPr>
              <a:t>. De billeder der allerede er delt, vil derfor fortsat være delt. Ønsker man ikke det, kan man anvende ”Retten til indsigt og retten til at blive glemt”. Her kan den kommunale administrator af Aula, slette alle billeder af et barn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Vi er opmærksomme på, at der netop er kommet </a:t>
            </a:r>
            <a:r>
              <a:rPr lang="da-DK" sz="1000" b="1" kern="1200" dirty="0">
                <a:solidFill>
                  <a:schemeClr val="tx1"/>
                </a:solidFill>
                <a:effectLst/>
                <a:latin typeface="+mn-lt"/>
                <a:ea typeface="+mn-ea"/>
                <a:cs typeface="+mn-cs"/>
              </a:rPr>
              <a:t>nye retningslinjer fra Datatilsynet</a:t>
            </a:r>
            <a:r>
              <a:rPr lang="da-DK" sz="1000" kern="1200" dirty="0">
                <a:solidFill>
                  <a:schemeClr val="tx1"/>
                </a:solidFill>
                <a:effectLst/>
                <a:latin typeface="+mn-lt"/>
                <a:ea typeface="+mn-ea"/>
                <a:cs typeface="+mn-cs"/>
              </a:rPr>
              <a:t>. Derfor er KOMBIT, KL og Datatilsynet i fælles dialog om, hvilken betydning det har for Aula.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 </a:t>
            </a:r>
            <a:br>
              <a:rPr lang="da-DK" sz="1000" b="0" kern="1200" dirty="0">
                <a:solidFill>
                  <a:schemeClr val="tx1"/>
                </a:solidFill>
                <a:effectLst/>
                <a:latin typeface="+mn-lt"/>
                <a:ea typeface="+mn-ea"/>
                <a:cs typeface="+mn-cs"/>
              </a:rPr>
            </a:br>
            <a:r>
              <a:rPr lang="da-DK" sz="1000" b="0" kern="1200" dirty="0">
                <a:solidFill>
                  <a:schemeClr val="tx1"/>
                </a:solidFill>
                <a:effectLst/>
                <a:latin typeface="+mn-lt"/>
                <a:ea typeface="+mn-ea"/>
                <a:cs typeface="+mn-cs"/>
              </a:rPr>
              <a:t>For at Aula kan håndtere og administrere samtykker, er det derfor </a:t>
            </a:r>
            <a:r>
              <a:rPr lang="da-DK" sz="1000" b="1" kern="1200" dirty="0">
                <a:solidFill>
                  <a:schemeClr val="tx1"/>
                </a:solidFill>
                <a:effectLst/>
                <a:latin typeface="+mn-lt"/>
                <a:ea typeface="+mn-ea"/>
                <a:cs typeface="+mn-cs"/>
              </a:rPr>
              <a:t>et vigtigt opmærksomhedspunkt, at billeder er tagget korrekt</a:t>
            </a:r>
            <a:r>
              <a:rPr lang="da-DK" sz="1000" b="0" kern="1200" dirty="0">
                <a:solidFill>
                  <a:schemeClr val="tx1"/>
                </a:solidFill>
                <a:effectLst/>
                <a:latin typeface="+mn-lt"/>
                <a:ea typeface="+mn-ea"/>
                <a:cs typeface="+mn-cs"/>
              </a:rPr>
              <a:t>. </a:t>
            </a:r>
            <a:r>
              <a:rPr lang="da-DK" sz="1000" kern="1200" dirty="0">
                <a:solidFill>
                  <a:schemeClr val="tx1"/>
                </a:solidFill>
                <a:effectLst/>
                <a:latin typeface="+mn-lt"/>
                <a:ea typeface="+mn-ea"/>
                <a:cs typeface="+mn-cs"/>
              </a:rPr>
              <a:t>Sker det ikke, kan Aula selvsagt ikke håndtere de afgivne samtykker.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Del billeder med grupper: </a:t>
            </a:r>
            <a:r>
              <a:rPr lang="da-DK" sz="1000" b="0" kern="1200" dirty="0">
                <a:solidFill>
                  <a:schemeClr val="tx1"/>
                </a:solidFill>
                <a:effectLst/>
                <a:latin typeface="+mn-lt"/>
                <a:ea typeface="+mn-ea"/>
                <a:cs typeface="+mn-cs"/>
              </a:rPr>
              <a:t>Aula gør det muligt at visualisere hverdagen i institutionen ved at dele billeder på tværs af grupper/stuer. Det kan være relevant ifm. en fastelavnsfest eller en tur i skoven. </a:t>
            </a:r>
            <a:r>
              <a:rPr lang="da-DK" sz="1000" b="1" kern="1200" dirty="0">
                <a:solidFill>
                  <a:schemeClr val="tx1"/>
                </a:solidFill>
                <a:effectLst/>
                <a:latin typeface="+mn-lt"/>
                <a:ea typeface="+mn-ea"/>
                <a:cs typeface="+mn-cs"/>
              </a:rPr>
              <a:t>I Galleriet kan alle brugere som udgangspunkt se og dele billeder og videoer med grupper, de er medlem af.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r>
              <a:rPr lang="da-DK" sz="10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Tag billeder direkte i Aula App</a:t>
            </a:r>
            <a:r>
              <a:rPr lang="da-DK" sz="1000" kern="1200" dirty="0">
                <a:solidFill>
                  <a:schemeClr val="tx1"/>
                </a:solidFill>
                <a:effectLst/>
                <a:latin typeface="+mn-lt"/>
                <a:ea typeface="+mn-ea"/>
                <a:cs typeface="+mn-cs"/>
              </a:rPr>
              <a:t>: Galleriet i Aula er tilgængeligt på alle computere, Chromebooks, tablets og mobilenheder. Det betyder også, at det er muligt at tage billeder direkte gennem Aulas App, når I f.eks. er på tur og vil dele billeder med børnenes forældre. </a:t>
            </a:r>
            <a:r>
              <a:rPr lang="da-DK" sz="1000" b="1" kern="1200" dirty="0">
                <a:solidFill>
                  <a:schemeClr val="tx1"/>
                </a:solidFill>
                <a:effectLst/>
                <a:latin typeface="+mn-lt"/>
                <a:ea typeface="+mn-ea"/>
                <a:cs typeface="+mn-cs"/>
              </a:rPr>
              <a:t>Det sikrer også at billeder ikke gemmes på din egen enhed først, men i stedet oprettes direkte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Hvordan opretter jeg billeder i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app’en</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På samme måde som browseren.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1. Opret</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album</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udfyld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2. Tryk på ”+ Tilføj medier” og vælg  ”Tag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billede”</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3</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Tag billede og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væl</a:t>
            </a: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g ”Brug foto”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noProof="0" dirty="0">
                <a:solidFill>
                  <a:srgbClr val="222350"/>
                </a:solidFill>
                <a:latin typeface="Lato" panose="020F0502020204030203" pitchFamily="34" charset="0"/>
                <a:ea typeface="Lato" panose="020F0502020204030203" pitchFamily="34" charset="0"/>
                <a:cs typeface="Lato" panose="020F0502020204030203" pitchFamily="34" charset="0"/>
              </a:rPr>
              <a:t>4</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Du kan nu tagge billede</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tilføje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5</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Færdig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br>
              <a:rPr lang="da-DK" sz="1000" kern="1200" dirty="0">
                <a:solidFill>
                  <a:schemeClr val="tx1"/>
                </a:solidFill>
                <a:effectLst/>
                <a:latin typeface="+mn-lt"/>
                <a:ea typeface="+mn-ea"/>
                <a:cs typeface="+mn-cs"/>
              </a:rPr>
            </a:br>
            <a:br>
              <a:rPr lang="da-DK" sz="1000"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En af de væsentligste pointer ift. persondataforordning/GDPR er, at der kommunikeres klart til brugerne omkring, hvad vi bruger deres data til. </a:t>
            </a:r>
            <a:r>
              <a:rPr lang="da-DK" sz="1000" kern="1200" dirty="0">
                <a:solidFill>
                  <a:schemeClr val="tx1"/>
                </a:solidFill>
                <a:effectLst/>
                <a:latin typeface="+mn-lt"/>
                <a:ea typeface="+mn-ea"/>
                <a:cs typeface="+mn-cs"/>
              </a:rPr>
              <a:t>Denne pointe understøttes til fulde i Aula, og gør det samtidig nemt at håndtere samtykkeerklæringer. Derfor kan man ikke dele billeder af eksempelvis børn, hvis ikke der er givet tilladelse til dette, såfremt at billederne er korrekt tagget.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158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omkring </a:t>
            </a:r>
            <a:r>
              <a:rPr lang="da-DK" sz="1000" b="1" dirty="0"/>
              <a:t>samarbejde om billeder og planlægning</a:t>
            </a:r>
            <a:r>
              <a:rPr lang="da-DK" sz="1000" b="0" dirty="0"/>
              <a:t>. I første omgang fokuserer vi på samarbejde om billeder.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Samtykker understøtter sikker håndtering af billeder: </a:t>
            </a:r>
            <a:r>
              <a:rPr lang="da-DK" sz="1000" kern="1200" dirty="0">
                <a:solidFill>
                  <a:schemeClr val="tx1"/>
                </a:solidFill>
                <a:effectLst/>
                <a:latin typeface="+mn-lt"/>
                <a:ea typeface="+mn-ea"/>
                <a:cs typeface="+mn-cs"/>
              </a:rPr>
              <a:t>I Aula skal der afgives en række obligatoriske samtykker omkring kontaktoplysninger og deling af portrætbilleder. </a:t>
            </a:r>
            <a:r>
              <a:rPr lang="da-DK" sz="1000" kern="1200" dirty="0" err="1">
                <a:solidFill>
                  <a:schemeClr val="tx1"/>
                </a:solidFill>
                <a:effectLst/>
                <a:latin typeface="+mn-lt"/>
                <a:ea typeface="+mn-ea"/>
                <a:cs typeface="+mn-cs"/>
              </a:rPr>
              <a:t>Samtykkerne</a:t>
            </a:r>
            <a:r>
              <a:rPr lang="da-DK" sz="1000" kern="1200" dirty="0">
                <a:solidFill>
                  <a:schemeClr val="tx1"/>
                </a:solidFill>
                <a:effectLst/>
                <a:latin typeface="+mn-lt"/>
                <a:ea typeface="+mn-ea"/>
                <a:cs typeface="+mn-cs"/>
              </a:rPr>
              <a:t> dækker ligeledes profilbilleder i Aula.</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Første gang forældre logger på Aula, skal de afgive samtykke på vegne af deres barns ift. opbevaring, deling og brug af billeder samt kontaktoplysninger. </a:t>
            </a:r>
            <a:r>
              <a:rPr lang="da-DK" sz="1000" b="1" kern="1200" dirty="0">
                <a:solidFill>
                  <a:schemeClr val="tx1"/>
                </a:solidFill>
                <a:effectLst/>
                <a:latin typeface="+mn-lt"/>
                <a:ea typeface="+mn-ea"/>
                <a:cs typeface="+mn-cs"/>
              </a:rPr>
              <a:t>Samtykker gives her på tre niveauer; for en klasse/stue, for en årgang eller for hele institutionen. </a:t>
            </a:r>
            <a:br>
              <a:rPr lang="da-DK" sz="1000" b="1" kern="1200" dirty="0">
                <a:solidFill>
                  <a:schemeClr val="tx1"/>
                </a:solidFill>
                <a:effectLst/>
                <a:latin typeface="+mn-lt"/>
                <a:ea typeface="+mn-ea"/>
                <a:cs typeface="+mn-cs"/>
              </a:rPr>
            </a:br>
            <a:br>
              <a:rPr lang="da-DK" sz="1000" b="1"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Billeder af et barn kun bliver oprettet i Aula, hvis der er givet samtykke til det</a:t>
            </a:r>
            <a:r>
              <a:rPr lang="da-DK" sz="1000" kern="1200" dirty="0">
                <a:solidFill>
                  <a:schemeClr val="tx1"/>
                </a:solidFill>
                <a:effectLst/>
                <a:latin typeface="+mn-lt"/>
                <a:ea typeface="+mn-ea"/>
                <a:cs typeface="+mn-cs"/>
              </a:rPr>
              <a:t>. Hvis et samtykke på et senere tidspunkt trækkes tilbage, vil Aula automatisk håndtere dette </a:t>
            </a:r>
            <a:r>
              <a:rPr lang="da-DK" sz="1000" b="1" kern="1200" dirty="0">
                <a:solidFill>
                  <a:schemeClr val="tx1"/>
                </a:solidFill>
                <a:effectLst/>
                <a:latin typeface="+mn-lt"/>
                <a:ea typeface="+mn-ea"/>
                <a:cs typeface="+mn-cs"/>
              </a:rPr>
              <a:t>fremadrettet</a:t>
            </a:r>
            <a:r>
              <a:rPr lang="da-DK" sz="1000" kern="1200" dirty="0">
                <a:solidFill>
                  <a:schemeClr val="tx1"/>
                </a:solidFill>
                <a:effectLst/>
                <a:latin typeface="+mn-lt"/>
                <a:ea typeface="+mn-ea"/>
                <a:cs typeface="+mn-cs"/>
              </a:rPr>
              <a:t>. De billeder der allerede er delt, vil derfor fortsat være delt. Ønsker man ikke det, kan man anvende ”Retten til indsigt og retten til at blive glemt”. Her kan den kommunale administrator af Aula, slette alle billeder af et barn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Vi er opmærksomme på, at der netop er kommet </a:t>
            </a:r>
            <a:r>
              <a:rPr lang="da-DK" sz="1000" b="1" kern="1200" dirty="0">
                <a:solidFill>
                  <a:schemeClr val="tx1"/>
                </a:solidFill>
                <a:effectLst/>
                <a:latin typeface="+mn-lt"/>
                <a:ea typeface="+mn-ea"/>
                <a:cs typeface="+mn-cs"/>
              </a:rPr>
              <a:t>nye retningslinjer fra Datatilsynet</a:t>
            </a:r>
            <a:r>
              <a:rPr lang="da-DK" sz="1000" kern="1200" dirty="0">
                <a:solidFill>
                  <a:schemeClr val="tx1"/>
                </a:solidFill>
                <a:effectLst/>
                <a:latin typeface="+mn-lt"/>
                <a:ea typeface="+mn-ea"/>
                <a:cs typeface="+mn-cs"/>
              </a:rPr>
              <a:t>. Derfor er KOMBIT, KL og Datatilsynet i fælles dialog om, hvilken betydning det har for Aula.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 </a:t>
            </a:r>
            <a:br>
              <a:rPr lang="da-DK" sz="1000" b="0" kern="1200" dirty="0">
                <a:solidFill>
                  <a:schemeClr val="tx1"/>
                </a:solidFill>
                <a:effectLst/>
                <a:latin typeface="+mn-lt"/>
                <a:ea typeface="+mn-ea"/>
                <a:cs typeface="+mn-cs"/>
              </a:rPr>
            </a:br>
            <a:r>
              <a:rPr lang="da-DK" sz="1000" b="0" kern="1200" dirty="0">
                <a:solidFill>
                  <a:schemeClr val="tx1"/>
                </a:solidFill>
                <a:effectLst/>
                <a:latin typeface="+mn-lt"/>
                <a:ea typeface="+mn-ea"/>
                <a:cs typeface="+mn-cs"/>
              </a:rPr>
              <a:t>For at Aula kan håndtere og administrere samtykker, er det derfor </a:t>
            </a:r>
            <a:r>
              <a:rPr lang="da-DK" sz="1000" b="1" kern="1200" dirty="0">
                <a:solidFill>
                  <a:schemeClr val="tx1"/>
                </a:solidFill>
                <a:effectLst/>
                <a:latin typeface="+mn-lt"/>
                <a:ea typeface="+mn-ea"/>
                <a:cs typeface="+mn-cs"/>
              </a:rPr>
              <a:t>et vigtigt opmærksomhedspunkt, at billeder er tagget korrekt</a:t>
            </a:r>
            <a:r>
              <a:rPr lang="da-DK" sz="1000" b="0" kern="1200" dirty="0">
                <a:solidFill>
                  <a:schemeClr val="tx1"/>
                </a:solidFill>
                <a:effectLst/>
                <a:latin typeface="+mn-lt"/>
                <a:ea typeface="+mn-ea"/>
                <a:cs typeface="+mn-cs"/>
              </a:rPr>
              <a:t>. </a:t>
            </a:r>
            <a:r>
              <a:rPr lang="da-DK" sz="1000" kern="1200" dirty="0">
                <a:solidFill>
                  <a:schemeClr val="tx1"/>
                </a:solidFill>
                <a:effectLst/>
                <a:latin typeface="+mn-lt"/>
                <a:ea typeface="+mn-ea"/>
                <a:cs typeface="+mn-cs"/>
              </a:rPr>
              <a:t>Sker det ikke, kan Aula selvsagt ikke håndtere de afgivne samtykker.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Del billeder med grupper: </a:t>
            </a:r>
            <a:r>
              <a:rPr lang="da-DK" sz="1000" b="0" kern="1200" dirty="0">
                <a:solidFill>
                  <a:schemeClr val="tx1"/>
                </a:solidFill>
                <a:effectLst/>
                <a:latin typeface="+mn-lt"/>
                <a:ea typeface="+mn-ea"/>
                <a:cs typeface="+mn-cs"/>
              </a:rPr>
              <a:t>Aula gør det muligt at visualisere hverdagen i institutionen ved at dele billeder på tværs af grupper/stuer. Det kan være relevant ifm. en fastelavnsfest eller en tur i skoven. </a:t>
            </a:r>
            <a:r>
              <a:rPr lang="da-DK" sz="1000" b="1" kern="1200" dirty="0">
                <a:solidFill>
                  <a:schemeClr val="tx1"/>
                </a:solidFill>
                <a:effectLst/>
                <a:latin typeface="+mn-lt"/>
                <a:ea typeface="+mn-ea"/>
                <a:cs typeface="+mn-cs"/>
              </a:rPr>
              <a:t>I Galleriet kan alle brugere som udgangspunkt se og dele billeder og videoer med grupper, de er medlem af.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r>
              <a:rPr lang="da-DK" sz="10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Tag billeder direkte i Aula App</a:t>
            </a:r>
            <a:r>
              <a:rPr lang="da-DK" sz="1000" kern="1200" dirty="0">
                <a:solidFill>
                  <a:schemeClr val="tx1"/>
                </a:solidFill>
                <a:effectLst/>
                <a:latin typeface="+mn-lt"/>
                <a:ea typeface="+mn-ea"/>
                <a:cs typeface="+mn-cs"/>
              </a:rPr>
              <a:t>: Galleriet i Aula er tilgængeligt på alle computere, Chromebooks, tablets og mobilenheder. Det betyder også, at det er muligt at tage billeder direkte gennem Aulas App, når I f.eks. er på tur og vil dele billeder med børnenes forældre. </a:t>
            </a:r>
            <a:r>
              <a:rPr lang="da-DK" sz="1000" b="1" kern="1200" dirty="0">
                <a:solidFill>
                  <a:schemeClr val="tx1"/>
                </a:solidFill>
                <a:effectLst/>
                <a:latin typeface="+mn-lt"/>
                <a:ea typeface="+mn-ea"/>
                <a:cs typeface="+mn-cs"/>
              </a:rPr>
              <a:t>Det sikrer også at billeder ikke gemmes på din egen enhed først, men i stedet oprettes direkte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Hvordan opretter jeg billeder i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app’en</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På samme måde som browseren.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1. Opret</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album</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udfyld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2. Tryk på ”+ Tilføj medier” og vælg  ”Tag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billede”</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3</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Tag billede og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væl</a:t>
            </a: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g ”Brug foto”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noProof="0" dirty="0">
                <a:solidFill>
                  <a:srgbClr val="222350"/>
                </a:solidFill>
                <a:latin typeface="Lato" panose="020F0502020204030203" pitchFamily="34" charset="0"/>
                <a:ea typeface="Lato" panose="020F0502020204030203" pitchFamily="34" charset="0"/>
                <a:cs typeface="Lato" panose="020F0502020204030203" pitchFamily="34" charset="0"/>
              </a:rPr>
              <a:t>4</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Du kan nu tagge billede</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tilføje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5</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Færdig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br>
              <a:rPr lang="da-DK" sz="1000" kern="1200" dirty="0">
                <a:solidFill>
                  <a:schemeClr val="tx1"/>
                </a:solidFill>
                <a:effectLst/>
                <a:latin typeface="+mn-lt"/>
                <a:ea typeface="+mn-ea"/>
                <a:cs typeface="+mn-cs"/>
              </a:rPr>
            </a:br>
            <a:br>
              <a:rPr lang="da-DK" sz="1000"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En af de væsentligste pointer ift. persondataforordning/GDPR er, at der kommunikeres klart til brugerne omkring, hvad vi bruger deres data til. </a:t>
            </a:r>
            <a:r>
              <a:rPr lang="da-DK" sz="1000" kern="1200" dirty="0">
                <a:solidFill>
                  <a:schemeClr val="tx1"/>
                </a:solidFill>
                <a:effectLst/>
                <a:latin typeface="+mn-lt"/>
                <a:ea typeface="+mn-ea"/>
                <a:cs typeface="+mn-cs"/>
              </a:rPr>
              <a:t>Denne pointe understøttes til fulde i Aula, og gør det samtidig nemt at håndtere samtykkeerklæringer. Derfor kan man ikke dele billeder af eksempelvis børn, hvis ikke der er givet tilladelse til dette, såfremt at billederne er korrekt tagget.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673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omkring </a:t>
            </a:r>
            <a:r>
              <a:rPr lang="da-DK" sz="1000" b="1" dirty="0"/>
              <a:t>samarbejde om billeder og planlægning</a:t>
            </a:r>
            <a:r>
              <a:rPr lang="da-DK" sz="1000" b="0" dirty="0"/>
              <a:t>. I første omgang fokuserer vi på samarbejde om billeder.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Samtykker understøtter sikker håndtering af billeder: </a:t>
            </a:r>
            <a:r>
              <a:rPr lang="da-DK" sz="1000" kern="1200" dirty="0">
                <a:solidFill>
                  <a:schemeClr val="tx1"/>
                </a:solidFill>
                <a:effectLst/>
                <a:latin typeface="+mn-lt"/>
                <a:ea typeface="+mn-ea"/>
                <a:cs typeface="+mn-cs"/>
              </a:rPr>
              <a:t>I Aula skal der afgives en række obligatoriske samtykker omkring kontaktoplysninger og deling af portrætbilleder. </a:t>
            </a:r>
            <a:r>
              <a:rPr lang="da-DK" sz="1000" kern="1200" dirty="0" err="1">
                <a:solidFill>
                  <a:schemeClr val="tx1"/>
                </a:solidFill>
                <a:effectLst/>
                <a:latin typeface="+mn-lt"/>
                <a:ea typeface="+mn-ea"/>
                <a:cs typeface="+mn-cs"/>
              </a:rPr>
              <a:t>Samtykkerne</a:t>
            </a:r>
            <a:r>
              <a:rPr lang="da-DK" sz="1000" kern="1200" dirty="0">
                <a:solidFill>
                  <a:schemeClr val="tx1"/>
                </a:solidFill>
                <a:effectLst/>
                <a:latin typeface="+mn-lt"/>
                <a:ea typeface="+mn-ea"/>
                <a:cs typeface="+mn-cs"/>
              </a:rPr>
              <a:t> dækker ligeledes profilbilleder i Aula.</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Første gang forældre logger på Aula, skal de afgive samtykke på vegne af deres barns ift. opbevaring, deling og brug af billeder samt kontaktoplysninger. </a:t>
            </a:r>
            <a:r>
              <a:rPr lang="da-DK" sz="1000" b="1" kern="1200" dirty="0">
                <a:solidFill>
                  <a:schemeClr val="tx1"/>
                </a:solidFill>
                <a:effectLst/>
                <a:latin typeface="+mn-lt"/>
                <a:ea typeface="+mn-ea"/>
                <a:cs typeface="+mn-cs"/>
              </a:rPr>
              <a:t>Samtykker gives her på tre niveauer; for en klasse/stue, for en årgang eller for hele institutionen. </a:t>
            </a:r>
            <a:br>
              <a:rPr lang="da-DK" sz="1000" b="1" kern="1200" dirty="0">
                <a:solidFill>
                  <a:schemeClr val="tx1"/>
                </a:solidFill>
                <a:effectLst/>
                <a:latin typeface="+mn-lt"/>
                <a:ea typeface="+mn-ea"/>
                <a:cs typeface="+mn-cs"/>
              </a:rPr>
            </a:br>
            <a:br>
              <a:rPr lang="da-DK" sz="1000" b="1"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Billeder af et barn kun bliver oprettet i Aula, hvis der er givet samtykke til det</a:t>
            </a:r>
            <a:r>
              <a:rPr lang="da-DK" sz="1000" kern="1200" dirty="0">
                <a:solidFill>
                  <a:schemeClr val="tx1"/>
                </a:solidFill>
                <a:effectLst/>
                <a:latin typeface="+mn-lt"/>
                <a:ea typeface="+mn-ea"/>
                <a:cs typeface="+mn-cs"/>
              </a:rPr>
              <a:t>. Hvis et samtykke på et senere tidspunkt trækkes tilbage, vil Aula automatisk håndtere dette </a:t>
            </a:r>
            <a:r>
              <a:rPr lang="da-DK" sz="1000" b="1" kern="1200" dirty="0">
                <a:solidFill>
                  <a:schemeClr val="tx1"/>
                </a:solidFill>
                <a:effectLst/>
                <a:latin typeface="+mn-lt"/>
                <a:ea typeface="+mn-ea"/>
                <a:cs typeface="+mn-cs"/>
              </a:rPr>
              <a:t>fremadrettet</a:t>
            </a:r>
            <a:r>
              <a:rPr lang="da-DK" sz="1000" kern="1200" dirty="0">
                <a:solidFill>
                  <a:schemeClr val="tx1"/>
                </a:solidFill>
                <a:effectLst/>
                <a:latin typeface="+mn-lt"/>
                <a:ea typeface="+mn-ea"/>
                <a:cs typeface="+mn-cs"/>
              </a:rPr>
              <a:t>. De billeder der allerede er delt, vil derfor fortsat være delt. Ønsker man ikke det, kan man anvende ”Retten til indsigt og retten til at blive glemt”. Her kan den kommunale administrator af Aula, slette alle billeder af et barn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Vi er opmærksomme på, at der netop er kommet </a:t>
            </a:r>
            <a:r>
              <a:rPr lang="da-DK" sz="1000" b="1" kern="1200" dirty="0">
                <a:solidFill>
                  <a:schemeClr val="tx1"/>
                </a:solidFill>
                <a:effectLst/>
                <a:latin typeface="+mn-lt"/>
                <a:ea typeface="+mn-ea"/>
                <a:cs typeface="+mn-cs"/>
              </a:rPr>
              <a:t>nye retningslinjer fra Datatilsynet</a:t>
            </a:r>
            <a:r>
              <a:rPr lang="da-DK" sz="1000" kern="1200" dirty="0">
                <a:solidFill>
                  <a:schemeClr val="tx1"/>
                </a:solidFill>
                <a:effectLst/>
                <a:latin typeface="+mn-lt"/>
                <a:ea typeface="+mn-ea"/>
                <a:cs typeface="+mn-cs"/>
              </a:rPr>
              <a:t>. Derfor er KOMBIT, KL og Datatilsynet i fælles dialog om, hvilken betydning det har for Aula.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 </a:t>
            </a:r>
            <a:br>
              <a:rPr lang="da-DK" sz="1000" b="0" kern="1200" dirty="0">
                <a:solidFill>
                  <a:schemeClr val="tx1"/>
                </a:solidFill>
                <a:effectLst/>
                <a:latin typeface="+mn-lt"/>
                <a:ea typeface="+mn-ea"/>
                <a:cs typeface="+mn-cs"/>
              </a:rPr>
            </a:br>
            <a:r>
              <a:rPr lang="da-DK" sz="1000" b="0" kern="1200" dirty="0">
                <a:solidFill>
                  <a:schemeClr val="tx1"/>
                </a:solidFill>
                <a:effectLst/>
                <a:latin typeface="+mn-lt"/>
                <a:ea typeface="+mn-ea"/>
                <a:cs typeface="+mn-cs"/>
              </a:rPr>
              <a:t>For at Aula kan håndtere og administrere samtykker, er det derfor </a:t>
            </a:r>
            <a:r>
              <a:rPr lang="da-DK" sz="1000" b="1" kern="1200" dirty="0">
                <a:solidFill>
                  <a:schemeClr val="tx1"/>
                </a:solidFill>
                <a:effectLst/>
                <a:latin typeface="+mn-lt"/>
                <a:ea typeface="+mn-ea"/>
                <a:cs typeface="+mn-cs"/>
              </a:rPr>
              <a:t>et vigtigt opmærksomhedspunkt, at billeder er tagget korrekt</a:t>
            </a:r>
            <a:r>
              <a:rPr lang="da-DK" sz="1000" b="0" kern="1200" dirty="0">
                <a:solidFill>
                  <a:schemeClr val="tx1"/>
                </a:solidFill>
                <a:effectLst/>
                <a:latin typeface="+mn-lt"/>
                <a:ea typeface="+mn-ea"/>
                <a:cs typeface="+mn-cs"/>
              </a:rPr>
              <a:t>. </a:t>
            </a:r>
            <a:r>
              <a:rPr lang="da-DK" sz="1000" kern="1200" dirty="0">
                <a:solidFill>
                  <a:schemeClr val="tx1"/>
                </a:solidFill>
                <a:effectLst/>
                <a:latin typeface="+mn-lt"/>
                <a:ea typeface="+mn-ea"/>
                <a:cs typeface="+mn-cs"/>
              </a:rPr>
              <a:t>Sker det ikke, kan Aula selvsagt ikke håndtere de afgivne samtykker.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Del billeder med grupper: </a:t>
            </a:r>
            <a:r>
              <a:rPr lang="da-DK" sz="1000" b="0" kern="1200" dirty="0">
                <a:solidFill>
                  <a:schemeClr val="tx1"/>
                </a:solidFill>
                <a:effectLst/>
                <a:latin typeface="+mn-lt"/>
                <a:ea typeface="+mn-ea"/>
                <a:cs typeface="+mn-cs"/>
              </a:rPr>
              <a:t>Aula gør det muligt at visualisere hverdagen i institutionen ved at dele billeder på tværs af grupper/stuer. Det kan være relevant ifm. en fastelavnsfest eller en tur i skoven. </a:t>
            </a:r>
            <a:r>
              <a:rPr lang="da-DK" sz="1000" b="1" kern="1200" dirty="0">
                <a:solidFill>
                  <a:schemeClr val="tx1"/>
                </a:solidFill>
                <a:effectLst/>
                <a:latin typeface="+mn-lt"/>
                <a:ea typeface="+mn-ea"/>
                <a:cs typeface="+mn-cs"/>
              </a:rPr>
              <a:t>I Galleriet kan alle brugere som udgangspunkt se og dele billeder og videoer med grupper, de er medlem af.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r>
              <a:rPr lang="da-DK" sz="10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Tag billeder direkte i Aula App</a:t>
            </a:r>
            <a:r>
              <a:rPr lang="da-DK" sz="1000" kern="1200" dirty="0">
                <a:solidFill>
                  <a:schemeClr val="tx1"/>
                </a:solidFill>
                <a:effectLst/>
                <a:latin typeface="+mn-lt"/>
                <a:ea typeface="+mn-ea"/>
                <a:cs typeface="+mn-cs"/>
              </a:rPr>
              <a:t>: Galleriet i Aula er tilgængeligt på alle computere, Chromebooks, tablets og mobilenheder. Det betyder også, at det er muligt at tage billeder direkte gennem Aulas App, når I f.eks. er på tur og vil dele billeder med børnenes forældre. </a:t>
            </a:r>
            <a:r>
              <a:rPr lang="da-DK" sz="1000" b="1" kern="1200" dirty="0">
                <a:solidFill>
                  <a:schemeClr val="tx1"/>
                </a:solidFill>
                <a:effectLst/>
                <a:latin typeface="+mn-lt"/>
                <a:ea typeface="+mn-ea"/>
                <a:cs typeface="+mn-cs"/>
              </a:rPr>
              <a:t>Det sikrer også at billeder ikke gemmes på din egen enhed først, men i stedet oprettes direkte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Hvordan opretter jeg billeder i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app’en</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På samme måde som browseren.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1. Opret</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album</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udfyld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2. Tryk på ”+ Tilføj medier” og vælg  ”Tag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billede”</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3</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Tag billede og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væl</a:t>
            </a: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g ”Brug foto”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noProof="0" dirty="0">
                <a:solidFill>
                  <a:srgbClr val="222350"/>
                </a:solidFill>
                <a:latin typeface="Lato" panose="020F0502020204030203" pitchFamily="34" charset="0"/>
                <a:ea typeface="Lato" panose="020F0502020204030203" pitchFamily="34" charset="0"/>
                <a:cs typeface="Lato" panose="020F0502020204030203" pitchFamily="34" charset="0"/>
              </a:rPr>
              <a:t>4</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Du kan nu tagge billede</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tilføje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5</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Færdig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br>
              <a:rPr lang="da-DK" sz="1000" kern="1200" dirty="0">
                <a:solidFill>
                  <a:schemeClr val="tx1"/>
                </a:solidFill>
                <a:effectLst/>
                <a:latin typeface="+mn-lt"/>
                <a:ea typeface="+mn-ea"/>
                <a:cs typeface="+mn-cs"/>
              </a:rPr>
            </a:br>
            <a:br>
              <a:rPr lang="da-DK" sz="1000"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En af de væsentligste pointer ift. persondataforordning/GDPR er, at der kommunikeres klart til brugerne omkring, hvad vi bruger deres data til. </a:t>
            </a:r>
            <a:r>
              <a:rPr lang="da-DK" sz="1000" kern="1200" dirty="0">
                <a:solidFill>
                  <a:schemeClr val="tx1"/>
                </a:solidFill>
                <a:effectLst/>
                <a:latin typeface="+mn-lt"/>
                <a:ea typeface="+mn-ea"/>
                <a:cs typeface="+mn-cs"/>
              </a:rPr>
              <a:t>Denne pointe understøttes til fulde i Aula, og gør det samtidig nemt at håndtere samtykkeerklæringer. Derfor kan man ikke dele billeder af eksempelvis børn, hvis ikke der er givet tilladelse til dette, såfremt at billederne er korrekt tagget.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805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ifm. samarbejde om planlægning.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u="none" kern="1200" dirty="0">
                <a:solidFill>
                  <a:schemeClr val="tx1"/>
                </a:solidFill>
                <a:effectLst/>
                <a:latin typeface="+mn-lt"/>
                <a:ea typeface="+mn-ea"/>
                <a:cs typeface="+mn-cs"/>
              </a:rPr>
              <a:t>Aktiviteter og begivenheder samlet ét sted: Kalenderen samler a</a:t>
            </a:r>
            <a:r>
              <a:rPr lang="da-DK" sz="1050" b="1" u="none" kern="1200" dirty="0">
                <a:solidFill>
                  <a:schemeClr val="tx1"/>
                </a:solidFill>
                <a:effectLst/>
                <a:latin typeface="+mn-lt"/>
                <a:ea typeface="+mn-ea"/>
                <a:cs typeface="+mn-cs"/>
              </a:rPr>
              <a:t>lle aftaler, møder og begivenheder ét sted</a:t>
            </a:r>
            <a:r>
              <a:rPr lang="da-DK" sz="1050" b="0" u="none" kern="1200" dirty="0">
                <a:solidFill>
                  <a:schemeClr val="tx1"/>
                </a:solidFill>
                <a:effectLst/>
                <a:latin typeface="+mn-lt"/>
                <a:ea typeface="+mn-ea"/>
                <a:cs typeface="+mn-cs"/>
              </a:rPr>
              <a:t>. Kalenderen giver hurtigt overblik og understøtter planlægning, hvis der fx skal afholdes et internt personalemøde eller skal inviteres til et større arrangement i institutionen. Hvis arrangementerne omhandler hele institutionen, kan det tilføjes til ”institutionens kalender”, så alle kan se det. Fx Fastelavnsfest eller introduktion til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Opret begivenheder og samtaler med relevante modtagere: </a:t>
            </a:r>
            <a:r>
              <a:rPr lang="da-DK" sz="1000" u="none" kern="1200" dirty="0">
                <a:solidFill>
                  <a:schemeClr val="tx1"/>
                </a:solidFill>
                <a:effectLst/>
                <a:latin typeface="+mn-lt"/>
                <a:ea typeface="+mn-ea"/>
                <a:cs typeface="+mn-cs"/>
              </a:rPr>
              <a:t>Som vist i brugerrejsen, planlægger Lone fastelavnsfesten ved at gøre brug af Aulas kalender. Aulas kalender gør det muligt at tilrettelægge og koordinere møder, forældre-samtaler og begivenheder med mange deltagere – i institutionen og på tværs af institutioner i kommunen.</a:t>
            </a:r>
            <a:r>
              <a:rPr lang="da-DK" sz="1000" u="sng" kern="1200" dirty="0">
                <a:solidFill>
                  <a:schemeClr val="tx1"/>
                </a:solidFill>
                <a:effectLst/>
                <a:latin typeface="+mn-lt"/>
                <a:ea typeface="+mn-ea"/>
                <a:cs typeface="+mn-cs"/>
              </a:rPr>
              <a:t> </a:t>
            </a:r>
          </a:p>
          <a:p>
            <a:pPr marL="0" indent="0">
              <a:buFont typeface="Arial" panose="020B0604020202020204" pitchFamily="34" charset="0"/>
              <a:buNone/>
            </a:pPr>
            <a:endParaRPr lang="da-DK" sz="1000" b="1" i="0" dirty="0"/>
          </a:p>
          <a:p>
            <a:pPr marL="0" indent="0">
              <a:buFont typeface="Arial" panose="020B0604020202020204" pitchFamily="34" charset="0"/>
              <a:buNone/>
            </a:pPr>
            <a:r>
              <a:rPr lang="da-DK" sz="1000" b="1" i="0" dirty="0"/>
              <a:t>Aulas </a:t>
            </a:r>
            <a:r>
              <a:rPr lang="en-US" sz="1000" b="1" i="0" dirty="0" err="1"/>
              <a:t>p</a:t>
            </a:r>
            <a:r>
              <a:rPr lang="en-US" sz="1000" b="1" dirty="0" err="1"/>
              <a:t>lanlægningsassistent</a:t>
            </a:r>
            <a:r>
              <a:rPr lang="en-US" sz="1000" b="1" dirty="0"/>
              <a:t> </a:t>
            </a:r>
            <a:r>
              <a:rPr lang="en-US" sz="1000" b="1" dirty="0" err="1"/>
              <a:t>kan</a:t>
            </a:r>
            <a:r>
              <a:rPr lang="en-US" sz="1000" b="1" dirty="0"/>
              <a:t> </a:t>
            </a:r>
            <a:r>
              <a:rPr lang="en-US" sz="1000" b="1" dirty="0" err="1"/>
              <a:t>bruges</a:t>
            </a:r>
            <a:r>
              <a:rPr lang="en-US" sz="1000" b="1" dirty="0"/>
              <a:t>, </a:t>
            </a:r>
            <a:r>
              <a:rPr lang="en-US" sz="1000" b="1" dirty="0" err="1"/>
              <a:t>når</a:t>
            </a:r>
            <a:r>
              <a:rPr lang="en-US" sz="1000" b="1" dirty="0"/>
              <a:t> I </a:t>
            </a:r>
            <a:r>
              <a:rPr lang="en-US" sz="1000" b="1" dirty="0" err="1"/>
              <a:t>skal</a:t>
            </a:r>
            <a:r>
              <a:rPr lang="en-US" sz="1000" b="1" dirty="0"/>
              <a:t> have </a:t>
            </a:r>
            <a:r>
              <a:rPr lang="en-US" sz="1000" b="1" dirty="0" err="1"/>
              <a:t>overblik</a:t>
            </a:r>
            <a:r>
              <a:rPr lang="en-US" sz="1000" b="1" dirty="0"/>
              <a:t> over </a:t>
            </a:r>
            <a:r>
              <a:rPr lang="en-US" sz="1000" b="1" dirty="0" err="1"/>
              <a:t>hvilke</a:t>
            </a:r>
            <a:r>
              <a:rPr lang="en-US" sz="1000" b="1" dirty="0"/>
              <a:t> </a:t>
            </a:r>
            <a:r>
              <a:rPr lang="en-US" sz="1000" b="1" dirty="0" err="1"/>
              <a:t>resourcer</a:t>
            </a:r>
            <a:r>
              <a:rPr lang="en-US" sz="1000" b="1" dirty="0"/>
              <a:t>, </a:t>
            </a:r>
            <a:r>
              <a:rPr lang="en-US" sz="1000" b="1" dirty="0" err="1"/>
              <a:t>lokaler</a:t>
            </a:r>
            <a:r>
              <a:rPr lang="en-US" sz="1000" b="1" dirty="0"/>
              <a:t> og </a:t>
            </a:r>
            <a:r>
              <a:rPr lang="en-US" sz="1000" b="1" dirty="0" err="1"/>
              <a:t>brugere</a:t>
            </a:r>
            <a:r>
              <a:rPr lang="en-US" sz="1000" b="1" dirty="0"/>
              <a:t> der </a:t>
            </a:r>
            <a:r>
              <a:rPr lang="en-US" sz="1000" b="1" dirty="0" err="1"/>
              <a:t>er</a:t>
            </a:r>
            <a:r>
              <a:rPr lang="en-US" sz="1000" b="1" dirty="0"/>
              <a:t> </a:t>
            </a:r>
            <a:r>
              <a:rPr lang="en-US" sz="1000" b="1" dirty="0" err="1"/>
              <a:t>ledige</a:t>
            </a:r>
            <a:r>
              <a:rPr lang="en-US" sz="1000" b="1" dirty="0"/>
              <a:t> i et </a:t>
            </a:r>
            <a:r>
              <a:rPr lang="en-US" sz="1000" b="1" dirty="0" err="1"/>
              <a:t>givent</a:t>
            </a:r>
            <a:r>
              <a:rPr lang="en-US" sz="1000" b="1" dirty="0"/>
              <a:t> </a:t>
            </a:r>
            <a:r>
              <a:rPr lang="en-US" sz="1000" b="1" dirty="0" err="1"/>
              <a:t>tidsrum</a:t>
            </a:r>
            <a:r>
              <a:rPr lang="en-US" sz="1000" b="1" dirty="0"/>
              <a:t>: </a:t>
            </a:r>
            <a:r>
              <a:rPr lang="da-DK" sz="1000" b="0" i="0" dirty="0"/>
              <a:t>På den måde sikrer I, at relevante modtagere kan deltage i begivenhederne. </a:t>
            </a:r>
            <a:br>
              <a:rPr lang="da-DK" sz="1000" b="0" i="0" dirty="0"/>
            </a:br>
            <a:r>
              <a:rPr lang="da-DK" sz="1000" b="0" i="0" dirty="0"/>
              <a:t>Husk at planlægningsassistenten er tilgængelig ved oprettelse af ‘almindelige’ begivenheder, men ikke ved gentagne begivenheder eller samtaler (f.eks. Forældremøder).</a:t>
            </a:r>
          </a:p>
          <a:p>
            <a:pPr marL="0" indent="0">
              <a:buFont typeface="Arial" panose="020B0604020202020204" pitchFamily="34" charset="0"/>
              <a:buNone/>
            </a:pPr>
            <a:r>
              <a:rPr lang="da-DK" sz="1000" b="1" i="0"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endParaRPr lang="da-DK" sz="1000" kern="1200" dirty="0">
              <a:solidFill>
                <a:schemeClr val="tx1"/>
              </a:solidFill>
              <a:effectLst/>
              <a:latin typeface="+mn-lt"/>
              <a:ea typeface="+mn-ea"/>
              <a:cs typeface="+mn-cs"/>
            </a:endParaRPr>
          </a:p>
          <a:p>
            <a:endParaRPr lang="da-DK" sz="1000" kern="1200" dirty="0">
              <a:solidFill>
                <a:schemeClr val="tx1"/>
              </a:solidFill>
              <a:effectLst/>
              <a:latin typeface="+mn-lt"/>
              <a:ea typeface="+mn-ea"/>
              <a:cs typeface="+mn-cs"/>
            </a:endParaRPr>
          </a:p>
          <a:p>
            <a:pPr marL="0" indent="0">
              <a:buFont typeface="Arial" panose="020B0604020202020204" pitchFamily="34" charset="0"/>
              <a:buNone/>
            </a:pPr>
            <a:r>
              <a:rPr lang="da-DK" sz="1000" b="1" u="none" kern="1200" dirty="0">
                <a:solidFill>
                  <a:schemeClr val="tx1"/>
                </a:solidFill>
                <a:effectLst/>
                <a:latin typeface="+mn-lt"/>
                <a:ea typeface="+mn-ea"/>
                <a:cs typeface="+mn-cs"/>
              </a:rPr>
              <a:t>Fremsøg kollegaers kalendere: </a:t>
            </a:r>
            <a:r>
              <a:rPr lang="da-DK" sz="1000" b="0" u="none" kern="1200" dirty="0">
                <a:solidFill>
                  <a:schemeClr val="tx1"/>
                </a:solidFill>
                <a:effectLst/>
                <a:latin typeface="+mn-lt"/>
                <a:ea typeface="+mn-ea"/>
                <a:cs typeface="+mn-cs"/>
              </a:rPr>
              <a:t>Hvis I har brug for at få overblik over kollegers kalendere, fx for at se om de skal på tur, kan I gøre brug af funktionen ”åben kalender”.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Som medarbejdere kan man også </a:t>
            </a:r>
            <a:r>
              <a:rPr lang="da-DK" sz="1000" b="1" kern="1200" dirty="0">
                <a:solidFill>
                  <a:schemeClr val="tx1"/>
                </a:solidFill>
                <a:effectLst/>
                <a:latin typeface="+mn-lt"/>
                <a:ea typeface="+mn-ea"/>
                <a:cs typeface="+mn-cs"/>
              </a:rPr>
              <a:t>dele eller få adgang til andre kollegers kalendere, </a:t>
            </a:r>
            <a:r>
              <a:rPr lang="da-DK" sz="1000" kern="1200" dirty="0">
                <a:solidFill>
                  <a:schemeClr val="tx1"/>
                </a:solidFill>
                <a:effectLst/>
                <a:latin typeface="+mn-lt"/>
                <a:ea typeface="+mn-ea"/>
                <a:cs typeface="+mn-cs"/>
              </a:rPr>
              <a:t>så man kan agere på vegne af dem. Det betyder, at I fx vil kunne oprette begivenheder på vegne af andre. På den måde behøver vedkommende ikke selv være inviteret til alle begivenheder.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kern="1200" dirty="0">
                <a:solidFill>
                  <a:schemeClr val="tx1"/>
                </a:solidFill>
                <a:effectLst/>
                <a:latin typeface="+mn-lt"/>
                <a:ea typeface="+mn-ea"/>
                <a:cs typeface="+mn-cs"/>
              </a:rPr>
              <a:t>Og hvad er så vigtigt for jer at vide…</a:t>
            </a: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25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314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r>
              <a:rPr lang="da-DK" sz="1000" kern="1200" dirty="0">
                <a:solidFill>
                  <a:schemeClr val="tx1"/>
                </a:solidFill>
                <a:effectLst/>
                <a:latin typeface="+mn-lt"/>
                <a:ea typeface="+mn-ea"/>
                <a:cs typeface="+mn-cs"/>
              </a:rPr>
              <a:t>Hvilke afklaringer er vigtige for jer at vide?</a:t>
            </a:r>
          </a:p>
          <a:p>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Hvad vil I bruge kalenderen til? </a:t>
            </a:r>
            <a:r>
              <a:rPr lang="da-DK" sz="1000" b="0" kern="1200" dirty="0">
                <a:solidFill>
                  <a:schemeClr val="tx1"/>
                </a:solidFill>
                <a:effectLst/>
                <a:latin typeface="+mn-lt"/>
                <a:ea typeface="+mn-ea"/>
                <a:cs typeface="+mn-cs"/>
              </a:rPr>
              <a:t>Aulas kalender gør det muligt at planlægge og koordinere begivenheder med mange deltagere, men hvordan skal kalenderen bruges på jeres institution. Er der retningslinjer for, hvad kalenderen bruges det?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u="none" kern="1200" dirty="0">
                <a:solidFill>
                  <a:schemeClr val="tx1"/>
                </a:solidFill>
                <a:effectLst/>
                <a:latin typeface="+mn-lt"/>
                <a:ea typeface="+mn-ea"/>
                <a:cs typeface="+mn-cs"/>
              </a:rPr>
              <a:t>Hvem kan booke hvem i kalenderen? </a:t>
            </a:r>
            <a:r>
              <a:rPr lang="da-DK" sz="1000" kern="1200" dirty="0">
                <a:solidFill>
                  <a:schemeClr val="tx1"/>
                </a:solidFill>
                <a:effectLst/>
                <a:latin typeface="+mn-lt"/>
                <a:ea typeface="+mn-ea"/>
                <a:cs typeface="+mn-cs"/>
              </a:rPr>
              <a:t>I Aulas kalender kan både medarbejdere og forældre oprette begivenheder. </a:t>
            </a:r>
            <a:r>
              <a:rPr lang="da-DK" sz="1000" b="0" u="none" kern="1200" dirty="0">
                <a:solidFill>
                  <a:schemeClr val="tx1"/>
                </a:solidFill>
                <a:effectLst/>
                <a:latin typeface="+mn-lt"/>
                <a:ea typeface="+mn-ea"/>
                <a:cs typeface="+mn-cs"/>
              </a:rPr>
              <a:t>Er der retningslinjer for, hvornår eksempelvis forældre kan booke medarbejdere til møder eller lignende?</a:t>
            </a: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000" b="1" kern="1200" dirty="0">
                <a:solidFill>
                  <a:schemeClr val="tx1"/>
                </a:solidFill>
                <a:effectLst/>
                <a:latin typeface="+mn-lt"/>
                <a:ea typeface="+mn-ea"/>
                <a:cs typeface="+mn-cs"/>
              </a:rPr>
              <a:t>Hvordan sikres det at billeder i Aula tagges korrekt? </a:t>
            </a:r>
            <a:r>
              <a:rPr lang="da-DK" sz="1000" b="0" kern="1200" dirty="0">
                <a:solidFill>
                  <a:schemeClr val="tx1"/>
                </a:solidFill>
                <a:effectLst/>
                <a:latin typeface="+mn-lt"/>
                <a:ea typeface="+mn-ea"/>
                <a:cs typeface="+mn-cs"/>
              </a:rPr>
              <a:t>For at Aula skal kunne håndtere krav om samtykke, er det vigtigt at billeder tagges korrekt. Hvordan sikres det, at medarbejdere tagger billeder korrekt? </a:t>
            </a:r>
          </a:p>
          <a:p>
            <a:pPr marL="171450" indent="-171450">
              <a:buFont typeface="Arial" panose="020B0604020202020204" pitchFamily="34" charset="0"/>
              <a:buChar cha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indent="0">
              <a:buFont typeface="Arial" panose="020B0604020202020204" pitchFamily="34" charset="0"/>
              <a:buNone/>
            </a:pPr>
            <a:endParaRPr lang="da-DK" sz="1000" b="1" kern="1200" dirty="0">
              <a:solidFill>
                <a:schemeClr val="tx1"/>
              </a:solidFill>
              <a:effectLst/>
              <a:latin typeface="+mn-lt"/>
              <a:ea typeface="+mn-ea"/>
              <a:cs typeface="+mn-cs"/>
            </a:endParaRPr>
          </a:p>
          <a:p>
            <a:pPr marL="171450" indent="-171450">
              <a:buFont typeface="Arial" panose="020B0604020202020204" pitchFamily="34" charset="0"/>
              <a:buChar char="•"/>
            </a:pPr>
            <a:r>
              <a:rPr lang="da-DK" sz="1000" b="1" kern="1200" dirty="0">
                <a:solidFill>
                  <a:schemeClr val="tx1"/>
                </a:solidFill>
                <a:effectLst/>
                <a:latin typeface="+mn-lt"/>
                <a:ea typeface="+mn-ea"/>
                <a:cs typeface="+mn-cs"/>
              </a:rPr>
              <a:t>Hvem må dele billeder? </a:t>
            </a:r>
            <a:r>
              <a:rPr lang="da-DK" sz="1000" b="0" kern="1200" dirty="0">
                <a:solidFill>
                  <a:schemeClr val="tx1"/>
                </a:solidFill>
                <a:effectLst/>
                <a:latin typeface="+mn-lt"/>
                <a:ea typeface="+mn-ea"/>
                <a:cs typeface="+mn-cs"/>
              </a:rPr>
              <a:t>Som udgangspunkt kan alle brugere dele billeder med grupper, de er medlem af, medmindre der er valgt noget andet ifm. oprettelsen af gruppen. Men hvad er retningslinjerne for, hvem der må dele billeder i Aulas Galleri? </a:t>
            </a:r>
          </a:p>
          <a:p>
            <a:pPr marL="0" indent="0">
              <a:buFont typeface="Arial" panose="020B0604020202020204" pitchFamily="34" charset="0"/>
              <a:buNone/>
            </a:pPr>
            <a:r>
              <a:rPr lang="da-DK" sz="1000" b="0" kern="1200" dirty="0">
                <a:solidFill>
                  <a:schemeClr val="tx1"/>
                </a:solidFill>
                <a:effectLst/>
                <a:latin typeface="+mn-lt"/>
                <a:ea typeface="+mn-ea"/>
                <a:cs typeface="+mn-cs"/>
              </a:rPr>
              <a:t> </a:t>
            </a:r>
            <a:endParaRPr lang="da-DK" sz="1000" b="1"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25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Så er det tid til en velfortjent og sikkert tiltrængt frokostpause – vi samles igen om 30 min (</a:t>
            </a:r>
            <a:r>
              <a:rPr lang="da-DK" sz="1000" i="1" kern="1200" dirty="0">
                <a:solidFill>
                  <a:schemeClr val="tx1"/>
                </a:solidFill>
                <a:effectLst/>
                <a:latin typeface="+mn-lt"/>
                <a:ea typeface="+mn-ea"/>
                <a:cs typeface="+mn-cs"/>
              </a:rPr>
              <a:t>klokkeslæt</a:t>
            </a:r>
            <a:r>
              <a:rPr lang="da-DK" sz="1000" kern="1200" dirty="0">
                <a:solidFill>
                  <a:schemeClr val="tx1"/>
                </a:solidFill>
                <a:effectLst/>
                <a:latin typeface="+mn-lt"/>
                <a:ea typeface="+mn-ea"/>
                <a:cs typeface="+mn-cs"/>
              </a:rPr>
              <a:t>)</a:t>
            </a:r>
          </a:p>
        </p:txBody>
      </p:sp>
      <p:sp>
        <p:nvSpPr>
          <p:cNvPr id="4" name="Pladsholder til slidenummer 3"/>
          <p:cNvSpPr>
            <a:spLocks noGrp="1"/>
          </p:cNvSpPr>
          <p:nvPr>
            <p:ph type="sldNum" sz="quarter" idx="10"/>
          </p:nvPr>
        </p:nvSpPr>
        <p:spPr/>
        <p:txBody>
          <a:bodyPr/>
          <a:lstStyle/>
          <a:p>
            <a:fld id="{0DA0114A-87C3-AE42-9FE6-947C2632DDED}" type="slidenum">
              <a:rPr lang="da-DK" smtClean="0"/>
              <a:t>48</a:t>
            </a:fld>
            <a:endParaRPr lang="da-DK"/>
          </a:p>
        </p:txBody>
      </p:sp>
    </p:spTree>
    <p:extLst>
      <p:ext uri="{BB962C8B-B14F-4D97-AF65-F5344CB8AC3E}">
        <p14:creationId xmlns:p14="http://schemas.microsoft.com/office/powerpoint/2010/main" val="1283012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Så er vi forhåbentlig genopladet til det næste modul – som omhandler ”Hente/bringe-samarbejde”. I vil derfor i den kommende brugerrejse blive præsenteret for, hvordan </a:t>
            </a:r>
            <a:r>
              <a:rPr lang="da-DK" sz="900" b="1" kern="1200" dirty="0">
                <a:solidFill>
                  <a:schemeClr val="tx1"/>
                </a:solidFill>
                <a:effectLst/>
                <a:latin typeface="+mn-lt"/>
                <a:ea typeface="+mn-ea"/>
                <a:cs typeface="+mn-cs"/>
              </a:rPr>
              <a:t>Komme/Gå i Aula kan bruges i hverdagen i institutionen</a:t>
            </a:r>
            <a:r>
              <a:rPr lang="da-DK" sz="900" b="0" kern="1200" dirty="0">
                <a:solidFill>
                  <a:schemeClr val="tx1"/>
                </a:solidFill>
                <a:effectLst/>
                <a:latin typeface="+mn-lt"/>
                <a:ea typeface="+mn-ea"/>
                <a:cs typeface="+mn-cs"/>
              </a:rPr>
              <a:t>. Komme/Gå giver medarbejdere </a:t>
            </a:r>
            <a:r>
              <a:rPr lang="da-DK" sz="900" b="1" kern="1200" dirty="0">
                <a:solidFill>
                  <a:schemeClr val="tx1"/>
                </a:solidFill>
                <a:effectLst/>
                <a:latin typeface="+mn-lt"/>
                <a:ea typeface="+mn-ea"/>
                <a:cs typeface="+mn-cs"/>
              </a:rPr>
              <a:t>mulighed for at danne sig et overblik over børns daglige aktiviteter </a:t>
            </a:r>
            <a:r>
              <a:rPr lang="da-DK" sz="900" b="0" kern="1200" dirty="0">
                <a:solidFill>
                  <a:schemeClr val="tx1"/>
                </a:solidFill>
                <a:effectLst/>
                <a:latin typeface="+mn-lt"/>
                <a:ea typeface="+mn-ea"/>
                <a:cs typeface="+mn-cs"/>
              </a:rPr>
              <a:t>i institutionen. Det vil sige, at hvis en medarbejder fx har behov for at se, hvem der henter barnet, hvornår barnet bliver afleveret eller hvornår barnet skal gå til en fritidsaktivitet, kan de se det via Komme/Gå.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Som medarbejder kan man også nemt </a:t>
            </a:r>
            <a:r>
              <a:rPr lang="da-DK" sz="900" b="1" kern="1200" dirty="0">
                <a:solidFill>
                  <a:schemeClr val="tx1"/>
                </a:solidFill>
                <a:effectLst/>
                <a:latin typeface="+mn-lt"/>
                <a:ea typeface="+mn-ea"/>
                <a:cs typeface="+mn-cs"/>
              </a:rPr>
              <a:t>få overblik over, hvor mange børn der fx er tilstede, syge eller på ferie </a:t>
            </a:r>
            <a:r>
              <a:rPr lang="da-DK" sz="900" b="0" kern="1200" dirty="0">
                <a:solidFill>
                  <a:schemeClr val="tx1"/>
                </a:solidFill>
                <a:effectLst/>
                <a:latin typeface="+mn-lt"/>
                <a:ea typeface="+mn-ea"/>
                <a:cs typeface="+mn-cs"/>
              </a:rPr>
              <a:t>ved at bruge filtreringsmulighederne i det personlige overblik, som en medarbejder har.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Forældre har også deres personlige indgang til Komme/Gå fra deres profil</a:t>
            </a:r>
            <a:r>
              <a:rPr lang="da-DK" sz="900" b="0" kern="1200" dirty="0">
                <a:solidFill>
                  <a:schemeClr val="tx1"/>
                </a:solidFill>
                <a:effectLst/>
                <a:latin typeface="+mn-lt"/>
                <a:ea typeface="+mn-ea"/>
                <a:cs typeface="+mn-cs"/>
              </a:rPr>
              <a:t>, hvor de kan skrive små daglige bemærkninger til institutionen, ligesom de let kan opdatere aktiviteter for dagen og oprette henteansvarlige.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Alt dette og meget mere foldes ud i dette modul..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97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87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200"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Gennem de forrige brugerrejser har vi bl.a. været omkring håndteringen af følsomme beskeder, dokumenter i sikker fildeling og sikker håndtering af billeder.</a:t>
            </a:r>
            <a:r>
              <a:rPr lang="da-DK" sz="1200" b="1" kern="1200" dirty="0">
                <a:solidFill>
                  <a:schemeClr val="tx1"/>
                </a:solidFill>
                <a:effectLst/>
                <a:latin typeface="+mn-lt"/>
                <a:ea typeface="+mn-ea"/>
                <a:cs typeface="+mn-cs"/>
              </a:rPr>
              <a:t> </a:t>
            </a:r>
            <a:endParaRPr lang="da-DK"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kern="1200" dirty="0">
                <a:solidFill>
                  <a:schemeClr val="tx1"/>
                </a:solidFill>
                <a:effectLst/>
                <a:latin typeface="+mn-lt"/>
                <a:ea typeface="+mn-ea"/>
                <a:cs typeface="+mn-cs"/>
              </a:rPr>
              <a:t>I den 4. og sidste brugerrejse er </a:t>
            </a:r>
            <a:r>
              <a:rPr lang="da-DK" sz="1200" b="1" i="0" kern="1200" dirty="0">
                <a:solidFill>
                  <a:schemeClr val="tx1"/>
                </a:solidFill>
                <a:effectLst/>
                <a:latin typeface="+mn-lt"/>
                <a:ea typeface="+mn-ea"/>
                <a:cs typeface="+mn-cs"/>
              </a:rPr>
              <a:t>det centrale fokus på, hvordan Komme/Gå i Aula understøtter det daglige hente/bringe samarbejde med forældre.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Husk at brugerrejsen alene er en igangsætter til opgavefasen – så nyd forestillingen inden </a:t>
            </a:r>
            <a:r>
              <a:rPr lang="da-DK" sz="1200" i="1" kern="1200" dirty="0" err="1">
                <a:solidFill>
                  <a:schemeClr val="tx1"/>
                </a:solidFill>
                <a:effectLst/>
                <a:latin typeface="+mn-lt"/>
                <a:ea typeface="+mn-ea"/>
                <a:cs typeface="+mn-cs"/>
              </a:rPr>
              <a:t>hands</a:t>
            </a:r>
            <a:r>
              <a:rPr lang="da-DK" sz="1200" i="1" kern="1200" dirty="0">
                <a:solidFill>
                  <a:schemeClr val="tx1"/>
                </a:solidFill>
                <a:effectLst/>
                <a:latin typeface="+mn-lt"/>
                <a:ea typeface="+mn-ea"/>
                <a:cs typeface="+mn-cs"/>
              </a:rPr>
              <a:t> on..</a:t>
            </a: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dirty="0"/>
              <a:t>Afspil brugerrejse via link: https://youtu.be/ikuuhFntn8M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dirty="0">
              <a:solidFill>
                <a:schemeClr val="tx1"/>
              </a:solidFill>
              <a:effectLst/>
              <a:latin typeface="+mn-lt"/>
              <a:ea typeface="+mn-ea"/>
              <a:cs typeface="+mn-cs"/>
            </a:endParaRPr>
          </a:p>
          <a:p>
            <a:pPr marL="0" indent="0">
              <a:buFont typeface="Arial" panose="020B0604020202020204" pitchFamily="34" charset="0"/>
              <a:buNone/>
            </a:pPr>
            <a:r>
              <a:rPr lang="da-DK" sz="1400" b="0" kern="1200" dirty="0">
                <a:solidFill>
                  <a:schemeClr val="tx1"/>
                </a:solidFill>
                <a:effectLst/>
                <a:latin typeface="+mn-lt"/>
                <a:ea typeface="+mn-ea"/>
                <a:cs typeface="+mn-cs"/>
              </a:rPr>
              <a:t>I skal nu afprøve nogle af de viste arbejdsgange i opgavefasen…</a:t>
            </a:r>
          </a:p>
          <a:p>
            <a:pPr marL="0" indent="0">
              <a:buFont typeface="Arial" panose="020B0604020202020204" pitchFamily="34" charset="0"/>
              <a:buNone/>
            </a:pPr>
            <a:endParaRPr lang="da-DK" sz="12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4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400" b="0" kern="1200" dirty="0">
              <a:solidFill>
                <a:schemeClr val="tx1"/>
              </a:solidFill>
              <a:effectLst/>
              <a:latin typeface="+mn-lt"/>
              <a:ea typeface="+mn-ea"/>
              <a:cs typeface="+mn-cs"/>
            </a:endParaRPr>
          </a:p>
          <a:p>
            <a:endParaRPr lang="da-DK" sz="1200"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737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i="0" dirty="0"/>
              <a:t>Opgave</a:t>
            </a:r>
          </a:p>
          <a:p>
            <a:r>
              <a:rPr lang="da-DK" sz="1000" b="1" i="0" dirty="0"/>
              <a:t>Manus:</a:t>
            </a:r>
          </a:p>
          <a:p>
            <a:endParaRPr lang="da-DK" sz="1000" i="0" dirty="0"/>
          </a:p>
          <a:p>
            <a:r>
              <a:rPr lang="da-DK" sz="1000" i="0" dirty="0"/>
              <a:t>I får nu uddelt en opgaveseddel – </a:t>
            </a:r>
            <a:r>
              <a:rPr lang="da-DK" sz="1000" b="1" i="0" dirty="0"/>
              <a:t>”Opsætning af institutionens komme/gå”</a:t>
            </a:r>
            <a:r>
              <a:rPr lang="da-DK" sz="1000" i="0" dirty="0"/>
              <a:t> </a:t>
            </a:r>
          </a:p>
          <a:p>
            <a:endParaRPr lang="da-DK" sz="1000" i="0" dirty="0"/>
          </a:p>
          <a:p>
            <a:r>
              <a:rPr lang="da-DK" sz="1000" i="0" dirty="0"/>
              <a:t>Igen - brug kun trin-for-trin-guides og træningsvideoer, hvis I har behov for støtte. </a:t>
            </a:r>
            <a:r>
              <a:rPr lang="da-DK" sz="1000" b="1" i="0" dirty="0"/>
              <a:t>Link (</a:t>
            </a:r>
            <a:r>
              <a:rPr lang="da-DK" sz="1000" b="1" u="sng" kern="1200" dirty="0">
                <a:solidFill>
                  <a:schemeClr val="tx1"/>
                </a:solidFill>
                <a:effectLst/>
                <a:latin typeface="+mn-lt"/>
                <a:ea typeface="+mn-ea"/>
                <a:cs typeface="+mn-cs"/>
                <a:hlinkClick r:id="rId3"/>
              </a:rPr>
              <a:t>www.aulainfo.dk</a:t>
            </a:r>
            <a:r>
              <a:rPr lang="da-DK" sz="1000" b="1" i="0" dirty="0"/>
              <a:t>) er noteret på whiteboard</a:t>
            </a:r>
            <a:endParaRPr lang="da-DK" sz="1000" i="0" dirty="0"/>
          </a:p>
          <a:p>
            <a:endParaRPr lang="da-DK" sz="1000" i="0" dirty="0"/>
          </a:p>
          <a:p>
            <a:r>
              <a:rPr lang="da-DK" sz="1000" i="0" dirty="0"/>
              <a:t>Husk, at opgavesedlerne tager afsæt i én af flere måder at løse opgaven på. Prøv jer frem uden minutiøst at følge opgavesedlerne. </a:t>
            </a:r>
          </a:p>
          <a:p>
            <a:endParaRPr lang="da-DK" sz="1000" b="0" i="0" kern="1200" dirty="0">
              <a:solidFill>
                <a:schemeClr val="tx1"/>
              </a:solidFill>
              <a:effectLst/>
              <a:latin typeface="+mn-lt"/>
              <a:ea typeface="+mn-ea"/>
              <a:cs typeface="+mn-cs"/>
            </a:endParaRPr>
          </a:p>
          <a:p>
            <a:r>
              <a:rPr lang="da-DK" sz="1000"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15 minutter til at løse opgavesedlen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klar til udlevering</a:t>
            </a:r>
          </a:p>
          <a:p>
            <a:pPr marL="0" indent="0">
              <a:buFont typeface="Arial" panose="020B0604020202020204" pitchFamily="34" charset="0"/>
              <a:buNone/>
            </a:pPr>
            <a:endParaRPr lang="da-DK" sz="1000" i="1" dirty="0"/>
          </a:p>
          <a:p>
            <a:endParaRPr lang="da-DK" sz="10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59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Vi samler igen op på de centrale pointer, I er blevet præsenteret for her i modulet </a:t>
            </a:r>
            <a:r>
              <a:rPr lang="da-DK" sz="936" b="1" kern="1200" dirty="0">
                <a:solidFill>
                  <a:schemeClr val="tx1"/>
                </a:solidFill>
                <a:effectLst/>
                <a:latin typeface="+mn-lt"/>
                <a:ea typeface="+mn-ea"/>
                <a:cs typeface="+mn-cs"/>
              </a:rPr>
              <a:t>Hente/bringe-samarbejde</a:t>
            </a:r>
            <a:r>
              <a:rPr lang="da-DK" sz="936" b="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Baseret på de valg I, som institutionsadministrator, har truffet som en del af opsætningen af komme/gå bliver de tre indgange til komme/gå påvirket </a:t>
            </a:r>
            <a:r>
              <a:rPr lang="da-DK" sz="936" b="0" kern="1200" dirty="0">
                <a:solidFill>
                  <a:schemeClr val="tx1"/>
                </a:solidFill>
                <a:effectLst/>
                <a:latin typeface="+mn-lt"/>
                <a:ea typeface="+mn-ea"/>
                <a:cs typeface="+mn-cs"/>
              </a:rPr>
              <a:t>- medarbejdernes indgang fra deres Aula-profil, </a:t>
            </a:r>
            <a:r>
              <a:rPr lang="da-DK" sz="936" b="0" kern="1200" dirty="0" err="1">
                <a:solidFill>
                  <a:schemeClr val="tx1"/>
                </a:solidFill>
                <a:effectLst/>
                <a:latin typeface="+mn-lt"/>
                <a:ea typeface="+mn-ea"/>
                <a:cs typeface="+mn-cs"/>
              </a:rPr>
              <a:t>Check-ind</a:t>
            </a:r>
            <a:r>
              <a:rPr lang="da-DK" sz="936" b="0" kern="1200" dirty="0">
                <a:solidFill>
                  <a:schemeClr val="tx1"/>
                </a:solidFill>
                <a:effectLst/>
                <a:latin typeface="+mn-lt"/>
                <a:ea typeface="+mn-ea"/>
                <a:cs typeface="+mn-cs"/>
              </a:rPr>
              <a:t> skærmen på institutionen og forældrenes indgang fra deres Aula-profil.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Medarbejdernes personlige overblik: </a:t>
            </a:r>
            <a:r>
              <a:rPr lang="da-DK" sz="936" b="0" kern="1200" dirty="0">
                <a:solidFill>
                  <a:schemeClr val="tx1"/>
                </a:solidFill>
                <a:effectLst/>
                <a:latin typeface="+mn-lt"/>
                <a:ea typeface="+mn-ea"/>
                <a:cs typeface="+mn-cs"/>
              </a:rPr>
              <a:t>Medarbejdere kan </a:t>
            </a:r>
            <a:r>
              <a:rPr lang="da-DK" sz="936" b="1" kern="1200" dirty="0">
                <a:solidFill>
                  <a:schemeClr val="tx1"/>
                </a:solidFill>
                <a:effectLst/>
                <a:latin typeface="+mn-lt"/>
                <a:ea typeface="+mn-ea"/>
                <a:cs typeface="+mn-cs"/>
              </a:rPr>
              <a:t>fra deres personlige profil få overblik over børnene på institutionen</a:t>
            </a:r>
            <a:r>
              <a:rPr lang="da-DK" sz="936" b="0" kern="1200" dirty="0">
                <a:solidFill>
                  <a:schemeClr val="tx1"/>
                </a:solidFill>
                <a:effectLst/>
                <a:latin typeface="+mn-lt"/>
                <a:ea typeface="+mn-ea"/>
                <a:cs typeface="+mn-cs"/>
              </a:rPr>
              <a:t>, herunder </a:t>
            </a:r>
            <a:r>
              <a:rPr lang="da-DK" sz="936" b="1" kern="1200" dirty="0">
                <a:solidFill>
                  <a:schemeClr val="tx1"/>
                </a:solidFill>
                <a:effectLst/>
                <a:latin typeface="+mn-lt"/>
                <a:ea typeface="+mn-ea"/>
                <a:cs typeface="+mn-cs"/>
              </a:rPr>
              <a:t>hvilke børn der er tilstede, sover, er syge osv. </a:t>
            </a:r>
            <a:r>
              <a:rPr lang="da-DK" sz="936" b="0" kern="1200" dirty="0">
                <a:solidFill>
                  <a:schemeClr val="tx1"/>
                </a:solidFill>
                <a:effectLst/>
                <a:latin typeface="+mn-lt"/>
                <a:ea typeface="+mn-ea"/>
                <a:cs typeface="+mn-cs"/>
              </a:rPr>
              <a:t>Medarbejdere får på den måde hurtigt overblik over, hvor mange børn der eksempelvis skal skæres frugt til om eftermiddagen.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I Aulas Komme/Gå kan medarbejdere også </a:t>
            </a:r>
            <a:r>
              <a:rPr lang="da-DK" sz="936" b="1" kern="1200" dirty="0">
                <a:solidFill>
                  <a:schemeClr val="tx1"/>
                </a:solidFill>
                <a:effectLst/>
                <a:latin typeface="+mn-lt"/>
                <a:ea typeface="+mn-ea"/>
                <a:cs typeface="+mn-cs"/>
              </a:rPr>
              <a:t>se hvilke aktiviteter, der er registreret på børn for den pågældende dag</a:t>
            </a:r>
            <a:r>
              <a:rPr lang="da-DK" sz="936" b="0" kern="1200" dirty="0">
                <a:solidFill>
                  <a:schemeClr val="tx1"/>
                </a:solidFill>
                <a:effectLst/>
                <a:latin typeface="+mn-lt"/>
                <a:ea typeface="+mn-ea"/>
                <a:cs typeface="+mn-cs"/>
              </a:rPr>
              <a:t>. En aktivitet kan eksempelvis være ”hentes af”, der angiver, hvem som er ansvarlig for at hente barnet den pågældende dage. </a:t>
            </a:r>
            <a:br>
              <a:rPr lang="da-DK" sz="936" b="0" kern="1200" dirty="0">
                <a:solidFill>
                  <a:schemeClr val="tx1"/>
                </a:solidFill>
                <a:effectLst/>
                <a:latin typeface="+mn-lt"/>
                <a:ea typeface="+mn-ea"/>
                <a:cs typeface="+mn-cs"/>
              </a:rPr>
            </a:br>
            <a:r>
              <a:rPr lang="da-DK" sz="936" b="1" kern="1200" dirty="0">
                <a:solidFill>
                  <a:schemeClr val="tx1"/>
                </a:solidFill>
                <a:effectLst/>
                <a:latin typeface="+mn-lt"/>
                <a:ea typeface="+mn-ea"/>
                <a:cs typeface="+mn-cs"/>
              </a:rPr>
              <a:t>Hvilke aktiviteter der kan registreres afhænger af, hvilke der valgt i forbindelse med opsætningen af Komme/Gå.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Medarbejderne kan fra deres </a:t>
            </a:r>
            <a:r>
              <a:rPr lang="da-DK" sz="936" b="1" kern="1200" dirty="0" err="1">
                <a:solidFill>
                  <a:schemeClr val="tx1"/>
                </a:solidFill>
                <a:effectLst/>
                <a:latin typeface="+mn-lt"/>
                <a:ea typeface="+mn-ea"/>
                <a:cs typeface="+mn-cs"/>
              </a:rPr>
              <a:t>dashboard</a:t>
            </a:r>
            <a:r>
              <a:rPr lang="da-DK" sz="936" b="1" kern="1200" dirty="0">
                <a:solidFill>
                  <a:schemeClr val="tx1"/>
                </a:solidFill>
                <a:effectLst/>
                <a:latin typeface="+mn-lt"/>
                <a:ea typeface="+mn-ea"/>
                <a:cs typeface="+mn-cs"/>
              </a:rPr>
              <a:t> </a:t>
            </a:r>
            <a:r>
              <a:rPr lang="en-US" b="1" dirty="0" err="1"/>
              <a:t>markere</a:t>
            </a:r>
            <a:r>
              <a:rPr lang="en-US" b="1" dirty="0"/>
              <a:t> et </a:t>
            </a:r>
            <a:r>
              <a:rPr lang="en-US" b="1" dirty="0" err="1"/>
              <a:t>eller</a:t>
            </a:r>
            <a:r>
              <a:rPr lang="en-US" b="1" dirty="0"/>
              <a:t> </a:t>
            </a:r>
            <a:r>
              <a:rPr lang="en-US" b="1" dirty="0" err="1"/>
              <a:t>flere</a:t>
            </a:r>
            <a:r>
              <a:rPr lang="en-US" b="1" dirty="0"/>
              <a:t> </a:t>
            </a:r>
            <a:r>
              <a:rPr lang="en-US" b="1" dirty="0" err="1"/>
              <a:t>børn</a:t>
            </a:r>
            <a:r>
              <a:rPr lang="en-US" b="1" dirty="0"/>
              <a:t> og </a:t>
            </a:r>
            <a:r>
              <a:rPr lang="en-US" b="1" dirty="0" err="1"/>
              <a:t>skifte</a:t>
            </a:r>
            <a:r>
              <a:rPr lang="en-US" b="1" dirty="0"/>
              <a:t> </a:t>
            </a:r>
            <a:r>
              <a:rPr lang="en-US" b="1" dirty="0" err="1"/>
              <a:t>deres</a:t>
            </a:r>
            <a:r>
              <a:rPr lang="en-US" b="1" dirty="0"/>
              <a:t> status (</a:t>
            </a:r>
            <a:r>
              <a:rPr lang="en-US" b="1" dirty="0" err="1"/>
              <a:t>f.eks</a:t>
            </a:r>
            <a:r>
              <a:rPr lang="en-US" b="1" dirty="0"/>
              <a:t>. </a:t>
            </a:r>
            <a:r>
              <a:rPr lang="en-US" b="1" dirty="0" err="1"/>
              <a:t>til</a:t>
            </a:r>
            <a:r>
              <a:rPr lang="en-US" b="1" dirty="0"/>
              <a:t> ”</a:t>
            </a:r>
            <a:r>
              <a:rPr lang="en-US" b="1" dirty="0" err="1"/>
              <a:t>På</a:t>
            </a:r>
            <a:r>
              <a:rPr lang="en-US" b="1" dirty="0"/>
              <a:t> tur”).</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På den måde kan medarbejderne hurtigt registrere, at alle børn eksempelvis tager på tur. </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For at medarbejderne opdager, når et barn har en aktivitet, bliver barnet markeret med en rød bjælke</a:t>
            </a:r>
            <a:r>
              <a:rPr lang="da-DK" sz="936" b="0" kern="1200" dirty="0">
                <a:solidFill>
                  <a:schemeClr val="tx1"/>
                </a:solidFill>
                <a:effectLst/>
                <a:latin typeface="+mn-lt"/>
                <a:ea typeface="+mn-ea"/>
                <a:cs typeface="+mn-cs"/>
              </a:rPr>
              <a:t>. Den røde bjælke bliver synlig 15 minutter før, et barn skal til en fritidsaktivitet eller når andre aktiviteters sluttidspunkt er overskredet og barnet stadigvæk er til stede på institutionen. </a:t>
            </a:r>
            <a:r>
              <a:rPr lang="da-DK" sz="936" b="1" kern="1200" dirty="0" err="1">
                <a:solidFill>
                  <a:schemeClr val="tx1"/>
                </a:solidFill>
                <a:effectLst/>
                <a:latin typeface="+mn-lt"/>
                <a:ea typeface="+mn-ea"/>
                <a:cs typeface="+mn-cs"/>
              </a:rPr>
              <a:t>Medarbejderdashboardet</a:t>
            </a:r>
            <a:r>
              <a:rPr lang="da-DK" sz="936" b="1" kern="1200" dirty="0">
                <a:solidFill>
                  <a:schemeClr val="tx1"/>
                </a:solidFill>
                <a:effectLst/>
                <a:latin typeface="+mn-lt"/>
                <a:ea typeface="+mn-ea"/>
                <a:cs typeface="+mn-cs"/>
              </a:rPr>
              <a:t> bliver opdateret automatisk hvert 10’ende minut. </a:t>
            </a:r>
            <a:endParaRPr lang="da-DK" sz="936"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anden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0" kern="1200" dirty="0">
                <a:solidFill>
                  <a:schemeClr val="tx1"/>
                </a:solidFill>
                <a:effectLst/>
                <a:latin typeface="+mn-lt"/>
                <a:ea typeface="+mn-ea"/>
                <a:cs typeface="+mn-cs"/>
              </a:rPr>
              <a:t>Få overblik over børn gennem </a:t>
            </a:r>
            <a:r>
              <a:rPr lang="da-DK" sz="900" b="1" i="0" kern="1200" dirty="0" err="1">
                <a:solidFill>
                  <a:schemeClr val="tx1"/>
                </a:solidFill>
                <a:effectLst/>
                <a:latin typeface="+mn-lt"/>
                <a:ea typeface="+mn-ea"/>
                <a:cs typeface="+mn-cs"/>
              </a:rPr>
              <a:t>Check-ind</a:t>
            </a:r>
            <a:r>
              <a:rPr lang="da-DK" sz="900" b="1" i="0" kern="1200" dirty="0">
                <a:solidFill>
                  <a:schemeClr val="tx1"/>
                </a:solidFill>
                <a:effectLst/>
                <a:latin typeface="+mn-lt"/>
                <a:ea typeface="+mn-ea"/>
                <a:cs typeface="+mn-cs"/>
              </a:rPr>
              <a:t> skærmen: </a:t>
            </a:r>
            <a:r>
              <a:rPr lang="da-DK" sz="900" b="1" i="0" kern="1200" dirty="0" err="1">
                <a:solidFill>
                  <a:schemeClr val="tx1"/>
                </a:solidFill>
                <a:effectLst/>
                <a:latin typeface="+mn-lt"/>
                <a:ea typeface="+mn-ea"/>
                <a:cs typeface="+mn-cs"/>
              </a:rPr>
              <a:t>Check-ind</a:t>
            </a:r>
            <a:r>
              <a:rPr lang="da-DK" sz="900" b="1" i="0" kern="1200" dirty="0">
                <a:solidFill>
                  <a:schemeClr val="tx1"/>
                </a:solidFill>
                <a:effectLst/>
                <a:latin typeface="+mn-lt"/>
                <a:ea typeface="+mn-ea"/>
                <a:cs typeface="+mn-cs"/>
              </a:rPr>
              <a:t> skærmen kan opsættes på en eller flere enheder </a:t>
            </a:r>
            <a:r>
              <a:rPr lang="da-DK" sz="900" b="1" i="0" kern="1200" dirty="0">
                <a:solidFill>
                  <a:srgbClr val="FFC000"/>
                </a:solidFill>
                <a:effectLst/>
                <a:latin typeface="+mn-lt"/>
                <a:ea typeface="+mn-ea"/>
                <a:cs typeface="+mn-cs"/>
              </a:rPr>
              <a:t>(fx </a:t>
            </a:r>
            <a:r>
              <a:rPr lang="da-DK" sz="900" b="1" i="0" kern="1200" dirty="0" err="1">
                <a:solidFill>
                  <a:srgbClr val="FFC000"/>
                </a:solidFill>
                <a:effectLst/>
                <a:latin typeface="+mn-lt"/>
                <a:ea typeface="+mn-ea"/>
                <a:cs typeface="+mn-cs"/>
              </a:rPr>
              <a:t>Ipads</a:t>
            </a:r>
            <a:r>
              <a:rPr lang="da-DK" sz="900" b="1" i="0" kern="1200" dirty="0">
                <a:solidFill>
                  <a:srgbClr val="FFC000"/>
                </a:solidFill>
                <a:effectLst/>
                <a:latin typeface="+mn-lt"/>
                <a:ea typeface="+mn-ea"/>
                <a:cs typeface="+mn-cs"/>
              </a:rPr>
              <a:t>)</a:t>
            </a:r>
            <a:r>
              <a:rPr lang="da-DK" sz="900" b="1" i="0" kern="1200" dirty="0">
                <a:solidFill>
                  <a:schemeClr val="tx1"/>
                </a:solidFill>
                <a:effectLst/>
                <a:highlight>
                  <a:srgbClr val="FFFF00"/>
                </a:highlight>
                <a:latin typeface="+mn-lt"/>
                <a:ea typeface="+mn-ea"/>
                <a:cs typeface="+mn-cs"/>
              </a:rPr>
              <a:t>. </a:t>
            </a:r>
            <a:r>
              <a:rPr lang="da-DK" sz="900" b="1" i="0" kern="1200" dirty="0" err="1">
                <a:solidFill>
                  <a:schemeClr val="tx1"/>
                </a:solidFill>
                <a:effectLst/>
                <a:latin typeface="+mn-lt"/>
                <a:ea typeface="+mn-ea"/>
                <a:cs typeface="+mn-cs"/>
              </a:rPr>
              <a:t>Check-ind</a:t>
            </a:r>
            <a:r>
              <a:rPr lang="da-DK" sz="900" b="1" i="0" kern="1200" dirty="0">
                <a:solidFill>
                  <a:schemeClr val="tx1"/>
                </a:solidFill>
                <a:effectLst/>
                <a:latin typeface="+mn-lt"/>
                <a:ea typeface="+mn-ea"/>
                <a:cs typeface="+mn-cs"/>
              </a:rPr>
              <a:t> skærmen er den fælles indgang til Komme/Gå for alle på institutionen – både medarbejdere og forældre</a:t>
            </a:r>
            <a:r>
              <a:rPr lang="da-DK" sz="900" b="0" i="0" kern="1200" dirty="0">
                <a:solidFill>
                  <a:schemeClr val="tx1"/>
                </a:solidFill>
                <a:effectLst/>
                <a:latin typeface="+mn-lt"/>
                <a:ea typeface="+mn-ea"/>
                <a:cs typeface="+mn-cs"/>
              </a:rPr>
              <a:t>.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skærmen benyttes primært til at tjekke børn ind og ud af institutionen. Den giver derudover et </a:t>
            </a:r>
            <a:r>
              <a:rPr lang="da-DK" sz="900" b="1" i="0" kern="1200" dirty="0">
                <a:solidFill>
                  <a:schemeClr val="tx1"/>
                </a:solidFill>
                <a:effectLst/>
                <a:latin typeface="+mn-lt"/>
                <a:ea typeface="+mn-ea"/>
                <a:cs typeface="+mn-cs"/>
              </a:rPr>
              <a:t>visuelt overblik over børns tilstedeværelse, </a:t>
            </a:r>
            <a:r>
              <a:rPr lang="da-DK" sz="900" b="0" i="0" kern="1200" dirty="0">
                <a:solidFill>
                  <a:schemeClr val="tx1"/>
                </a:solidFill>
                <a:effectLst/>
                <a:latin typeface="+mn-lt"/>
                <a:ea typeface="+mn-ea"/>
                <a:cs typeface="+mn-cs"/>
              </a:rPr>
              <a:t>ved at de er tydeligt markeret med et flueben når de er tilstede på institutionen. Medarbejdere i institutionen kan også benytte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skærmen til fx at </a:t>
            </a:r>
            <a:r>
              <a:rPr lang="da-DK" sz="900" b="1" i="0" kern="1200" dirty="0">
                <a:solidFill>
                  <a:schemeClr val="tx1"/>
                </a:solidFill>
                <a:effectLst/>
                <a:latin typeface="+mn-lt"/>
                <a:ea typeface="+mn-ea"/>
                <a:cs typeface="+mn-cs"/>
              </a:rPr>
              <a:t>vælge om et barn sover eller er til stede på en fysisk placering.</a:t>
            </a: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i="0" kern="1200" dirty="0">
                <a:solidFill>
                  <a:schemeClr val="tx1"/>
                </a:solidFill>
                <a:effectLst/>
                <a:latin typeface="+mn-lt"/>
                <a:ea typeface="+mn-ea"/>
                <a:cs typeface="+mn-cs"/>
              </a:rPr>
              <a:t>Mulighederne på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skærmen </a:t>
            </a:r>
            <a:r>
              <a:rPr lang="da-DK" sz="900" b="1" i="0" kern="1200" dirty="0">
                <a:solidFill>
                  <a:schemeClr val="tx1"/>
                </a:solidFill>
                <a:effectLst/>
                <a:latin typeface="+mn-lt"/>
                <a:ea typeface="+mn-ea"/>
                <a:cs typeface="+mn-cs"/>
              </a:rPr>
              <a:t>afhænger af de valg</a:t>
            </a:r>
            <a:r>
              <a:rPr lang="da-DK" sz="900" b="0" i="0" kern="1200" dirty="0">
                <a:solidFill>
                  <a:schemeClr val="tx1"/>
                </a:solidFill>
                <a:effectLst/>
                <a:latin typeface="+mn-lt"/>
                <a:ea typeface="+mn-ea"/>
                <a:cs typeface="+mn-cs"/>
              </a:rPr>
              <a:t>, der er truffet ifm. opsætningen (konfigurationen) af Komme/Gå i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tredje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0" kern="1200" dirty="0">
                <a:solidFill>
                  <a:schemeClr val="tx1"/>
                </a:solidFill>
                <a:effectLst/>
                <a:latin typeface="+mn-lt"/>
                <a:ea typeface="+mn-ea"/>
                <a:cs typeface="+mn-cs"/>
              </a:rPr>
              <a:t>Forældre kan oprette aftaler for barnet: </a:t>
            </a:r>
            <a:r>
              <a:rPr lang="da-DK" sz="900" b="0" i="0" kern="1200" dirty="0">
                <a:solidFill>
                  <a:schemeClr val="tx1"/>
                </a:solidFill>
                <a:effectLst/>
                <a:latin typeface="+mn-lt"/>
                <a:ea typeface="+mn-ea"/>
                <a:cs typeface="+mn-cs"/>
              </a:rPr>
              <a:t>Forældre kan</a:t>
            </a:r>
            <a:r>
              <a:rPr lang="da-DK" sz="900" b="1" i="0" kern="1200" dirty="0">
                <a:solidFill>
                  <a:schemeClr val="tx1"/>
                </a:solidFill>
                <a:effectLst/>
                <a:latin typeface="+mn-lt"/>
                <a:ea typeface="+mn-ea"/>
                <a:cs typeface="+mn-cs"/>
              </a:rPr>
              <a:t> planlægge faste hente og bringe mønstre for et barn</a:t>
            </a:r>
            <a:r>
              <a:rPr lang="da-DK" sz="900" b="0" i="0" kern="1200" dirty="0">
                <a:solidFill>
                  <a:schemeClr val="tx1"/>
                </a:solidFill>
                <a:effectLst/>
                <a:latin typeface="+mn-lt"/>
                <a:ea typeface="+mn-ea"/>
                <a:cs typeface="+mn-cs"/>
              </a:rPr>
              <a:t> gennem Komme/Gå i Aula.</a:t>
            </a:r>
            <a:r>
              <a:rPr lang="da-DK" sz="900" b="1" i="0" kern="1200" dirty="0">
                <a:solidFill>
                  <a:schemeClr val="tx1"/>
                </a:solidFill>
                <a:effectLst/>
                <a:latin typeface="+mn-lt"/>
                <a:ea typeface="+mn-ea"/>
                <a:cs typeface="+mn-cs"/>
              </a:rPr>
              <a:t> </a:t>
            </a:r>
            <a:r>
              <a:rPr lang="da-DK" sz="900" b="0" i="0" kern="1200" dirty="0">
                <a:solidFill>
                  <a:schemeClr val="tx1"/>
                </a:solidFill>
                <a:effectLst/>
                <a:latin typeface="+mn-lt"/>
                <a:ea typeface="+mn-ea"/>
                <a:cs typeface="+mn-cs"/>
              </a:rPr>
              <a:t>Hvis et barn hentes fast af mormor om onsdagen kan dette noteres under ”Tider” på forælderens </a:t>
            </a:r>
            <a:r>
              <a:rPr lang="da-DK" sz="900" b="0" i="0" kern="1200" dirty="0" err="1">
                <a:solidFill>
                  <a:schemeClr val="tx1"/>
                </a:solidFill>
                <a:effectLst/>
                <a:latin typeface="+mn-lt"/>
                <a:ea typeface="+mn-ea"/>
                <a:cs typeface="+mn-cs"/>
              </a:rPr>
              <a:t>dashboard</a:t>
            </a:r>
            <a:r>
              <a:rPr lang="da-DK" sz="900" b="0" i="0" kern="1200" dirty="0">
                <a:solidFill>
                  <a:schemeClr val="tx1"/>
                </a:solidFill>
                <a:effectLst/>
                <a:latin typeface="+mn-lt"/>
                <a:ea typeface="+mn-ea"/>
                <a:cs typeface="+mn-cs"/>
              </a:rPr>
              <a:t>. Når forældre foretager ændringer, bliver de opdateret i henholdsvis medarbejdernes overblik og på institutionens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 </a:t>
            </a:r>
            <a:endParaRPr lang="da-DK" sz="9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Forældre kan følge med i, børns hverdag fra deres eget overblik, hvor de kan få overblik over bl.a. barnets status, tjek-ind og –ud tid. </a:t>
            </a:r>
            <a:r>
              <a:rPr lang="da-DK" sz="1000" b="0" i="0" kern="1200" dirty="0">
                <a:solidFill>
                  <a:schemeClr val="tx1"/>
                </a:solidFill>
                <a:effectLst/>
                <a:latin typeface="+mn-lt"/>
                <a:ea typeface="+mn-ea"/>
                <a:cs typeface="+mn-cs"/>
              </a:rPr>
              <a:t>Forældre kan vælge at modtage notifikationer fra Komme/Gå, og vil dermed modtage en notifikation, når barnet er tjekket ud.  </a:t>
            </a: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For at opsummere er der altså </a:t>
            </a:r>
            <a:r>
              <a:rPr lang="da-DK" sz="936" b="1" kern="1200" dirty="0">
                <a:solidFill>
                  <a:schemeClr val="tx1"/>
                </a:solidFill>
                <a:effectLst/>
                <a:latin typeface="+mn-lt"/>
                <a:ea typeface="+mn-ea"/>
                <a:cs typeface="+mn-cs"/>
              </a:rPr>
              <a:t>tre indgange til Komme/Gå i Aula – medarbejdernes indgang fra deres Aula-profil, </a:t>
            </a:r>
            <a:r>
              <a:rPr lang="da-DK" sz="936" b="1" kern="1200" dirty="0" err="1">
                <a:solidFill>
                  <a:schemeClr val="tx1"/>
                </a:solidFill>
                <a:effectLst/>
                <a:latin typeface="+mn-lt"/>
                <a:ea typeface="+mn-ea"/>
                <a:cs typeface="+mn-cs"/>
              </a:rPr>
              <a:t>Check-ind</a:t>
            </a:r>
            <a:r>
              <a:rPr lang="da-DK" sz="936" b="1" kern="1200" dirty="0">
                <a:solidFill>
                  <a:schemeClr val="tx1"/>
                </a:solidFill>
                <a:effectLst/>
                <a:latin typeface="+mn-lt"/>
                <a:ea typeface="+mn-ea"/>
                <a:cs typeface="+mn-cs"/>
              </a:rPr>
              <a:t> skærmen på institutionen og forældrenes indgang fra deres Aula-profil.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52</a:t>
            </a:fld>
            <a:endParaRPr lang="da-DK"/>
          </a:p>
        </p:txBody>
      </p:sp>
    </p:spTree>
    <p:extLst>
      <p:ext uri="{BB962C8B-B14F-4D97-AF65-F5344CB8AC3E}">
        <p14:creationId xmlns:p14="http://schemas.microsoft.com/office/powerpoint/2010/main" val="693088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Vi samler yderligere op på, hvordan arbejdet med ferier kan håndteres i Komme/gå.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36" b="1" kern="1200" dirty="0">
                <a:solidFill>
                  <a:schemeClr val="tx1"/>
                </a:solidFill>
                <a:effectLst/>
                <a:latin typeface="+mn-lt"/>
                <a:ea typeface="+mn-ea"/>
                <a:cs typeface="+mn-cs"/>
              </a:rPr>
              <a:t>Anmod om ferieregistrering</a:t>
            </a:r>
            <a:r>
              <a:rPr lang="da-DK" sz="936" b="0" kern="1200" dirty="0">
                <a:solidFill>
                  <a:schemeClr val="tx1"/>
                </a:solidFill>
                <a:effectLst/>
                <a:latin typeface="+mn-lt"/>
                <a:ea typeface="+mn-ea"/>
                <a:cs typeface="+mn-cs"/>
              </a:rPr>
              <a:t>: Gennem kalenderen i Aula er det muligt, at anmode forældre om at registrere ferie for deres barn/børn. </a:t>
            </a:r>
            <a:r>
              <a:rPr lang="da-DK" sz="936" b="1" kern="1200" dirty="0">
                <a:solidFill>
                  <a:schemeClr val="tx1"/>
                </a:solidFill>
                <a:effectLst/>
                <a:latin typeface="+mn-lt"/>
                <a:ea typeface="+mn-ea"/>
                <a:cs typeface="+mn-cs"/>
              </a:rPr>
              <a:t>Når der udsendes en anmodning om ferieregistrering, bliver der sendt en anmodning ud til alle de forældre, som har børn, der er en del af Komme/Gå</a:t>
            </a:r>
            <a:r>
              <a:rPr lang="da-DK" sz="936" b="0" kern="1200" dirty="0">
                <a:solidFill>
                  <a:schemeClr val="tx1"/>
                </a:solidFill>
                <a:effectLst/>
                <a:latin typeface="+mn-lt"/>
                <a:ea typeface="+mn-ea"/>
                <a:cs typeface="+mn-cs"/>
              </a:rPr>
              <a:t>. På den måde er det muligt, på institutionen, at få et overblik over, hvornår de enkelte børn holder ferie. </a:t>
            </a:r>
            <a:br>
              <a:rPr lang="da-DK" sz="936" b="0" kern="1200" dirty="0">
                <a:solidFill>
                  <a:schemeClr val="tx1"/>
                </a:solidFill>
                <a:effectLst/>
                <a:latin typeface="+mn-lt"/>
                <a:ea typeface="+mn-ea"/>
                <a:cs typeface="+mn-cs"/>
              </a:rPr>
            </a:br>
            <a:r>
              <a:rPr lang="da-DK" sz="936" b="0" kern="1200" dirty="0">
                <a:solidFill>
                  <a:schemeClr val="tx1"/>
                </a:solidFill>
                <a:effectLst/>
                <a:latin typeface="+mn-lt"/>
                <a:ea typeface="+mn-ea"/>
                <a:cs typeface="+mn-cs"/>
              </a:rPr>
              <a:t>For at kunne anmode om ferieregistrering kræver det, at en bruger er institutionsadministrator eller har fået tildelt rettigheden ”Komme/Gå planlægning”.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dirty="0">
                <a:solidFill>
                  <a:srgbClr val="222350"/>
                </a:solidFill>
                <a:latin typeface="Lato" panose="020F0502020204030203" pitchFamily="34" charset="0"/>
                <a:ea typeface="Lato" panose="020F0502020204030203" pitchFamily="34" charset="0"/>
                <a:cs typeface="Lato" panose="020F0502020204030203" pitchFamily="34" charset="0"/>
              </a:rPr>
              <a:t>Se hvor mange og hvilke børn der kommer ifm. en ferieperiode</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Efter der er udsendt en ferieanmodning, kan man løbende følge med i hvilke og hvor mange børn, der kommer i den valgte ferieperiode. </a:t>
            </a:r>
            <a:r>
              <a:rPr lang="da-DK" sz="936" b="1" kern="1200" dirty="0">
                <a:solidFill>
                  <a:schemeClr val="tx1"/>
                </a:solidFill>
                <a:effectLst/>
                <a:latin typeface="+mn-lt"/>
                <a:ea typeface="+mn-ea"/>
                <a:cs typeface="+mn-cs"/>
              </a:rPr>
              <a:t>I kalenderen og medarbejdernes </a:t>
            </a:r>
            <a:r>
              <a:rPr lang="da-DK" sz="936" b="1" kern="1200" dirty="0" err="1">
                <a:solidFill>
                  <a:schemeClr val="tx1"/>
                </a:solidFill>
                <a:effectLst/>
                <a:latin typeface="+mn-lt"/>
                <a:ea typeface="+mn-ea"/>
                <a:cs typeface="+mn-cs"/>
              </a:rPr>
              <a:t>dashboard</a:t>
            </a:r>
            <a:r>
              <a:rPr lang="da-DK" sz="936" b="1" kern="1200" dirty="0">
                <a:solidFill>
                  <a:schemeClr val="tx1"/>
                </a:solidFill>
                <a:effectLst/>
                <a:latin typeface="+mn-lt"/>
                <a:ea typeface="+mn-ea"/>
                <a:cs typeface="+mn-cs"/>
              </a:rPr>
              <a:t> kan man se hvilke børn, der kommer i ferieperioden, mens det i Aulas administrationsmodul, under ‘statistik’, er muligt at få overblik over hvor mange børn, som er på ferie i den pågældende periode. </a:t>
            </a:r>
            <a:r>
              <a:rPr lang="da-DK" sz="936" b="0" kern="1200" dirty="0">
                <a:solidFill>
                  <a:schemeClr val="tx1"/>
                </a:solidFill>
                <a:effectLst/>
                <a:latin typeface="+mn-lt"/>
                <a:ea typeface="+mn-ea"/>
                <a:cs typeface="+mn-cs"/>
              </a:rPr>
              <a:t>Det kan især være vigtigt ifm. allokering af medarbejdere.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53</a:t>
            </a:fld>
            <a:endParaRPr lang="da-DK"/>
          </a:p>
        </p:txBody>
      </p:sp>
    </p:spTree>
    <p:extLst>
      <p:ext uri="{BB962C8B-B14F-4D97-AF65-F5344CB8AC3E}">
        <p14:creationId xmlns:p14="http://schemas.microsoft.com/office/powerpoint/2010/main" val="2639670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Foruden Komme/Gå gennemgik brugerrejsen også </a:t>
            </a:r>
            <a:r>
              <a:rPr lang="da-DK" sz="936" b="1" kern="1200" dirty="0">
                <a:solidFill>
                  <a:schemeClr val="tx1"/>
                </a:solidFill>
                <a:effectLst/>
                <a:latin typeface="+mn-lt"/>
                <a:ea typeface="+mn-ea"/>
                <a:cs typeface="+mn-cs"/>
              </a:rPr>
              <a:t>kontaktoplysninger og stamkortoplysninger. </a:t>
            </a:r>
            <a:r>
              <a:rPr lang="da-DK" sz="936" b="0" kern="1200" dirty="0">
                <a:solidFill>
                  <a:schemeClr val="tx1"/>
                </a:solidFill>
                <a:effectLst/>
                <a:latin typeface="+mn-lt"/>
                <a:ea typeface="+mn-ea"/>
                <a:cs typeface="+mn-cs"/>
              </a:rPr>
              <a:t>Vi samler derfor op på centrale pointer indenfor disse områder.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1"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Se en liste over børnenes kontaktoplysninger</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I Aula er det muligt at finde </a:t>
            </a:r>
            <a:r>
              <a:rPr lang="da-DK" sz="936" b="1" kern="1200" dirty="0">
                <a:solidFill>
                  <a:schemeClr val="tx1"/>
                </a:solidFill>
                <a:effectLst/>
                <a:latin typeface="+mn-lt"/>
                <a:ea typeface="+mn-ea"/>
                <a:cs typeface="+mn-cs"/>
              </a:rPr>
              <a:t>en liste med kontaktoplysninger for både børn, forældre og medarbejdere. </a:t>
            </a:r>
            <a:r>
              <a:rPr lang="da-DK" sz="936" b="0" kern="1200" dirty="0">
                <a:solidFill>
                  <a:schemeClr val="tx1"/>
                </a:solidFill>
                <a:effectLst/>
                <a:latin typeface="+mn-lt"/>
                <a:ea typeface="+mn-ea"/>
                <a:cs typeface="+mn-cs"/>
              </a:rPr>
              <a:t>Det kan være brugbart, hvis der er behov for at ringe til et barns forældre i tilfælde af sygdom. Medarbejdere kan </a:t>
            </a:r>
            <a:r>
              <a:rPr lang="da-DK" sz="936" b="1" kern="1200" dirty="0">
                <a:solidFill>
                  <a:schemeClr val="tx1"/>
                </a:solidFill>
                <a:effectLst/>
                <a:latin typeface="+mn-lt"/>
                <a:ea typeface="+mn-ea"/>
                <a:cs typeface="+mn-cs"/>
              </a:rPr>
              <a:t>få et samlet overblik over kontaktoplysninger ved at tilgå ”kontakter” i Aula </a:t>
            </a:r>
            <a:r>
              <a:rPr lang="da-DK" sz="936" b="0" kern="1200" dirty="0">
                <a:solidFill>
                  <a:schemeClr val="tx1"/>
                </a:solidFill>
                <a:effectLst/>
                <a:latin typeface="+mn-lt"/>
                <a:ea typeface="+mn-ea"/>
                <a:cs typeface="+mn-cs"/>
              </a:rPr>
              <a:t>og sortere på en stue.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næste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1"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Få et samlet overblik over </a:t>
            </a:r>
            <a:r>
              <a:rPr lang="da-DK" sz="1000" b="1" dirty="0">
                <a:solidFill>
                  <a:srgbClr val="222350"/>
                </a:solidFill>
                <a:latin typeface="Lato" panose="020F0502020204030203" pitchFamily="34" charset="0"/>
                <a:ea typeface="Lato" panose="020F0502020204030203" pitchFamily="34" charset="0"/>
                <a:cs typeface="Lato" panose="020F0502020204030203" pitchFamily="34" charset="0"/>
              </a:rPr>
              <a:t>børnenes stamkort</a:t>
            </a:r>
            <a:r>
              <a:rPr kumimoji="0" lang="da-DK" sz="1000" b="1"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lang="da-DK" sz="936" b="0" kern="1200" dirty="0">
                <a:solidFill>
                  <a:schemeClr val="tx1"/>
                </a:solidFill>
                <a:effectLst/>
                <a:latin typeface="+mn-lt"/>
                <a:ea typeface="+mn-ea"/>
                <a:cs typeface="+mn-cs"/>
              </a:rPr>
              <a:t>Medarbejdere kan </a:t>
            </a:r>
            <a:r>
              <a:rPr lang="da-DK" sz="936" b="1" kern="1200" dirty="0">
                <a:solidFill>
                  <a:schemeClr val="tx1"/>
                </a:solidFill>
                <a:effectLst/>
                <a:latin typeface="+mn-lt"/>
                <a:ea typeface="+mn-ea"/>
                <a:cs typeface="+mn-cs"/>
              </a:rPr>
              <a:t>få et overblik over et specifikt barn eller en hel gruppes (fx en stue) stamkortoplysninger </a:t>
            </a:r>
            <a:r>
              <a:rPr lang="da-DK" sz="936" b="0" kern="1200" dirty="0">
                <a:solidFill>
                  <a:schemeClr val="tx1"/>
                </a:solidFill>
                <a:effectLst/>
                <a:latin typeface="+mn-lt"/>
                <a:ea typeface="+mn-ea"/>
                <a:cs typeface="+mn-cs"/>
              </a:rPr>
              <a:t>inden en udflugt. En medarbejder får adgang til denne information ved at gå til ”Stamkortoplysninger” i Aula. For at tilgå dette modul, skal der ske </a:t>
            </a:r>
            <a:r>
              <a:rPr lang="da-DK" sz="936" b="1" kern="1200" dirty="0">
                <a:solidFill>
                  <a:schemeClr val="tx1"/>
                </a:solidFill>
                <a:effectLst/>
                <a:latin typeface="+mn-lt"/>
                <a:ea typeface="+mn-ea"/>
                <a:cs typeface="+mn-cs"/>
              </a:rPr>
              <a:t>et </a:t>
            </a:r>
            <a:r>
              <a:rPr lang="da-DK" sz="936" b="1" kern="1200" dirty="0" err="1">
                <a:solidFill>
                  <a:schemeClr val="tx1"/>
                </a:solidFill>
                <a:effectLst/>
                <a:latin typeface="+mn-lt"/>
                <a:ea typeface="+mn-ea"/>
                <a:cs typeface="+mn-cs"/>
              </a:rPr>
              <a:t>step-up</a:t>
            </a:r>
            <a:r>
              <a:rPr lang="da-DK" sz="936" b="1" kern="1200" dirty="0">
                <a:solidFill>
                  <a:schemeClr val="tx1"/>
                </a:solidFill>
                <a:effectLst/>
                <a:latin typeface="+mn-lt"/>
                <a:ea typeface="+mn-ea"/>
                <a:cs typeface="+mn-cs"/>
              </a:rPr>
              <a:t> i sikkerhed for at der passes godt på data. </a:t>
            </a:r>
            <a:r>
              <a:rPr lang="da-DK" sz="936" b="0" kern="1200" dirty="0">
                <a:solidFill>
                  <a:schemeClr val="tx1"/>
                </a:solidFill>
                <a:effectLst/>
                <a:latin typeface="+mn-lt"/>
                <a:ea typeface="+mn-ea"/>
                <a:cs typeface="+mn-cs"/>
              </a:rPr>
              <a:t>Et </a:t>
            </a:r>
            <a:r>
              <a:rPr lang="da-DK" sz="936" b="0" kern="1200" dirty="0" err="1">
                <a:solidFill>
                  <a:schemeClr val="tx1"/>
                </a:solidFill>
                <a:effectLst/>
                <a:latin typeface="+mn-lt"/>
                <a:ea typeface="+mn-ea"/>
                <a:cs typeface="+mn-cs"/>
              </a:rPr>
              <a:t>step-up</a:t>
            </a:r>
            <a:r>
              <a:rPr lang="da-DK" sz="936" b="0" kern="1200" dirty="0">
                <a:solidFill>
                  <a:schemeClr val="tx1"/>
                </a:solidFill>
                <a:effectLst/>
                <a:latin typeface="+mn-lt"/>
                <a:ea typeface="+mn-ea"/>
                <a:cs typeface="+mn-cs"/>
              </a:rPr>
              <a:t> i sikkerhed vil svare til et ekstra login. Flere kommuner har </a:t>
            </a:r>
            <a:r>
              <a:rPr lang="da-DK" sz="936" b="0" kern="1200" dirty="0" err="1">
                <a:solidFill>
                  <a:schemeClr val="tx1"/>
                </a:solidFill>
                <a:effectLst/>
                <a:latin typeface="+mn-lt"/>
                <a:ea typeface="+mn-ea"/>
                <a:cs typeface="+mn-cs"/>
              </a:rPr>
              <a:t>IdP</a:t>
            </a:r>
            <a:r>
              <a:rPr lang="da-DK" sz="936" b="0" kern="1200" dirty="0">
                <a:solidFill>
                  <a:schemeClr val="tx1"/>
                </a:solidFill>
                <a:effectLst/>
                <a:latin typeface="+mn-lt"/>
                <a:ea typeface="+mn-ea"/>
                <a:cs typeface="+mn-cs"/>
              </a:rPr>
              <a:t>-løsninger, som sørger for, at du er steppet op fra start.</a:t>
            </a:r>
            <a:br>
              <a:rPr lang="da-DK" sz="936" b="0" kern="1200" dirty="0">
                <a:solidFill>
                  <a:schemeClr val="tx1"/>
                </a:solidFill>
                <a:effectLst/>
                <a:latin typeface="+mn-lt"/>
                <a:ea typeface="+mn-ea"/>
                <a:cs typeface="+mn-cs"/>
              </a:rPr>
            </a:br>
            <a:br>
              <a:rPr lang="da-DK" sz="936" b="0" kern="1200" dirty="0">
                <a:solidFill>
                  <a:schemeClr val="tx1"/>
                </a:solidFill>
                <a:effectLst/>
                <a:latin typeface="+mn-lt"/>
                <a:ea typeface="+mn-ea"/>
                <a:cs typeface="+mn-cs"/>
              </a:rPr>
            </a:br>
            <a:r>
              <a:rPr lang="da-DK" sz="936" b="0" kern="1200" dirty="0">
                <a:solidFill>
                  <a:schemeClr val="tx1"/>
                </a:solidFill>
                <a:effectLst/>
                <a:latin typeface="+mn-lt"/>
                <a:ea typeface="+mn-ea"/>
                <a:cs typeface="+mn-cs"/>
              </a:rPr>
              <a:t>Stamkortoplysninger er samtykker, supplerende stamdata eller tilladelser, som forældre har besvaret. Et eksempel kan være om barnet har særlige kosthensyn eller om der må deles billeder af barnet.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0" kern="1200" dirty="0">
                <a:solidFill>
                  <a:schemeClr val="tx1"/>
                </a:solidFill>
                <a:effectLst/>
                <a:latin typeface="+mn-lt"/>
                <a:ea typeface="+mn-ea"/>
                <a:cs typeface="+mn-cs"/>
              </a:rPr>
              <a:t>Yderligere information omkring hvem der kan se hvilke oplysninger i Aula, kan findes i dokumentet ”Hvem kan se hvad”</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3"/>
              </a:rPr>
              <a:t>https://aulainfo.dk/wp-content/uploads/Kontaktoplysninger-hvem-kan-se-hvad.pdf</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Og hvad er så vigtigt for jer at få afklaret her…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54</a:t>
            </a:fld>
            <a:endParaRPr lang="da-DK"/>
          </a:p>
        </p:txBody>
      </p:sp>
    </p:spTree>
    <p:extLst>
      <p:ext uri="{BB962C8B-B14F-4D97-AF65-F5344CB8AC3E}">
        <p14:creationId xmlns:p14="http://schemas.microsoft.com/office/powerpoint/2010/main" val="29922761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019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på Komme/Gå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Hvad skal være afklaret? Hvad har I brug for at vide?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Hvem på institutionen skal kunne håndtere Komme/Gå? </a:t>
            </a:r>
            <a:r>
              <a:rPr lang="da-DK" b="0" dirty="0"/>
              <a:t>I Aula er det som udgangspunkt kun </a:t>
            </a:r>
            <a:r>
              <a:rPr lang="da-DK" dirty="0"/>
              <a:t>en institutionsadministrator, der kan opsætte institutionens Komme/Gå. Skal flere medarbejdere kunne håndtere denne opgave? Udvalgte medarbejdere eller grupper kan tildeles rettigheden ”Håndter Komme/Gå” og dermed opsætte institutionens Komme/Gå.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Hvordan får I overblik over allokering af medarbejdere ifm. ferie? </a:t>
            </a:r>
            <a:r>
              <a:rPr lang="da-DK" sz="1000" b="0" i="0" kern="1200" dirty="0">
                <a:solidFill>
                  <a:schemeClr val="tx1"/>
                </a:solidFill>
                <a:effectLst/>
                <a:latin typeface="+mn-lt"/>
                <a:ea typeface="+mn-ea"/>
                <a:cs typeface="+mn-cs"/>
              </a:rPr>
              <a:t>I forbindelse med planlægning og allokering af personale i ferieperioder er det vigtigt at kunne få overblik over hvor mange og hvilke børn, der kommer i den pågældende periode. Hvordan vil I benytte komme/gå til at få overblik over ferie, så I kan allokere de rette medarbejdere?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0"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Hvordan skal institutionens enheder benyttes? </a:t>
            </a:r>
            <a:r>
              <a:rPr lang="da-DK" sz="936" b="0" kern="1200" dirty="0">
                <a:solidFill>
                  <a:schemeClr val="tx1"/>
                </a:solidFill>
                <a:effectLst/>
                <a:latin typeface="+mn-lt"/>
                <a:ea typeface="+mn-ea"/>
                <a:cs typeface="+mn-cs"/>
              </a:rPr>
              <a:t>Flere dagtilbud er i dag vant til at dele logins og/eller enheder. I Aula har hver bruger deres unikke Aula-profil. Det betyder også, at når en bruger benytter Aulas App er denne knyttet til den specifikke person. Skal institutionens enheder knyttes til specifikke personer, eller skal check-in-visningen blot opsættes på disse? Hvad er der besluttet ift., hvordan enhederne benyttes?</a:t>
            </a:r>
            <a:endParaRPr lang="da-DK" sz="936" b="1" kern="1200" dirty="0">
              <a:solidFill>
                <a:schemeClr val="tx1"/>
              </a:solidFill>
              <a:effectLst/>
              <a:latin typeface="+mn-lt"/>
              <a:ea typeface="+mn-ea"/>
              <a:cs typeface="+mn-cs"/>
            </a:endParaRPr>
          </a:p>
          <a:p>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afklaringspunkt frem):</a:t>
            </a:r>
          </a:p>
          <a:p>
            <a:endParaRPr lang="da-DK" sz="936"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Hvor kommunikerer I om hvad? </a:t>
            </a:r>
            <a:r>
              <a:rPr lang="da-DK" sz="936" b="0" kern="1200" dirty="0">
                <a:solidFill>
                  <a:schemeClr val="tx1"/>
                </a:solidFill>
                <a:effectLst/>
                <a:latin typeface="+mn-lt"/>
                <a:ea typeface="+mn-ea"/>
                <a:cs typeface="+mn-cs"/>
              </a:rPr>
              <a:t>Hvis bemærkning i Komme/Gå er slået til, kan disse ses på </a:t>
            </a:r>
            <a:r>
              <a:rPr lang="da-DK" sz="936" b="0" kern="1200" dirty="0" err="1">
                <a:solidFill>
                  <a:schemeClr val="tx1"/>
                </a:solidFill>
                <a:effectLst/>
                <a:latin typeface="+mn-lt"/>
                <a:ea typeface="+mn-ea"/>
                <a:cs typeface="+mn-cs"/>
              </a:rPr>
              <a:t>Check-ind</a:t>
            </a:r>
            <a:r>
              <a:rPr lang="da-DK" sz="936" b="0" kern="1200" dirty="0">
                <a:solidFill>
                  <a:schemeClr val="tx1"/>
                </a:solidFill>
                <a:effectLst/>
                <a:latin typeface="+mn-lt"/>
                <a:ea typeface="+mn-ea"/>
                <a:cs typeface="+mn-cs"/>
              </a:rPr>
              <a:t> skærmen. Det er dermed muligt for alle, der kan se </a:t>
            </a:r>
            <a:r>
              <a:rPr lang="da-DK" sz="936" b="0" kern="1200" dirty="0" err="1">
                <a:solidFill>
                  <a:schemeClr val="tx1"/>
                </a:solidFill>
                <a:effectLst/>
                <a:latin typeface="+mn-lt"/>
                <a:ea typeface="+mn-ea"/>
                <a:cs typeface="+mn-cs"/>
              </a:rPr>
              <a:t>Check-ind</a:t>
            </a:r>
            <a:r>
              <a:rPr lang="da-DK" sz="936" b="0" kern="1200" dirty="0">
                <a:solidFill>
                  <a:schemeClr val="tx1"/>
                </a:solidFill>
                <a:effectLst/>
                <a:latin typeface="+mn-lt"/>
                <a:ea typeface="+mn-ea"/>
                <a:cs typeface="+mn-cs"/>
              </a:rPr>
              <a:t> skærmen, at se bemærkningen. Er der retningslinjer for, hvornår man bruger beskeder fremfor bemærkninger i Komme/Gå? </a:t>
            </a:r>
          </a:p>
          <a:p>
            <a:pPr marL="0" indent="0">
              <a:buFont typeface="Arial" panose="020B0604020202020204" pitchFamily="34" charset="0"/>
              <a:buNone/>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indent="0">
              <a:buFont typeface="Arial" panose="020B0604020202020204" pitchFamily="34" charset="0"/>
              <a:buNone/>
            </a:pPr>
            <a:endParaRPr lang="da-DK" sz="936" b="0" kern="1200" dirty="0">
              <a:solidFill>
                <a:schemeClr val="tx1"/>
              </a:solidFill>
              <a:effectLst/>
              <a:latin typeface="+mn-lt"/>
              <a:ea typeface="+mn-ea"/>
              <a:cs typeface="+mn-cs"/>
            </a:endParaRPr>
          </a:p>
          <a:p>
            <a:pPr marL="0" indent="0">
              <a:buFont typeface="Arial" panose="020B0604020202020204" pitchFamily="34" charset="0"/>
              <a:buNone/>
            </a:pPr>
            <a:endParaRPr lang="da-DK" sz="936"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56</a:t>
            </a:fld>
            <a:endParaRPr lang="da-DK"/>
          </a:p>
        </p:txBody>
      </p:sp>
    </p:spTree>
    <p:extLst>
      <p:ext uri="{BB962C8B-B14F-4D97-AF65-F5344CB8AC3E}">
        <p14:creationId xmlns:p14="http://schemas.microsoft.com/office/powerpoint/2010/main" val="3784462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på kontakter og stamkort</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Hvad er yderligere vigtigt for jer at vide? Hvilke beslutninger </a:t>
            </a:r>
            <a:r>
              <a:rPr lang="da-DK" sz="1000" kern="1200" dirty="0">
                <a:solidFill>
                  <a:schemeClr val="tx1"/>
                </a:solidFill>
                <a:effectLst/>
                <a:latin typeface="+mn-lt"/>
                <a:ea typeface="+mn-ea"/>
                <a:cs typeface="+mn-cs"/>
              </a:rPr>
              <a:t>skal være afklaret?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Hvem skal have adgang til at se lister med kontaktoplysninger for alle på hele institutionen? </a:t>
            </a:r>
            <a:r>
              <a:rPr lang="da-DK" sz="1000" b="0" i="0" kern="1200" dirty="0">
                <a:solidFill>
                  <a:schemeClr val="tx1"/>
                </a:solidFill>
                <a:effectLst/>
                <a:latin typeface="+mn-lt"/>
                <a:ea typeface="+mn-ea"/>
                <a:cs typeface="+mn-cs"/>
              </a:rPr>
              <a:t>I Aula er det som udgangspunkt kun muligt at se en liste med kontaktoplysninger for de grupper, som man er medlem af. Det er dog muligt at få adgang til lister over kontaktoplysninger for alle grupper på institutionen gennem rettigheden </a:t>
            </a:r>
            <a:r>
              <a:rPr lang="da-DK" sz="1000" b="1" i="0" kern="1200" dirty="0">
                <a:solidFill>
                  <a:schemeClr val="tx1"/>
                </a:solidFill>
                <a:effectLst/>
                <a:latin typeface="+mn-lt"/>
                <a:ea typeface="+mn-ea"/>
                <a:cs typeface="+mn-cs"/>
              </a:rPr>
              <a:t>”Se kontaktoplysninger for alle på institutionen”. </a:t>
            </a:r>
            <a:r>
              <a:rPr lang="da-DK" sz="1000" b="0" i="0" kern="1200" dirty="0">
                <a:solidFill>
                  <a:schemeClr val="tx1"/>
                </a:solidFill>
                <a:effectLst/>
                <a:latin typeface="+mn-lt"/>
                <a:ea typeface="+mn-ea"/>
                <a:cs typeface="+mn-cs"/>
              </a:rPr>
              <a:t>Har udvalgte medarbejdere eller grupper på institutionen behov for denne rettighed? </a:t>
            </a:r>
            <a:endParaRPr lang="da-DK" sz="1000" b="1" i="1" kern="1200" dirty="0">
              <a:solidFill>
                <a:schemeClr val="tx1"/>
              </a:solidFill>
              <a:effectLst/>
              <a:latin typeface="+mn-lt"/>
              <a:ea typeface="+mn-ea"/>
              <a:cs typeface="+mn-cs"/>
            </a:endParaRPr>
          </a:p>
          <a:p>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i="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Hvem skal have adgang til at se stamkort på hele institutionen? </a:t>
            </a:r>
            <a:r>
              <a:rPr lang="da-DK" sz="1000" b="0" kern="1200" dirty="0">
                <a:solidFill>
                  <a:schemeClr val="tx1"/>
                </a:solidFill>
                <a:effectLst/>
                <a:latin typeface="+mn-lt"/>
                <a:ea typeface="+mn-ea"/>
                <a:cs typeface="+mn-cs"/>
              </a:rPr>
              <a:t>Som udgangspunkt kan medarbejdere kun se stamkort for de børn og grupper, som de er tilknyttet. På samme måde som med rettigheden for lister over kontaktoplysninger kan medarbejdere tildeles rettigheden </a:t>
            </a:r>
            <a:r>
              <a:rPr lang="da-DK" sz="1000" b="1" kern="1200" dirty="0">
                <a:solidFill>
                  <a:schemeClr val="tx1"/>
                </a:solidFill>
                <a:effectLst/>
                <a:latin typeface="+mn-lt"/>
                <a:ea typeface="+mn-ea"/>
                <a:cs typeface="+mn-cs"/>
              </a:rPr>
              <a:t>”Se stamkort for alle på institutionen”, </a:t>
            </a:r>
            <a:r>
              <a:rPr lang="da-DK" sz="1000" b="0" kern="1200" dirty="0">
                <a:solidFill>
                  <a:schemeClr val="tx1"/>
                </a:solidFill>
                <a:effectLst/>
                <a:latin typeface="+mn-lt"/>
                <a:ea typeface="+mn-ea"/>
                <a:cs typeface="+mn-cs"/>
              </a:rPr>
              <a:t>der gør det muligt at se stamkort for alle børn og grupper på institutionen. Det kan benyttes, hvis man skal på tur med børn fra forskellige afdelinger af institutionen. Skal udvalgte medarbejdere eller grupper tildeles denne rettighed? </a:t>
            </a:r>
            <a:endParaRPr lang="da-DK" sz="1000" b="1" i="0" kern="1200" dirty="0">
              <a:solidFill>
                <a:schemeClr val="tx1"/>
              </a:solidFill>
              <a:effectLst/>
              <a:latin typeface="+mn-lt"/>
              <a:ea typeface="+mn-ea"/>
              <a:cs typeface="+mn-cs"/>
            </a:endParaRPr>
          </a:p>
          <a:p>
            <a:endParaRPr lang="da-DK" sz="936" b="1"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Noter:</a:t>
            </a: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936" kern="1200" dirty="0">
                <a:solidFill>
                  <a:schemeClr val="tx1"/>
                </a:solidFill>
                <a:effectLst/>
                <a:latin typeface="+mn-lt"/>
                <a:ea typeface="+mn-ea"/>
                <a:cs typeface="+mn-cs"/>
              </a:rPr>
              <a:t>• Giv plads til spørgsmål, undren og refleksion.</a:t>
            </a:r>
          </a:p>
          <a:p>
            <a:r>
              <a:rPr lang="da-DK" sz="936" kern="1200" dirty="0">
                <a:solidFill>
                  <a:schemeClr val="tx1"/>
                </a:solidFill>
                <a:effectLst/>
                <a:latin typeface="+mn-lt"/>
                <a:ea typeface="+mn-ea"/>
                <a:cs typeface="+mn-cs"/>
              </a:rPr>
              <a:t>• Stil gerne spørgsmål til hvilke situationer, de ser de forskellige funktioner anvendt.</a:t>
            </a:r>
          </a:p>
          <a:p>
            <a:r>
              <a:rPr lang="da-DK" sz="936" kern="1200" dirty="0">
                <a:solidFill>
                  <a:schemeClr val="tx1"/>
                </a:solidFill>
                <a:effectLst/>
                <a:latin typeface="+mn-lt"/>
                <a:ea typeface="+mn-ea"/>
                <a:cs typeface="+mn-cs"/>
              </a:rPr>
              <a:t>• Lad dem også byde ind med, hvilke nye arbejdsgange, de her er blevet præsenteret for</a:t>
            </a:r>
          </a:p>
          <a:p>
            <a:endParaRPr lang="da-DK" sz="936" b="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fld id="{2A08F69B-1C1E-4FCD-896B-5E9DC3357C0B}" type="slidenum">
              <a:rPr lang="da-DK" smtClean="0"/>
              <a:t>57</a:t>
            </a:fld>
            <a:endParaRPr lang="da-DK"/>
          </a:p>
        </p:txBody>
      </p:sp>
    </p:spTree>
    <p:extLst>
      <p:ext uri="{BB962C8B-B14F-4D97-AF65-F5344CB8AC3E}">
        <p14:creationId xmlns:p14="http://schemas.microsoft.com/office/powerpoint/2010/main" val="1063238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100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t>Nu hvor I har fået et grundlæggende indblik i Aula, påbegynder vi undervisningen målrettet opsætning og administration af Aula. </a:t>
            </a:r>
          </a:p>
          <a:p>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Opsætningen af Aula vil være baseret på de kommunikationsstrategier, målsætninger og retningslinjer, som der er truffet beslutninger omkring i jeres kommune og på jeres institutioner.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Ud fra disse beslutninger opsættes og administreres Aula centralt og decentralt.</a:t>
            </a:r>
          </a:p>
          <a:p>
            <a:pPr marL="0" indent="0">
              <a:buFont typeface="Arial" panose="020B0604020202020204" pitchFamily="34" charset="0"/>
              <a:buNone/>
            </a:pPr>
            <a:endParaRPr lang="da-DK" sz="1000" b="1" i="1"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0" dirty="0"/>
              <a:t>I modul 6, som vi går i gang med nu, bliver I </a:t>
            </a:r>
            <a:r>
              <a:rPr lang="da-DK" sz="1000" dirty="0"/>
              <a:t>præsenteret for administrationen af Aula – </a:t>
            </a:r>
            <a:r>
              <a:rPr lang="da-DK" sz="1000" b="1" dirty="0"/>
              <a:t>hvad, hvor og hvordan</a:t>
            </a:r>
            <a:r>
              <a:rPr lang="da-DK" sz="1000" dirty="0"/>
              <a:t>, som helt konkret omhandler, hvilken data Aula kommer med samt hvordan administrationsmodulet tilgås.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3167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i="0" strike="noStrike" kern="1200" dirty="0">
                <a:solidFill>
                  <a:schemeClr val="tx1"/>
                </a:solidFill>
                <a:effectLst/>
                <a:latin typeface="+mn-lt"/>
                <a:ea typeface="+mn-ea"/>
                <a:cs typeface="+mn-cs"/>
              </a:rPr>
              <a:t>Vi starter ud med</a:t>
            </a:r>
            <a:r>
              <a:rPr lang="da-DK" sz="900" b="1" i="1" strike="noStrike" kern="1200" dirty="0">
                <a:solidFill>
                  <a:schemeClr val="tx1"/>
                </a:solidFill>
                <a:effectLst/>
                <a:latin typeface="+mn-lt"/>
                <a:ea typeface="+mn-ea"/>
                <a:cs typeface="+mn-cs"/>
              </a:rPr>
              <a:t> hvilke </a:t>
            </a:r>
            <a:r>
              <a:rPr lang="da-DK" sz="900" b="1" i="0" strike="noStrike" kern="1200" dirty="0">
                <a:solidFill>
                  <a:schemeClr val="tx1"/>
                </a:solidFill>
                <a:effectLst/>
                <a:latin typeface="+mn-lt"/>
                <a:ea typeface="+mn-ea"/>
                <a:cs typeface="+mn-cs"/>
              </a:rPr>
              <a:t>data</a:t>
            </a:r>
            <a:r>
              <a:rPr lang="da-DK" sz="900" b="0" i="0" strike="noStrike" kern="1200" dirty="0">
                <a:solidFill>
                  <a:schemeClr val="tx1"/>
                </a:solidFill>
                <a:effectLst/>
                <a:latin typeface="+mn-lt"/>
                <a:ea typeface="+mn-ea"/>
                <a:cs typeface="+mn-cs"/>
              </a:rPr>
              <a:t>, </a:t>
            </a:r>
            <a:r>
              <a:rPr lang="da-DK" sz="900" b="1" i="0" strike="noStrike" kern="1200" dirty="0">
                <a:solidFill>
                  <a:schemeClr val="tx1"/>
                </a:solidFill>
                <a:effectLst/>
                <a:latin typeface="+mn-lt"/>
                <a:ea typeface="+mn-ea"/>
                <a:cs typeface="+mn-cs"/>
              </a:rPr>
              <a:t>Aula</a:t>
            </a:r>
            <a:r>
              <a:rPr lang="da-DK" sz="900" b="0" i="0" strike="noStrike" kern="1200" dirty="0">
                <a:solidFill>
                  <a:schemeClr val="tx1"/>
                </a:solidFill>
                <a:effectLst/>
                <a:latin typeface="+mn-lt"/>
                <a:ea typeface="+mn-ea"/>
                <a:cs typeface="+mn-cs"/>
              </a:rPr>
              <a:t> </a:t>
            </a:r>
            <a:r>
              <a:rPr lang="da-DK" sz="900" b="1" i="0" strike="noStrike" kern="1200" dirty="0">
                <a:solidFill>
                  <a:schemeClr val="tx1"/>
                </a:solidFill>
                <a:effectLst/>
                <a:latin typeface="+mn-lt"/>
                <a:ea typeface="+mn-ea"/>
                <a:cs typeface="+mn-cs"/>
              </a:rPr>
              <a:t>kommer med.</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i="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figur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1"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I forberedelsen op i mod udrulningen af Aula for dagtilbud i de enkelte kommuner, er der en </a:t>
            </a:r>
            <a:r>
              <a:rPr lang="da-DK" sz="900" b="1" kern="1200" dirty="0">
                <a:solidFill>
                  <a:schemeClr val="tx1"/>
                </a:solidFill>
                <a:effectLst/>
                <a:latin typeface="+mn-lt"/>
                <a:ea typeface="+mn-ea"/>
                <a:cs typeface="+mn-cs"/>
              </a:rPr>
              <a:t>helt konkret arbejdsopgave ift. til at sikre, at de rette brugere er tilknyttet de rette grupper i de brugeradministrative systemer. </a:t>
            </a:r>
          </a:p>
          <a:p>
            <a:endParaRPr lang="da-DK" sz="900" b="1" kern="1200" dirty="0">
              <a:solidFill>
                <a:schemeClr val="tx1"/>
              </a:solidFill>
              <a:effectLst/>
              <a:latin typeface="+mn-lt"/>
              <a:ea typeface="+mn-ea"/>
              <a:cs typeface="+mn-cs"/>
            </a:endParaRPr>
          </a:p>
          <a:p>
            <a:r>
              <a:rPr lang="da-DK" sz="900" i="0" kern="1200" dirty="0">
                <a:solidFill>
                  <a:schemeClr val="tx1"/>
                </a:solidFill>
                <a:effectLst/>
                <a:latin typeface="+mn-lt"/>
                <a:ea typeface="+mn-ea"/>
                <a:cs typeface="+mn-cs"/>
              </a:rPr>
              <a:t>Denne arbejdsopgave vil primært være en opgave, som institutionsadministratorerne på de enkelte institutioner varetager.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figur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Alt indhold, som en bruger modtager og har adgang til i Aula, afhænger af brugerens relation til en eller flere grupper.</a:t>
            </a:r>
            <a:r>
              <a:rPr lang="da-DK" sz="900" kern="1200" dirty="0">
                <a:solidFill>
                  <a:schemeClr val="tx1"/>
                </a:solidFill>
                <a:effectLst/>
                <a:latin typeface="+mn-lt"/>
                <a:ea typeface="+mn-ea"/>
                <a:cs typeface="+mn-cs"/>
              </a:rPr>
              <a:t> Det betyder, at hvis en medarbejder eksempelvis er tilknyttet alle institutionens stuer (hoved/</a:t>
            </a:r>
            <a:r>
              <a:rPr lang="da-DK" dirty="0" err="1"/>
              <a:t>uni</a:t>
            </a:r>
            <a:r>
              <a:rPr lang="da-DK" dirty="0"/>
              <a:t>-grupper</a:t>
            </a:r>
            <a:r>
              <a:rPr lang="da-DK" sz="900" kern="1200" dirty="0">
                <a:solidFill>
                  <a:schemeClr val="tx1"/>
                </a:solidFill>
                <a:effectLst/>
                <a:latin typeface="+mn-lt"/>
                <a:ea typeface="+mn-ea"/>
                <a:cs typeface="+mn-cs"/>
              </a:rPr>
              <a:t>) i jeres brugeradministrative systemer, vil medarbejderen modtage information fra alle disse grupper, når de tilgår Aula.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figur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Al data omkring brugere og grupper indlæses i Aula fra STIL/UNI-C.</a:t>
            </a:r>
            <a:r>
              <a:rPr lang="da-DK" sz="900" b="0" i="0" kern="1200" dirty="0">
                <a:solidFill>
                  <a:schemeClr val="tx1"/>
                </a:solidFill>
                <a:effectLst/>
                <a:latin typeface="+mn-lt"/>
                <a:ea typeface="+mn-ea"/>
                <a:cs typeface="+mn-cs"/>
              </a:rPr>
              <a:t> </a:t>
            </a:r>
            <a:r>
              <a:rPr lang="da-DK" sz="900" b="0" kern="1200" dirty="0">
                <a:solidFill>
                  <a:schemeClr val="tx1"/>
                </a:solidFill>
                <a:effectLst/>
                <a:latin typeface="+mn-lt"/>
                <a:ea typeface="+mn-ea"/>
                <a:cs typeface="+mn-cs"/>
              </a:rPr>
              <a:t>Den data, der indlæses i Aula via UNI-C/STIL, kommer fra jeres brugeradministrative systemer, som bruges på jeres institutioner - eksempelvis KMD, IST eller </a:t>
            </a:r>
            <a:r>
              <a:rPr lang="da-DK" sz="900" b="0" kern="1200" dirty="0" err="1">
                <a:solidFill>
                  <a:schemeClr val="tx1"/>
                </a:solidFill>
                <a:effectLst/>
                <a:latin typeface="+mn-lt"/>
                <a:ea typeface="+mn-ea"/>
                <a:cs typeface="+mn-cs"/>
              </a:rPr>
              <a:t>Assemble</a:t>
            </a:r>
            <a:r>
              <a:rPr lang="da-DK" sz="900" b="0" kern="1200" dirty="0">
                <a:solidFill>
                  <a:schemeClr val="tx1"/>
                </a:solidFill>
                <a:effectLst/>
                <a:latin typeface="+mn-lt"/>
                <a:ea typeface="+mn-ea"/>
                <a:cs typeface="+mn-cs"/>
              </a:rPr>
              <a:t>. I jeres brugeradministrative systemer opretter I relevante brugere for jeres institution.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figur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På baggrund af dette ”bygges” en stue og dens deltagere med børn, medarbejdere og forældre. Disse grupper kaldes i Aula for UNI-grupper da de kommer fra UNI-Login.</a:t>
            </a:r>
            <a:r>
              <a:rPr lang="da-DK" sz="800" b="1" i="1" kern="1200" dirty="0">
                <a:solidFill>
                  <a:schemeClr val="tx1"/>
                </a:solidFill>
                <a:effectLst/>
                <a:latin typeface="+mn-lt"/>
                <a:ea typeface="+mn-ea"/>
                <a:cs typeface="+mn-cs"/>
              </a:rPr>
              <a:t> </a:t>
            </a:r>
            <a:r>
              <a:rPr lang="da-DK" sz="800" b="0" i="0" kern="1200" dirty="0">
                <a:solidFill>
                  <a:schemeClr val="tx1"/>
                </a:solidFill>
                <a:effectLst/>
                <a:latin typeface="+mn-lt"/>
                <a:ea typeface="+mn-ea"/>
                <a:cs typeface="+mn-cs"/>
              </a:rPr>
              <a:t>Når I tilgår Aula, vil hoved/Uni-grupper – fx stuer derfor være oprettet gennem de brugeradministrative systemer. Det kunne eksempelvis være ”rød stue”. </a:t>
            </a:r>
            <a:r>
              <a:rPr lang="da-DK" sz="936" kern="1200" dirty="0">
                <a:solidFill>
                  <a:schemeClr val="tx1"/>
                </a:solidFill>
                <a:effectLst/>
                <a:latin typeface="+mn-lt"/>
                <a:ea typeface="+mn-ea"/>
                <a:cs typeface="+mn-cs"/>
              </a:rPr>
              <a:t>Derfor vil der ikke være behov for at oprette disse grupper direkte i Aula.</a:t>
            </a:r>
            <a:endParaRPr lang="da-DK" sz="700" kern="1200" dirty="0">
              <a:solidFill>
                <a:schemeClr val="tx1"/>
              </a:solidFill>
              <a:effectLst/>
              <a:latin typeface="+mn-lt"/>
              <a:ea typeface="+mn-ea"/>
              <a:cs typeface="+mn-cs"/>
            </a:endParaRPr>
          </a:p>
          <a:p>
            <a:endParaRPr lang="da-DK" sz="900" i="0" kern="1200" dirty="0">
              <a:solidFill>
                <a:schemeClr val="tx1"/>
              </a:solidFill>
              <a:effectLst/>
              <a:latin typeface="+mn-lt"/>
              <a:ea typeface="+mn-ea"/>
              <a:cs typeface="+mn-cs"/>
            </a:endParaRPr>
          </a:p>
          <a:p>
            <a:r>
              <a:rPr lang="da-DK" sz="900" i="0" kern="1200" dirty="0">
                <a:solidFill>
                  <a:schemeClr val="tx1"/>
                </a:solidFill>
                <a:effectLst/>
                <a:latin typeface="+mn-lt"/>
                <a:ea typeface="+mn-ea"/>
                <a:cs typeface="+mn-cs"/>
              </a:rPr>
              <a:t>Vi går nu videre til, hvordan I tilgår administrationsmodulet i Aula, og hvad modulet indeholder…</a:t>
            </a: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dirty="0"/>
          </a:p>
        </p:txBody>
      </p:sp>
      <p:sp>
        <p:nvSpPr>
          <p:cNvPr id="4" name="Slide Number Placeholder 3"/>
          <p:cNvSpPr>
            <a:spLocks noGrp="1"/>
          </p:cNvSpPr>
          <p:nvPr>
            <p:ph type="sldNum" sz="quarter" idx="5"/>
          </p:nvPr>
        </p:nvSpPr>
        <p:spPr/>
        <p:txBody>
          <a:bodyPr/>
          <a:lstStyle/>
          <a:p>
            <a:fld id="{0DA0114A-87C3-AE42-9FE6-947C2632DDED}" type="slidenum">
              <a:rPr lang="da-DK" smtClean="0"/>
              <a:t>59</a:t>
            </a:fld>
            <a:endParaRPr lang="da-DK"/>
          </a:p>
        </p:txBody>
      </p:sp>
    </p:spTree>
    <p:extLst>
      <p:ext uri="{BB962C8B-B14F-4D97-AF65-F5344CB8AC3E}">
        <p14:creationId xmlns:p14="http://schemas.microsoft.com/office/powerpoint/2010/main" val="266458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812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i="0" dirty="0"/>
              <a:t>Som det øvrige Aula er administrationsmodulet i Aula også relativt</a:t>
            </a:r>
            <a:r>
              <a:rPr lang="da-DK" sz="1000" i="0" dirty="0"/>
              <a:t> nemt og intuitivt at gå til. </a:t>
            </a:r>
            <a:r>
              <a:rPr lang="da-DK" sz="936" b="0" i="0" kern="1200" dirty="0">
                <a:solidFill>
                  <a:schemeClr val="tx1"/>
                </a:solidFill>
                <a:effectLst/>
                <a:latin typeface="+mn-lt"/>
                <a:ea typeface="+mn-ea"/>
                <a:cs typeface="+mn-cs"/>
              </a:rPr>
              <a:t>For </a:t>
            </a:r>
            <a:r>
              <a:rPr lang="da-DK" sz="936" b="0" kern="1200" dirty="0">
                <a:solidFill>
                  <a:schemeClr val="tx1"/>
                </a:solidFill>
                <a:effectLst/>
                <a:latin typeface="+mn-lt"/>
                <a:ea typeface="+mn-ea"/>
                <a:cs typeface="+mn-cs"/>
              </a:rPr>
              <a:t>at </a:t>
            </a:r>
            <a:r>
              <a:rPr lang="da-DK" sz="936" b="1" kern="1200" dirty="0">
                <a:solidFill>
                  <a:schemeClr val="tx1"/>
                </a:solidFill>
                <a:effectLst/>
                <a:latin typeface="+mn-lt"/>
                <a:ea typeface="+mn-ea"/>
                <a:cs typeface="+mn-cs"/>
              </a:rPr>
              <a:t>tilgå administrationsmodulet skal I gøre brug af to-faktor login</a:t>
            </a:r>
            <a:r>
              <a:rPr lang="da-DK" sz="936" kern="1200" dirty="0">
                <a:solidFill>
                  <a:schemeClr val="tx1"/>
                </a:solidFill>
                <a:effectLst/>
                <a:latin typeface="+mn-lt"/>
                <a:ea typeface="+mn-ea"/>
                <a:cs typeface="+mn-cs"/>
              </a:rPr>
              <a:t>, ligesom når I skal tilgå følsomt materiale i beskedmodulet eller sikker fildeling – I skal altså her på samme måde steppe et niveau op i sikkerhed, hvis jeres kommunale </a:t>
            </a:r>
            <a:r>
              <a:rPr lang="da-DK" sz="936" kern="1200" dirty="0" err="1">
                <a:solidFill>
                  <a:schemeClr val="tx1"/>
                </a:solidFill>
                <a:effectLst/>
                <a:latin typeface="+mn-lt"/>
                <a:ea typeface="+mn-ea"/>
                <a:cs typeface="+mn-cs"/>
              </a:rPr>
              <a:t>IdP</a:t>
            </a:r>
            <a:r>
              <a:rPr lang="da-DK" sz="936" kern="1200" dirty="0">
                <a:solidFill>
                  <a:schemeClr val="tx1"/>
                </a:solidFill>
                <a:effectLst/>
                <a:latin typeface="+mn-lt"/>
                <a:ea typeface="+mn-ea"/>
                <a:cs typeface="+mn-cs"/>
              </a:rPr>
              <a:t>-løsning ikke stepper jer op fra start. </a:t>
            </a:r>
            <a:r>
              <a:rPr lang="da-DK" sz="936" b="1" kern="1200" dirty="0">
                <a:solidFill>
                  <a:schemeClr val="tx1"/>
                </a:solidFill>
                <a:effectLst/>
                <a:latin typeface="+mn-lt"/>
                <a:ea typeface="+mn-ea"/>
                <a:cs typeface="+mn-cs"/>
              </a:rPr>
              <a:t>På den måde sikres det, at følsomme data er beskyttet af et ekstra sikkerhedslag.</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Tilgangen til administrationsmulighederne i Aula tilgås med samme bruger, som ellers benyttes i Aula, og som brugeren har fået tildelt rettighederne til at administrere.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I Aula administrationsmodul, kan I tilgå </a:t>
            </a:r>
            <a:r>
              <a:rPr lang="da-DK" dirty="0"/>
              <a:t>fire menuer: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1" dirty="0"/>
              <a:t>(klik administrationsikoner frem):</a:t>
            </a:r>
            <a:r>
              <a:rPr lang="da-DK"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Brugere, Grupper, Indstillinger og Opsætning.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endParaRPr lang="da-DK" sz="10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Brugere: </a:t>
            </a:r>
            <a:r>
              <a:rPr lang="da-DK" sz="936" kern="1200" dirty="0">
                <a:solidFill>
                  <a:schemeClr val="tx1"/>
                </a:solidFill>
                <a:effectLst/>
                <a:latin typeface="+mn-lt"/>
                <a:ea typeface="+mn-ea"/>
                <a:cs typeface="+mn-cs"/>
              </a:rPr>
              <a:t>Her får I et overblik over brugere og deres roller. Det giver dig som administrator mulighed for at tilpasse rettigheder, eller tilgå brugeres profiler. Du kan dermed tildele nogle af de rettigheder, vi har snakket om i dag til udvalgte brugere fx Institutionsadministrator eller Håndter grupper.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endParaRPr lang="da-DK" sz="10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Grupper: </a:t>
            </a:r>
            <a:r>
              <a:rPr lang="da-DK" sz="936" b="0" kern="1200" dirty="0">
                <a:solidFill>
                  <a:schemeClr val="tx1"/>
                </a:solidFill>
                <a:effectLst/>
                <a:latin typeface="+mn-lt"/>
                <a:ea typeface="+mn-ea"/>
                <a:cs typeface="+mn-cs"/>
              </a:rPr>
              <a:t>Under Grupper </a:t>
            </a:r>
            <a:r>
              <a:rPr lang="da-DK" dirty="0"/>
              <a:t>kan I få overblik over institutionens grupper, redigere eksisterende grupper eller oprette nye.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endParaRPr lang="da-DK" sz="10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Indstillinger</a:t>
            </a:r>
            <a:r>
              <a:rPr lang="da-DK" dirty="0"/>
              <a:t>: Under Indstillinger finder I en række undermenuer. Hvad I kan tilgå her, afhænger af den rolle og de rettigheder, I har fået tildelt.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Fælles filer – </a:t>
            </a:r>
            <a:r>
              <a:rPr lang="da-DK" b="0" dirty="0"/>
              <a:t>er tiltænkt politikker som fx kost- og mobbepolitik som institutionens brugere kan læse. Det er dermed filer, som er fælles for institutionen. Bemærk at filerne skal være i PDF-format for at kunne uploades.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Anmeldelser – </a:t>
            </a:r>
            <a:r>
              <a:rPr lang="da-DK" b="0" dirty="0"/>
              <a:t>Denne funktion giver mulighed for at håndtere anmeldt indhold. Brugere i Aula </a:t>
            </a:r>
            <a:r>
              <a:rPr lang="en-US" dirty="0" err="1"/>
              <a:t>kan</a:t>
            </a:r>
            <a:r>
              <a:rPr lang="en-US" dirty="0"/>
              <a:t> </a:t>
            </a:r>
            <a:r>
              <a:rPr lang="en-US" dirty="0" err="1"/>
              <a:t>anmelde</a:t>
            </a:r>
            <a:r>
              <a:rPr lang="en-US" dirty="0"/>
              <a:t> </a:t>
            </a:r>
            <a:r>
              <a:rPr lang="en-US" dirty="0" err="1"/>
              <a:t>stødende</a:t>
            </a:r>
            <a:r>
              <a:rPr lang="en-US" dirty="0"/>
              <a:t> </a:t>
            </a:r>
            <a:r>
              <a:rPr lang="en-US" dirty="0" err="1"/>
              <a:t>indhold</a:t>
            </a:r>
            <a:r>
              <a:rPr lang="en-US" dirty="0"/>
              <a:t> under </a:t>
            </a:r>
            <a:r>
              <a:rPr lang="en-US" dirty="0" err="1"/>
              <a:t>hvert</a:t>
            </a:r>
            <a:r>
              <a:rPr lang="en-US" dirty="0"/>
              <a:t> </a:t>
            </a:r>
            <a:r>
              <a:rPr lang="en-US" dirty="0" err="1"/>
              <a:t>enkelt</a:t>
            </a:r>
            <a:r>
              <a:rPr lang="en-US" dirty="0"/>
              <a:t> </a:t>
            </a:r>
            <a:r>
              <a:rPr lang="en-US" dirty="0" err="1"/>
              <a:t>opslag</a:t>
            </a:r>
            <a:r>
              <a:rPr lang="en-US" dirty="0"/>
              <a:t>, </a:t>
            </a:r>
            <a:r>
              <a:rPr lang="en-US" dirty="0" err="1"/>
              <a:t>medie</a:t>
            </a:r>
            <a:r>
              <a:rPr lang="en-US" dirty="0"/>
              <a:t> </a:t>
            </a:r>
            <a:r>
              <a:rPr lang="en-US" dirty="0" err="1"/>
              <a:t>eller</a:t>
            </a:r>
            <a:r>
              <a:rPr lang="en-US" dirty="0"/>
              <a:t> </a:t>
            </a:r>
            <a:r>
              <a:rPr lang="en-US" dirty="0" err="1"/>
              <a:t>kommentar</a:t>
            </a:r>
            <a:r>
              <a:rPr lang="en-US" dirty="0"/>
              <a:t>. </a:t>
            </a:r>
            <a:r>
              <a:rPr lang="da-DK" dirty="0"/>
              <a:t>Det anmeldte indhold, vil blive fjernet fra de brugere, indholdet er delt med, indtil administratoren har taget stilling til enten at fjerne indholdet permanent eller afvise anmeldelsen.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endParaRPr lang="da-DK" sz="10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Opsætning: </a:t>
            </a:r>
            <a:r>
              <a:rPr lang="da-DK" dirty="0"/>
              <a:t>Under Opsætning findes </a:t>
            </a:r>
            <a:r>
              <a:rPr lang="da-DK" dirty="0" err="1"/>
              <a:t>dashboards</a:t>
            </a:r>
            <a:r>
              <a:rPr lang="da-DK" dirty="0"/>
              <a:t>, der styrer, hvilket indhold brugerne i Aula får adgang til. Derudover er det også muligt at håndtere komme/gå.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De fire overordnede menuer, er altså kort og godt indgangen til Aulas administrationsmodul, og det er herfra I fortager jeres administrative opgaver.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Hvad I kan tilgå i administrationsmoduler afhænger af den rolle og de rettigheder, I har fået tildelt. </a:t>
            </a:r>
            <a:r>
              <a:rPr lang="en-US" b="0" dirty="0"/>
              <a:t>Vi </a:t>
            </a:r>
            <a:r>
              <a:rPr lang="en-US" b="0" dirty="0" err="1"/>
              <a:t>kommer</a:t>
            </a:r>
            <a:r>
              <a:rPr lang="en-US" b="0" dirty="0"/>
              <a:t> </a:t>
            </a:r>
            <a:r>
              <a:rPr lang="en-US" b="0" dirty="0" err="1"/>
              <a:t>til</a:t>
            </a:r>
            <a:r>
              <a:rPr lang="en-US" b="0" dirty="0"/>
              <a:t> at </a:t>
            </a:r>
            <a:r>
              <a:rPr lang="en-US" b="0" dirty="0" err="1"/>
              <a:t>gennemgå</a:t>
            </a:r>
            <a:r>
              <a:rPr lang="en-US" b="0" dirty="0"/>
              <a:t> de </a:t>
            </a:r>
            <a:r>
              <a:rPr lang="en-US" b="0" dirty="0" err="1"/>
              <a:t>andre</a:t>
            </a:r>
            <a:r>
              <a:rPr lang="en-US" b="0" dirty="0"/>
              <a:t> dele </a:t>
            </a:r>
            <a:r>
              <a:rPr lang="en-US" b="0" dirty="0" err="1"/>
              <a:t>af</a:t>
            </a:r>
            <a:r>
              <a:rPr lang="en-US" b="0" dirty="0"/>
              <a:t> </a:t>
            </a:r>
            <a:r>
              <a:rPr lang="en-US" b="0" dirty="0" err="1"/>
              <a:t>administrationsmodulet</a:t>
            </a:r>
            <a:r>
              <a:rPr lang="en-US" b="0" dirty="0"/>
              <a:t> </a:t>
            </a:r>
            <a:r>
              <a:rPr lang="en-US" b="0" dirty="0" err="1"/>
              <a:t>senere</a:t>
            </a:r>
            <a:r>
              <a:rPr lang="en-US" b="0" dirty="0"/>
              <a:t>. </a:t>
            </a:r>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I næste modul ser vi derfor på </a:t>
            </a:r>
            <a:r>
              <a:rPr lang="da-DK" b="1" i="1" dirty="0"/>
              <a:t>Hvem der kan hvad og hvordan </a:t>
            </a:r>
            <a:r>
              <a:rPr lang="da-DK" i="1" dirty="0"/>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1"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i="1"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4862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i="0" dirty="0"/>
              <a:t>Opgave</a:t>
            </a:r>
          </a:p>
          <a:p>
            <a:r>
              <a:rPr lang="da-DK" sz="900" b="1" i="0" dirty="0"/>
              <a:t>Manus:</a:t>
            </a:r>
            <a:endParaRPr lang="da-DK" sz="900" i="0" dirty="0"/>
          </a:p>
          <a:p>
            <a:r>
              <a:rPr lang="da-DK" sz="900" i="0" dirty="0"/>
              <a:t>Opgavefasen tager denne gang afsæt i to opgavesedler – </a:t>
            </a:r>
            <a:r>
              <a:rPr lang="da-DK" sz="900" b="1" i="0" dirty="0"/>
              <a:t>”Hvem må hvad” og ”Tildelte rettigheder”.</a:t>
            </a:r>
          </a:p>
          <a:p>
            <a:endParaRPr lang="da-DK" sz="900" i="0" dirty="0"/>
          </a:p>
          <a:p>
            <a:r>
              <a:rPr lang="da-DK" sz="900" i="0" dirty="0"/>
              <a:t>I må selv vælge, hvilken opgaveseddel I vil prøve kræfter med først. </a:t>
            </a:r>
          </a:p>
          <a:p>
            <a:endParaRPr lang="da-DK" sz="900" i="0" dirty="0"/>
          </a:p>
          <a:p>
            <a:r>
              <a:rPr lang="da-DK" sz="900" i="0" dirty="0"/>
              <a:t>Igen - brug kun trin-for-trin-guides og træningsvideoer, hvis I har behov for støtte. </a:t>
            </a:r>
            <a:r>
              <a:rPr lang="da-DK" sz="900" b="1" i="0" dirty="0"/>
              <a:t>Link (</a:t>
            </a:r>
            <a:r>
              <a:rPr lang="da-DK" sz="900" b="1" u="sng" kern="1200" dirty="0">
                <a:solidFill>
                  <a:schemeClr val="tx1"/>
                </a:solidFill>
                <a:effectLst/>
                <a:latin typeface="+mn-lt"/>
                <a:ea typeface="+mn-ea"/>
                <a:cs typeface="+mn-cs"/>
                <a:hlinkClick r:id="rId3"/>
              </a:rPr>
              <a:t>www.aulainfo.dk</a:t>
            </a:r>
            <a:r>
              <a:rPr lang="da-DK" sz="900" b="1" i="0" dirty="0"/>
              <a:t>) er noteret på whiteboard.</a:t>
            </a:r>
          </a:p>
          <a:p>
            <a:endParaRPr lang="da-DK" sz="900" i="0" dirty="0"/>
          </a:p>
          <a:p>
            <a:r>
              <a:rPr lang="da-DK" sz="900" i="0" dirty="0"/>
              <a:t>Husk, at opgavesedlerne tager afsæt i én af flere måder at løse opgaven på. Forsøg derfor at løse opgaven uden minutiøst at følge opgavesedlerne. </a:t>
            </a:r>
          </a:p>
          <a:p>
            <a:endParaRPr lang="da-DK" sz="900" i="0" dirty="0"/>
          </a:p>
          <a:p>
            <a:r>
              <a:rPr lang="da-DK" sz="900" b="0" i="0" kern="1200" dirty="0">
                <a:solidFill>
                  <a:schemeClr val="tx1"/>
                </a:solidFill>
                <a:effectLst/>
                <a:latin typeface="+mn-lt"/>
                <a:ea typeface="+mn-ea"/>
                <a:cs typeface="+mn-cs"/>
              </a:rPr>
              <a:t>Har I spørgsmål undervejs, noterer jeg dem </a:t>
            </a:r>
            <a:r>
              <a:rPr lang="da-DK" sz="1100" b="0" i="0" kern="1200" dirty="0">
                <a:solidFill>
                  <a:schemeClr val="tx1"/>
                </a:solidFill>
                <a:effectLst/>
                <a:latin typeface="+mn-lt"/>
                <a:ea typeface="+mn-ea"/>
                <a:cs typeface="+mn-cs"/>
              </a:rPr>
              <a:t>på vores ”Parkeringsplads”, så vi kan samle op på dem i fællesskab i opsamlingsfasen.</a:t>
            </a:r>
          </a:p>
          <a:p>
            <a:endParaRPr lang="da-DK" sz="1100" b="0" i="0" kern="1200" dirty="0">
              <a:solidFill>
                <a:schemeClr val="tx1"/>
              </a:solidFill>
              <a:effectLst/>
              <a:latin typeface="+mn-lt"/>
              <a:ea typeface="+mn-ea"/>
              <a:cs typeface="+mn-cs"/>
            </a:endParaRPr>
          </a:p>
          <a:p>
            <a:r>
              <a:rPr lang="da-DK" sz="1100" b="0" i="0" kern="1200" dirty="0">
                <a:solidFill>
                  <a:schemeClr val="tx1"/>
                </a:solidFill>
                <a:effectLst/>
                <a:latin typeface="+mn-lt"/>
                <a:ea typeface="+mn-ea"/>
                <a:cs typeface="+mn-cs"/>
              </a:rPr>
              <a:t>I har 20 minutter til de tre opgavesedler – </a:t>
            </a:r>
            <a:r>
              <a:rPr lang="da-DK" sz="1100" b="0" i="0" kern="1200" dirty="0" err="1">
                <a:solidFill>
                  <a:schemeClr val="tx1"/>
                </a:solidFill>
                <a:effectLst/>
                <a:latin typeface="+mn-lt"/>
                <a:ea typeface="+mn-ea"/>
                <a:cs typeface="+mn-cs"/>
              </a:rPr>
              <a:t>Værs’go</a:t>
            </a:r>
            <a:r>
              <a:rPr lang="da-DK" sz="1100" b="0" i="0" kern="1200" dirty="0">
                <a:solidFill>
                  <a:schemeClr val="tx1"/>
                </a:solidFill>
                <a:effectLst/>
                <a:latin typeface="+mn-lt"/>
                <a:ea typeface="+mn-ea"/>
                <a:cs typeface="+mn-cs"/>
              </a:rPr>
              <a:t> at gå i gang og rigtig god fornøjelse!</a:t>
            </a:r>
          </a:p>
          <a:p>
            <a:endParaRPr lang="da-DK" sz="1100" b="0" i="0" kern="1200" dirty="0">
              <a:solidFill>
                <a:schemeClr val="tx1"/>
              </a:solidFill>
              <a:effectLst/>
              <a:latin typeface="+mn-lt"/>
              <a:ea typeface="+mn-ea"/>
              <a:cs typeface="+mn-cs"/>
            </a:endParaRPr>
          </a:p>
          <a:p>
            <a:endParaRPr lang="da-DK" sz="1100" b="0" i="1" kern="1200" dirty="0">
              <a:solidFill>
                <a:schemeClr val="tx1"/>
              </a:solidFill>
              <a:effectLst/>
              <a:latin typeface="+mn-lt"/>
              <a:ea typeface="+mn-ea"/>
              <a:cs typeface="+mn-cs"/>
            </a:endParaRPr>
          </a:p>
          <a:p>
            <a:r>
              <a:rPr lang="da-DK" sz="900" b="1" dirty="0"/>
              <a:t>Noter: </a:t>
            </a:r>
          </a:p>
          <a:p>
            <a:pPr marL="0" indent="0">
              <a:buFont typeface="Arial" panose="020B0604020202020204" pitchFamily="34" charset="0"/>
              <a:buNone/>
            </a:pPr>
            <a:r>
              <a:rPr lang="da-DK" sz="900" i="1" dirty="0"/>
              <a:t>Hav opgavesedler klar til udlevering</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317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Manus: </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(Klik første punkt frem) </a:t>
            </a:r>
          </a:p>
          <a:p>
            <a:endParaRPr lang="da-DK" dirty="0"/>
          </a:p>
          <a:p>
            <a:r>
              <a:rPr lang="da-DK" sz="900" b="1" dirty="0"/>
              <a:t>Håndtering af Fællespostkasser: </a:t>
            </a:r>
            <a:br>
              <a:rPr lang="da-DK" sz="900" b="1" dirty="0"/>
            </a:br>
            <a:r>
              <a:rPr lang="da-DK" sz="900" b="0" dirty="0"/>
              <a:t>Fællespostkasser i Aula </a:t>
            </a:r>
            <a:r>
              <a:rPr lang="da-DK" sz="900" dirty="0"/>
              <a:t>giver mulighed for at have en enkel postkasse for en gruppe af brugere. Et eksempel kunne være en fællespostkasse for et pædagogteam på en stue. Herfra kan pædagogteamet sende og modtage beskeder ifm. fx sygdom. Når en medarbejder fra pædagogteamet svarer fra en fællespostkasse, vil det, for modtageren, fremgå, at det er pædagogteamet, der har svaret og ikke den specifikke bruger.  </a:t>
            </a:r>
          </a:p>
          <a:p>
            <a:endParaRPr lang="da-DK" dirty="0"/>
          </a:p>
          <a:p>
            <a:r>
              <a:rPr lang="da-DK" b="1" dirty="0"/>
              <a:t>(Klik næste punkt frem) </a:t>
            </a:r>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Hvilke ressourcer stilles til rådighed i Aula?</a:t>
            </a:r>
            <a:r>
              <a:rPr lang="da-DK" sz="936" kern="1200" dirty="0">
                <a:solidFill>
                  <a:schemeClr val="tx1"/>
                </a:solidFill>
                <a:effectLst/>
                <a:latin typeface="+mn-lt"/>
                <a:ea typeface="+mn-ea"/>
                <a:cs typeface="+mn-cs"/>
              </a:rPr>
              <a:t> </a:t>
            </a:r>
            <a:br>
              <a:rPr lang="da-DK" sz="936" kern="1200" dirty="0">
                <a:solidFill>
                  <a:schemeClr val="tx1"/>
                </a:solidFill>
                <a:effectLst/>
                <a:latin typeface="+mn-lt"/>
                <a:ea typeface="+mn-ea"/>
                <a:cs typeface="+mn-cs"/>
              </a:rPr>
            </a:br>
            <a:r>
              <a:rPr lang="da-DK" sz="936" kern="1200" dirty="0">
                <a:solidFill>
                  <a:schemeClr val="tx1"/>
                </a:solidFill>
                <a:effectLst/>
                <a:latin typeface="+mn-lt"/>
                <a:ea typeface="+mn-ea"/>
                <a:cs typeface="+mn-cs"/>
              </a:rPr>
              <a:t>Det er institutionsadministratoren samt medarbejdere, der har fået tildelt denne rettighed til at håndtere ressourcer, der kan oprette ressourcer i Aula. I administrationsmodulet har I altid det samlede overblik over de oprettede ressourcer, og her kan I også redigere og tilføje nye ressourcer. </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(Klik næste punkt frem) </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Supplerende stamdata og tilladelser: </a:t>
            </a:r>
            <a:r>
              <a:rPr lang="da-DK" sz="936" kern="1200" dirty="0">
                <a:solidFill>
                  <a:schemeClr val="tx1"/>
                </a:solidFill>
                <a:effectLst/>
                <a:latin typeface="+mn-lt"/>
                <a:ea typeface="+mn-ea"/>
                <a:cs typeface="+mn-cs"/>
              </a:rPr>
              <a:t>Udover samtykker </a:t>
            </a:r>
            <a:r>
              <a:rPr lang="da-DK" sz="936" b="1" kern="1200" dirty="0">
                <a:solidFill>
                  <a:schemeClr val="tx1"/>
                </a:solidFill>
                <a:effectLst/>
                <a:latin typeface="+mn-lt"/>
                <a:ea typeface="+mn-ea"/>
                <a:cs typeface="+mn-cs"/>
              </a:rPr>
              <a:t>håndterer Aula også supplerende stamdata og tilladelser på en nem og overskuelig måde</a:t>
            </a:r>
            <a:r>
              <a:rPr lang="da-DK" sz="936" kern="1200" dirty="0">
                <a:solidFill>
                  <a:schemeClr val="tx1"/>
                </a:solidFill>
                <a:effectLst/>
                <a:latin typeface="+mn-lt"/>
                <a:ea typeface="+mn-ea"/>
                <a:cs typeface="+mn-cs"/>
              </a:rPr>
              <a:t>. Supplerende stamdata er data, der supplerer de stamdata, der modtages fra UNI-Login. Det kan eksempelvis omhandle særlige helbredsoplysninger eller kost. Tilladelser omhandler eksempelvis, hvorvidt børn må blive transporteret i bil eller deltage i fælles legedag.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En medarbejder kan hurtigt skabe sig et overblik over supplerende stamdata og tilladelser over børn i en liste i Aula. </a:t>
            </a:r>
            <a:endParaRPr lang="da-DK" dirty="0"/>
          </a:p>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62</a:t>
            </a:fld>
            <a:endParaRPr lang="da-DK"/>
          </a:p>
        </p:txBody>
      </p:sp>
    </p:spTree>
    <p:extLst>
      <p:ext uri="{BB962C8B-B14F-4D97-AF65-F5344CB8AC3E}">
        <p14:creationId xmlns:p14="http://schemas.microsoft.com/office/powerpoint/2010/main" val="30875520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872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10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dirty="0"/>
              <a:t>Rammen for hvem der kan administrere hvad i Aula, er generelt defineret ud fra den rolle eller de rettigheder, den enkelte bruger har</a:t>
            </a:r>
            <a:r>
              <a:rPr lang="da-DK" sz="1000" dirty="0"/>
              <a:t>. For at I får en forståelse for, hvornår brugere kan administrere hvad i Aula, præsenteres I først for de to grundlæggende administrationsniveauer i Aula…</a:t>
            </a:r>
          </a:p>
          <a:p>
            <a:pPr marL="0" indent="0">
              <a:buFont typeface="Arial" panose="020B0604020202020204" pitchFamily="34" charset="0"/>
              <a:buNone/>
            </a:pPr>
            <a:endParaRPr lang="da-DK" sz="900" b="1" dirty="0"/>
          </a:p>
          <a:p>
            <a:pPr marL="0" indent="0">
              <a:buFont typeface="Arial" panose="020B0604020202020204" pitchFamily="34" charset="0"/>
              <a:buNone/>
            </a:pPr>
            <a:endParaRPr lang="da-DK" sz="800" b="0" kern="1200" dirty="0">
              <a:solidFill>
                <a:schemeClr val="tx1"/>
              </a:solidFill>
              <a:effectLst/>
              <a:latin typeface="+mn-lt"/>
              <a:ea typeface="+mn-ea"/>
              <a:cs typeface="+mn-cs"/>
            </a:endParaRP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3036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r>
              <a:rPr lang="da-DK" dirty="0"/>
              <a:t>I Aula opererer vi med to administratorroller hhv. en kommunal administrator og en institutionsadministrator: </a:t>
            </a:r>
          </a:p>
          <a:p>
            <a:r>
              <a:rPr lang="da-DK"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(klik illustration frem):</a:t>
            </a:r>
            <a:endParaRPr lang="da-DK" sz="800" baseline="0" dirty="0"/>
          </a:p>
          <a:p>
            <a:endParaRPr lang="da-DK" dirty="0"/>
          </a:p>
          <a:p>
            <a:pPr marL="0" indent="0">
              <a:buFont typeface="+mj-lt"/>
              <a:buNone/>
            </a:pPr>
            <a:r>
              <a:rPr lang="da-DK" b="1" dirty="0"/>
              <a:t>1. Den kommunale administrator</a:t>
            </a:r>
            <a:r>
              <a:rPr lang="da-DK" dirty="0"/>
              <a:t> af Aula kan håndtere indstillinger, der går på tværs af institutioner i skoler og dagtilbud i kommunen. </a:t>
            </a:r>
            <a:r>
              <a:rPr lang="da-DK" sz="900" dirty="0"/>
              <a:t>Rammen for hvem der har adgang til hvilken funktionalitet, og hvordan </a:t>
            </a:r>
            <a:r>
              <a:rPr lang="da-DK" sz="900" b="0" dirty="0">
                <a:latin typeface="Calibri Light" panose="020F0302020204030204" pitchFamily="34" charset="0"/>
                <a:cs typeface="Calibri Light" panose="020F0302020204030204" pitchFamily="34" charset="0"/>
              </a:rPr>
              <a:t>de forskellige brugere har adgang til at bruge den, </a:t>
            </a:r>
            <a:r>
              <a:rPr lang="da-DK" sz="900" dirty="0"/>
              <a:t>sættes altså som udgangspunkt af kommunens administrator af Aula. </a:t>
            </a:r>
          </a:p>
          <a:p>
            <a:pPr marL="0" indent="0">
              <a:buFont typeface="+mj-lt"/>
              <a:buNone/>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illustration frem):</a:t>
            </a:r>
            <a:endParaRPr lang="da-DK" sz="900" baseline="0" dirty="0"/>
          </a:p>
          <a:p>
            <a:pPr marL="0" indent="0">
              <a:buFont typeface="+mj-lt"/>
              <a:buNone/>
            </a:pPr>
            <a:endParaRPr lang="da-DK" sz="900" dirty="0"/>
          </a:p>
          <a:p>
            <a:pPr marL="0" indent="0">
              <a:buFont typeface="+mj-lt"/>
              <a:buNone/>
            </a:pPr>
            <a:r>
              <a:rPr lang="da-DK" sz="900" b="1" dirty="0"/>
              <a:t>2.</a:t>
            </a:r>
            <a:r>
              <a:rPr lang="da-DK" sz="900" dirty="0"/>
              <a:t> Ud fra den ramme der er sat på kommunalt niveau, kan I som </a:t>
            </a:r>
            <a:r>
              <a:rPr lang="da-DK" sz="900" b="1" dirty="0"/>
              <a:t>institutionsadministrator</a:t>
            </a:r>
            <a:r>
              <a:rPr lang="da-DK" sz="900" dirty="0"/>
              <a:t> opsætte og håndtere funktionalitet i Aula for en given institution. Rollen som institutionsadministrator kan tildeles flere medarbejdere på en institution. </a:t>
            </a:r>
            <a:r>
              <a:rPr lang="en-US" sz="936" kern="1200" dirty="0">
                <a:solidFill>
                  <a:schemeClr val="tx1"/>
                </a:solidFill>
                <a:latin typeface="+mn-lt"/>
                <a:ea typeface="+mn-ea"/>
                <a:cs typeface="+mn-cs"/>
              </a:rPr>
              <a:t>Det </a:t>
            </a:r>
            <a:r>
              <a:rPr lang="en-US" sz="936" kern="1200" dirty="0" err="1">
                <a:solidFill>
                  <a:schemeClr val="tx1"/>
                </a:solidFill>
                <a:latin typeface="+mn-lt"/>
                <a:ea typeface="+mn-ea"/>
                <a:cs typeface="+mn-cs"/>
              </a:rPr>
              <a:t>vil</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være</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forskelligt</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fra</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kommune</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til</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kommune</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hvor</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meget</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som</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er</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besluttet</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på</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kommunalt</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niveau</a:t>
            </a:r>
            <a:r>
              <a:rPr lang="en-US" sz="936" kern="1200" dirty="0">
                <a:solidFill>
                  <a:schemeClr val="tx1"/>
                </a:solidFill>
                <a:latin typeface="+mn-lt"/>
                <a:ea typeface="+mn-ea"/>
                <a:cs typeface="+mn-cs"/>
              </a:rPr>
              <a:t>, og </a:t>
            </a:r>
            <a:r>
              <a:rPr lang="en-US" sz="936" kern="1200" dirty="0" err="1">
                <a:solidFill>
                  <a:schemeClr val="tx1"/>
                </a:solidFill>
                <a:latin typeface="+mn-lt"/>
                <a:ea typeface="+mn-ea"/>
                <a:cs typeface="+mn-cs"/>
              </a:rPr>
              <a:t>hvor</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meget</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som</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er</a:t>
            </a:r>
            <a:r>
              <a:rPr lang="en-US" sz="936" kern="1200" dirty="0">
                <a:solidFill>
                  <a:schemeClr val="tx1"/>
                </a:solidFill>
                <a:latin typeface="+mn-lt"/>
                <a:ea typeface="+mn-ea"/>
                <a:cs typeface="+mn-cs"/>
              </a:rPr>
              <a:t> op </a:t>
            </a:r>
            <a:r>
              <a:rPr lang="en-US" sz="936" kern="1200" dirty="0" err="1">
                <a:solidFill>
                  <a:schemeClr val="tx1"/>
                </a:solidFill>
                <a:latin typeface="+mn-lt"/>
                <a:ea typeface="+mn-ea"/>
                <a:cs typeface="+mn-cs"/>
              </a:rPr>
              <a:t>til</a:t>
            </a:r>
            <a:r>
              <a:rPr lang="en-US" sz="936" kern="1200" dirty="0">
                <a:solidFill>
                  <a:schemeClr val="tx1"/>
                </a:solidFill>
                <a:latin typeface="+mn-lt"/>
                <a:ea typeface="+mn-ea"/>
                <a:cs typeface="+mn-cs"/>
              </a:rPr>
              <a:t> det </a:t>
            </a:r>
            <a:r>
              <a:rPr lang="en-US" sz="936" kern="1200" dirty="0" err="1">
                <a:solidFill>
                  <a:schemeClr val="tx1"/>
                </a:solidFill>
                <a:latin typeface="+mn-lt"/>
                <a:ea typeface="+mn-ea"/>
                <a:cs typeface="+mn-cs"/>
              </a:rPr>
              <a:t>enkelte</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dagtilbud</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På</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skoleområdet</a:t>
            </a:r>
            <a:r>
              <a:rPr lang="en-US" sz="936" kern="1200" dirty="0">
                <a:solidFill>
                  <a:schemeClr val="tx1"/>
                </a:solidFill>
                <a:latin typeface="+mn-lt"/>
                <a:ea typeface="+mn-ea"/>
                <a:cs typeface="+mn-cs"/>
              </a:rPr>
              <a:t> var det </a:t>
            </a:r>
            <a:r>
              <a:rPr lang="en-US" sz="936" kern="1200" dirty="0" err="1">
                <a:solidFill>
                  <a:schemeClr val="tx1"/>
                </a:solidFill>
                <a:latin typeface="+mn-lt"/>
                <a:ea typeface="+mn-ea"/>
                <a:cs typeface="+mn-cs"/>
              </a:rPr>
              <a:t>oftest</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en</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skolesekretær</a:t>
            </a:r>
            <a:r>
              <a:rPr lang="en-US" sz="936" kern="1200" dirty="0">
                <a:solidFill>
                  <a:schemeClr val="tx1"/>
                </a:solidFill>
                <a:latin typeface="+mn-lt"/>
                <a:ea typeface="+mn-ea"/>
                <a:cs typeface="+mn-cs"/>
              </a:rPr>
              <a:t>, men </a:t>
            </a:r>
            <a:r>
              <a:rPr lang="en-US" sz="936" kern="1200" dirty="0" err="1">
                <a:solidFill>
                  <a:schemeClr val="tx1"/>
                </a:solidFill>
                <a:latin typeface="+mn-lt"/>
                <a:ea typeface="+mn-ea"/>
                <a:cs typeface="+mn-cs"/>
              </a:rPr>
              <a:t>hvem</a:t>
            </a:r>
            <a:r>
              <a:rPr lang="en-US" sz="936" kern="1200" dirty="0">
                <a:solidFill>
                  <a:schemeClr val="tx1"/>
                </a:solidFill>
                <a:latin typeface="+mn-lt"/>
                <a:ea typeface="+mn-ea"/>
                <a:cs typeface="+mn-cs"/>
              </a:rPr>
              <a:t> har </a:t>
            </a:r>
            <a:r>
              <a:rPr lang="en-US" sz="936" kern="1200" dirty="0" err="1">
                <a:solidFill>
                  <a:schemeClr val="tx1"/>
                </a:solidFill>
                <a:latin typeface="+mn-lt"/>
                <a:ea typeface="+mn-ea"/>
                <a:cs typeface="+mn-cs"/>
              </a:rPr>
              <a:t>denne</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opgave</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på</a:t>
            </a:r>
            <a:r>
              <a:rPr lang="en-US" sz="936" kern="1200" dirty="0">
                <a:solidFill>
                  <a:schemeClr val="tx1"/>
                </a:solidFill>
                <a:latin typeface="+mn-lt"/>
                <a:ea typeface="+mn-ea"/>
                <a:cs typeface="+mn-cs"/>
              </a:rPr>
              <a:t> </a:t>
            </a:r>
            <a:r>
              <a:rPr lang="en-US" sz="936" kern="1200" dirty="0" err="1">
                <a:solidFill>
                  <a:schemeClr val="tx1"/>
                </a:solidFill>
                <a:latin typeface="+mn-lt"/>
                <a:ea typeface="+mn-ea"/>
                <a:cs typeface="+mn-cs"/>
              </a:rPr>
              <a:t>dagtilbud</a:t>
            </a:r>
            <a:r>
              <a:rPr lang="en-US" sz="936" kern="1200" dirty="0">
                <a:solidFill>
                  <a:schemeClr val="tx1"/>
                </a:solidFill>
                <a:latin typeface="+mn-lt"/>
                <a:ea typeface="+mn-ea"/>
                <a:cs typeface="+mn-cs"/>
              </a:rPr>
              <a:t>?</a:t>
            </a:r>
            <a:endParaRPr lang="da-DK" sz="900" dirty="0"/>
          </a:p>
          <a:p>
            <a:pPr marL="228600" indent="-228600">
              <a:buFont typeface="+mj-lt"/>
              <a:buAutoNum type="arabicPeriod"/>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illustration frem):</a:t>
            </a:r>
            <a:endParaRPr lang="da-DK" sz="900" baseline="0" dirty="0"/>
          </a:p>
          <a:p>
            <a:pPr marL="228600" indent="-228600">
              <a:buFont typeface="+mj-lt"/>
              <a:buAutoNum type="arabicPeriod"/>
            </a:pPr>
            <a:endParaRPr lang="da-DK" sz="900" dirty="0"/>
          </a:p>
          <a:p>
            <a:r>
              <a:rPr lang="da-DK" sz="900" b="1" i="0" dirty="0"/>
              <a:t>3. </a:t>
            </a:r>
            <a:r>
              <a:rPr lang="da-DK" sz="900" i="0" dirty="0"/>
              <a:t>Institutionsadministratoren kan </a:t>
            </a:r>
            <a:r>
              <a:rPr lang="da-DK" sz="900" b="1" i="0" dirty="0"/>
              <a:t>tildele rettigheder </a:t>
            </a:r>
            <a:r>
              <a:rPr lang="da-DK" sz="900" i="0" dirty="0"/>
              <a:t>til en eller flere medarbejdere.</a:t>
            </a:r>
            <a:r>
              <a:rPr lang="da-DK" sz="900" i="0" kern="1200" dirty="0">
                <a:solidFill>
                  <a:schemeClr val="tx1"/>
                </a:solidFill>
                <a:effectLst/>
                <a:latin typeface="+mn-lt"/>
                <a:ea typeface="+mn-ea"/>
                <a:cs typeface="+mn-cs"/>
              </a:rPr>
              <a:t> </a:t>
            </a:r>
            <a:r>
              <a:rPr lang="da-DK" sz="936" kern="1200" dirty="0">
                <a:solidFill>
                  <a:schemeClr val="tx1"/>
                </a:solidFill>
                <a:latin typeface="+mn-lt"/>
                <a:ea typeface="+mn-ea"/>
                <a:cs typeface="+mn-cs"/>
              </a:rPr>
              <a:t>Det kunne eksempelvis være, at man tildelte rettigheden til at administrere komme/gå modulet eller håndtere grupper – alt efter hvad der giver mening i jeres organisering. De vil ikke få adgang til anden funktionalitet i administrationsmodulet end den, som er tildelt.</a:t>
            </a:r>
            <a:endParaRPr lang="da-DK" sz="900" i="0" kern="1200" dirty="0">
              <a:solidFill>
                <a:schemeClr val="tx1"/>
              </a:solidFill>
              <a:effectLst/>
              <a:latin typeface="+mn-lt"/>
              <a:ea typeface="+mn-ea"/>
              <a:cs typeface="+mn-cs"/>
            </a:endParaRPr>
          </a:p>
          <a:p>
            <a:endParaRPr lang="da-DK" sz="8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Hvilke rettigheder der kan uddelegeres</a:t>
            </a:r>
            <a:r>
              <a:rPr lang="da-DK" sz="900" i="0" dirty="0"/>
              <a:t>, vender vi tilbage til undervejs i de følgende moduler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dirty="0">
              <a:latin typeface="Lato black"/>
            </a:endParaRP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398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0DA0114A-87C3-AE42-9FE6-947C2632DDED}" type="slidenum">
              <a:rPr lang="da-DK" smtClean="0"/>
              <a:t>66</a:t>
            </a:fld>
            <a:endParaRPr lang="da-DK"/>
          </a:p>
        </p:txBody>
      </p:sp>
    </p:spTree>
    <p:extLst>
      <p:ext uri="{BB962C8B-B14F-4D97-AF65-F5344CB8AC3E}">
        <p14:creationId xmlns:p14="http://schemas.microsoft.com/office/powerpoint/2010/main" val="42516924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0DA0114A-87C3-AE42-9FE6-947C2632DDED}" type="slidenum">
              <a:rPr lang="da-DK" smtClean="0"/>
              <a:t>67</a:t>
            </a:fld>
            <a:endParaRPr lang="da-DK"/>
          </a:p>
        </p:txBody>
      </p:sp>
    </p:spTree>
    <p:extLst>
      <p:ext uri="{BB962C8B-B14F-4D97-AF65-F5344CB8AC3E}">
        <p14:creationId xmlns:p14="http://schemas.microsoft.com/office/powerpoint/2010/main" val="2370584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0DA0114A-87C3-AE42-9FE6-947C2632DDED}" type="slidenum">
              <a:rPr lang="da-DK" smtClean="0"/>
              <a:t>68</a:t>
            </a:fld>
            <a:endParaRPr lang="da-DK"/>
          </a:p>
        </p:txBody>
      </p:sp>
    </p:spTree>
    <p:extLst>
      <p:ext uri="{BB962C8B-B14F-4D97-AF65-F5344CB8AC3E}">
        <p14:creationId xmlns:p14="http://schemas.microsoft.com/office/powerpoint/2010/main" val="31619611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8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0446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Så er det tid til at få en kop kaffe – vi tager en pause på 15 min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8358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105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0" kern="1200" dirty="0">
                <a:solidFill>
                  <a:schemeClr val="tx1"/>
                </a:solidFill>
                <a:effectLst/>
                <a:latin typeface="+mn-lt"/>
                <a:ea typeface="+mn-ea"/>
                <a:cs typeface="+mn-cs"/>
              </a:rPr>
              <a:t>Temaet for dette modul er målrettet indhold</a:t>
            </a:r>
            <a:r>
              <a:rPr kumimoji="0" lang="da-DK" sz="1050" b="0" i="0" u="none" strike="noStrike" kern="1200" cap="none" spc="0" normalizeH="0" baseline="0" noProof="0" dirty="0">
                <a:ln>
                  <a:noFill/>
                </a:ln>
                <a:solidFill>
                  <a:srgbClr val="000000"/>
                </a:solidFill>
                <a:effectLst/>
                <a:uLnTx/>
                <a:uFillTx/>
                <a:latin typeface="Lato black"/>
                <a:ea typeface="+mn-ea"/>
                <a:cs typeface="+mn-cs"/>
              </a:rPr>
              <a:t>, fordi </a:t>
            </a:r>
            <a:r>
              <a:rPr kumimoji="0" lang="da-DK" sz="1050" b="1" i="0" u="none" strike="noStrike" kern="1200" cap="none" spc="0" normalizeH="0" baseline="0" noProof="0" dirty="0">
                <a:ln>
                  <a:noFill/>
                </a:ln>
                <a:solidFill>
                  <a:srgbClr val="000000"/>
                </a:solidFill>
                <a:effectLst/>
                <a:uLnTx/>
                <a:uFillTx/>
                <a:latin typeface="Lato black"/>
                <a:ea typeface="+mn-ea"/>
                <a:cs typeface="+mn-cs"/>
              </a:rPr>
              <a:t>opsætningen af </a:t>
            </a:r>
            <a:r>
              <a:rPr kumimoji="0" lang="da-DK" sz="1050" b="1" i="0" u="none" strike="noStrike" kern="1200" cap="none" spc="0" normalizeH="0" baseline="0" noProof="0" dirty="0" err="1">
                <a:ln>
                  <a:noFill/>
                </a:ln>
                <a:solidFill>
                  <a:srgbClr val="000000"/>
                </a:solidFill>
                <a:effectLst/>
                <a:uLnTx/>
                <a:uFillTx/>
                <a:latin typeface="Lato black"/>
                <a:ea typeface="+mn-ea"/>
                <a:cs typeface="+mn-cs"/>
              </a:rPr>
              <a:t>dashboards</a:t>
            </a:r>
            <a:r>
              <a:rPr kumimoji="0" lang="da-DK" sz="1050" b="1" i="0" u="none" strike="noStrike" kern="1200" cap="none" spc="0" normalizeH="0" baseline="0" noProof="0" dirty="0">
                <a:ln>
                  <a:noFill/>
                </a:ln>
                <a:solidFill>
                  <a:srgbClr val="000000"/>
                </a:solidFill>
                <a:effectLst/>
                <a:uLnTx/>
                <a:uFillTx/>
                <a:latin typeface="Lato black"/>
                <a:ea typeface="+mn-ea"/>
                <a:cs typeface="+mn-cs"/>
              </a:rPr>
              <a:t>, </a:t>
            </a:r>
            <a:r>
              <a:rPr kumimoji="0" lang="da-DK" sz="1050" b="1" i="0" u="none" strike="noStrike" kern="1200" cap="none" spc="0" normalizeH="0" baseline="0" noProof="0" dirty="0" err="1">
                <a:ln>
                  <a:noFill/>
                </a:ln>
                <a:solidFill>
                  <a:srgbClr val="000000"/>
                </a:solidFill>
                <a:effectLst/>
                <a:uLnTx/>
                <a:uFillTx/>
                <a:latin typeface="Lato black"/>
                <a:ea typeface="+mn-ea"/>
                <a:cs typeface="+mn-cs"/>
              </a:rPr>
              <a:t>widgets</a:t>
            </a:r>
            <a:r>
              <a:rPr kumimoji="0" lang="da-DK" sz="1050" b="1" i="0" u="none" strike="noStrike" kern="1200" cap="none" spc="0" normalizeH="0" baseline="0" noProof="0" dirty="0">
                <a:ln>
                  <a:noFill/>
                </a:ln>
                <a:solidFill>
                  <a:srgbClr val="000000"/>
                </a:solidFill>
                <a:effectLst/>
                <a:uLnTx/>
                <a:uFillTx/>
                <a:latin typeface="Lato black"/>
                <a:ea typeface="+mn-ea"/>
                <a:cs typeface="+mn-cs"/>
              </a:rPr>
              <a:t> og brugerroller i Aula er centralt, når vi snakker målretning af indhold for brugerne.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50" b="1" i="0" u="none" strike="noStrike" kern="1200" cap="none" spc="0" normalizeH="0" baseline="0" noProof="0" dirty="0">
              <a:ln>
                <a:noFill/>
              </a:ln>
              <a:solidFill>
                <a:srgbClr val="000000"/>
              </a:solidFill>
              <a:effectLst/>
              <a:uLnTx/>
              <a:uFillTx/>
              <a:latin typeface="Lato black"/>
              <a:ea typeface="+mn-ea"/>
              <a:cs typeface="+mn-cs"/>
            </a:endParaRPr>
          </a:p>
          <a:p>
            <a:r>
              <a:rPr lang="da-DK" sz="1050" b="0" i="0" kern="1200" dirty="0">
                <a:solidFill>
                  <a:schemeClr val="tx1"/>
                </a:solidFill>
                <a:effectLst/>
                <a:latin typeface="+mn-lt"/>
                <a:ea typeface="+mn-ea"/>
                <a:cs typeface="+mn-cs"/>
              </a:rPr>
              <a:t>Opsætningen af Aula </a:t>
            </a:r>
            <a:r>
              <a:rPr lang="da-DK" sz="1050" b="0" i="0" kern="1200" dirty="0" err="1">
                <a:solidFill>
                  <a:schemeClr val="tx1"/>
                </a:solidFill>
                <a:effectLst/>
                <a:latin typeface="+mn-lt"/>
                <a:ea typeface="+mn-ea"/>
                <a:cs typeface="+mn-cs"/>
              </a:rPr>
              <a:t>dashboards</a:t>
            </a:r>
            <a:r>
              <a:rPr lang="da-DK" sz="1050" b="0" i="0" kern="1200" dirty="0">
                <a:solidFill>
                  <a:schemeClr val="tx1"/>
                </a:solidFill>
                <a:effectLst/>
                <a:latin typeface="+mn-lt"/>
                <a:ea typeface="+mn-ea"/>
                <a:cs typeface="+mn-cs"/>
              </a:rPr>
              <a:t> er et af de første trin i den kommunale opsætning af Aula og </a:t>
            </a:r>
            <a:r>
              <a:rPr lang="da-DK" sz="1000" kern="1200" dirty="0">
                <a:solidFill>
                  <a:schemeClr val="tx1"/>
                </a:solidFill>
                <a:effectLst/>
                <a:latin typeface="+mn-lt"/>
                <a:ea typeface="+mn-ea"/>
                <a:cs typeface="+mn-cs"/>
              </a:rPr>
              <a:t>hænger sammen med valg af moduler og placering af </a:t>
            </a:r>
            <a:r>
              <a:rPr lang="da-DK" sz="1000" kern="1200" dirty="0" err="1">
                <a:solidFill>
                  <a:schemeClr val="tx1"/>
                </a:solidFill>
                <a:effectLst/>
                <a:latin typeface="+mn-lt"/>
                <a:ea typeface="+mn-ea"/>
                <a:cs typeface="+mn-cs"/>
              </a:rPr>
              <a:t>widgets</a:t>
            </a:r>
            <a:r>
              <a:rPr lang="da-DK" sz="1000" kern="1200" dirty="0">
                <a:solidFill>
                  <a:schemeClr val="tx1"/>
                </a:solidFill>
                <a:effectLst/>
                <a:latin typeface="+mn-lt"/>
                <a:ea typeface="+mn-ea"/>
                <a:cs typeface="+mn-cs"/>
              </a:rPr>
              <a:t> i Aula. </a:t>
            </a:r>
          </a:p>
          <a:p>
            <a:r>
              <a:rPr lang="da-DK" sz="1000" b="1" kern="1200" dirty="0">
                <a:solidFill>
                  <a:schemeClr val="tx1"/>
                </a:solidFill>
                <a:effectLst/>
                <a:latin typeface="+mn-lt"/>
                <a:ea typeface="+mn-ea"/>
                <a:cs typeface="+mn-cs"/>
              </a:rPr>
              <a:t>Vi stiller derfor skarpt på, hvordan </a:t>
            </a:r>
            <a:r>
              <a:rPr lang="da-DK" sz="1000" b="1" kern="1200" dirty="0" err="1">
                <a:solidFill>
                  <a:schemeClr val="tx1"/>
                </a:solidFill>
                <a:effectLst/>
                <a:latin typeface="+mn-lt"/>
                <a:ea typeface="+mn-ea"/>
                <a:cs typeface="+mn-cs"/>
              </a:rPr>
              <a:t>dashboards</a:t>
            </a:r>
            <a:r>
              <a:rPr lang="da-DK" sz="1000" b="1" kern="1200" dirty="0">
                <a:solidFill>
                  <a:schemeClr val="tx1"/>
                </a:solidFill>
                <a:effectLst/>
                <a:latin typeface="+mn-lt"/>
                <a:ea typeface="+mn-ea"/>
                <a:cs typeface="+mn-cs"/>
              </a:rPr>
              <a:t> og </a:t>
            </a:r>
            <a:r>
              <a:rPr lang="da-DK" sz="1000" b="1" kern="1200" dirty="0" err="1">
                <a:solidFill>
                  <a:schemeClr val="tx1"/>
                </a:solidFill>
                <a:effectLst/>
                <a:latin typeface="+mn-lt"/>
                <a:ea typeface="+mn-ea"/>
                <a:cs typeface="+mn-cs"/>
              </a:rPr>
              <a:t>widgets</a:t>
            </a:r>
            <a:r>
              <a:rPr lang="da-DK" sz="1000" b="1" kern="1200" dirty="0">
                <a:solidFill>
                  <a:schemeClr val="tx1"/>
                </a:solidFill>
                <a:effectLst/>
                <a:latin typeface="+mn-lt"/>
                <a:ea typeface="+mn-ea"/>
                <a:cs typeface="+mn-cs"/>
              </a:rPr>
              <a:t> målrettes medarbejdere og forældre.</a:t>
            </a:r>
          </a:p>
          <a:p>
            <a:endParaRPr lang="da-DK" sz="1000" kern="1200" dirty="0">
              <a:solidFill>
                <a:schemeClr val="tx1"/>
              </a:solidFill>
              <a:effectLst/>
              <a:latin typeface="+mn-lt"/>
              <a:ea typeface="+mn-ea"/>
              <a:cs typeface="+mn-cs"/>
            </a:endParaRPr>
          </a:p>
          <a:p>
            <a:r>
              <a:rPr lang="da-DK" sz="1000" kern="1200" dirty="0">
                <a:solidFill>
                  <a:schemeClr val="tx1"/>
                </a:solidFill>
                <a:effectLst/>
                <a:latin typeface="+mn-lt"/>
                <a:ea typeface="+mn-ea"/>
                <a:cs typeface="+mn-cs"/>
              </a:rPr>
              <a:t>Vi lægger ud med Aula </a:t>
            </a:r>
            <a:r>
              <a:rPr lang="da-DK" sz="1000" kern="1200" dirty="0" err="1">
                <a:solidFill>
                  <a:schemeClr val="tx1"/>
                </a:solidFill>
                <a:effectLst/>
                <a:latin typeface="+mn-lt"/>
                <a:ea typeface="+mn-ea"/>
                <a:cs typeface="+mn-cs"/>
              </a:rPr>
              <a:t>dashboards</a:t>
            </a:r>
            <a:r>
              <a:rPr lang="da-DK" sz="1000" kern="1200" dirty="0">
                <a:solidFill>
                  <a:schemeClr val="tx1"/>
                </a:solidFill>
                <a:effectLst/>
                <a:latin typeface="+mn-lt"/>
                <a:ea typeface="+mn-ea"/>
                <a:cs typeface="+mn-cs"/>
              </a:rPr>
              <a:t>…</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1" dirty="0"/>
              <a:t>Oplæg</a:t>
            </a:r>
          </a:p>
          <a:p>
            <a:r>
              <a:rPr lang="da-DK" sz="1000" b="1" dirty="0"/>
              <a:t>Manus:</a:t>
            </a:r>
          </a:p>
          <a:p>
            <a:r>
              <a:rPr lang="da-DK" sz="1000" kern="1200" dirty="0">
                <a:solidFill>
                  <a:schemeClr val="tx1"/>
                </a:solidFill>
                <a:effectLst/>
                <a:latin typeface="+mn-lt"/>
                <a:ea typeface="+mn-ea"/>
                <a:cs typeface="+mn-cs"/>
              </a:rPr>
              <a:t>I Aula opereres der med følgende profilgrupper: </a:t>
            </a:r>
          </a:p>
          <a:p>
            <a:pPr marL="0" lvl="0" indent="0">
              <a:buFont typeface="Arial" panose="020B0604020202020204" pitchFamily="34" charset="0"/>
              <a:buNone/>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profilgruppe frem)</a:t>
            </a:r>
            <a:endParaRPr lang="da-DK"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Indskolingselever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endParaRPr lang="da-DK"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Mellemtrin/udskolingselever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endParaRPr lang="da-DK"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Forældre/værger</a:t>
            </a:r>
          </a:p>
          <a:p>
            <a:pPr marL="171450" lvl="0" indent="-171450">
              <a:buFont typeface="Arial" panose="020B0604020202020204" pitchFamily="34" charset="0"/>
              <a:buChar cha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Pædagogisk personale – lærer</a:t>
            </a:r>
          </a:p>
          <a:p>
            <a:pPr marL="0" lvl="0" indent="0">
              <a:buFont typeface="Arial" panose="020B0604020202020204" pitchFamily="34" charset="0"/>
              <a:buNone/>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Pædagogisk personale – dagtilbud </a:t>
            </a:r>
          </a:p>
          <a:p>
            <a:pPr marL="0" lvl="0" indent="0">
              <a:buFont typeface="Arial" panose="020B0604020202020204" pitchFamily="34" charset="0"/>
              <a:buNone/>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Leder</a:t>
            </a:r>
          </a:p>
          <a:p>
            <a:pPr marL="0" lvl="0" indent="0">
              <a:buFont typeface="Arial" panose="020B0604020202020204" pitchFamily="34" charset="0"/>
              <a:buNone/>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endParaRPr lang="da-DK"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Øvrige brugere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000000"/>
              </a:solidFill>
              <a:effectLst/>
              <a:uLnTx/>
              <a:uFillTx/>
              <a:latin typeface="Lato bla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b="1" dirty="0"/>
              <a:t>OBS! Børn i dagtilbud logger ikke ind i Aula. </a:t>
            </a:r>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0662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En medarbejder med rollen ”institutionsadministrator” kan opsætte </a:t>
            </a:r>
            <a:r>
              <a:rPr lang="da-DK" sz="900" b="1" kern="1200" dirty="0" err="1">
                <a:solidFill>
                  <a:schemeClr val="tx1"/>
                </a:solidFill>
                <a:effectLst/>
                <a:latin typeface="+mn-lt"/>
                <a:ea typeface="+mn-ea"/>
                <a:cs typeface="+mn-cs"/>
              </a:rPr>
              <a:t>dashboards</a:t>
            </a:r>
            <a:r>
              <a:rPr lang="da-DK" sz="900" b="1" kern="1200" dirty="0">
                <a:solidFill>
                  <a:schemeClr val="tx1"/>
                </a:solidFill>
                <a:effectLst/>
                <a:latin typeface="+mn-lt"/>
                <a:ea typeface="+mn-ea"/>
                <a:cs typeface="+mn-cs"/>
              </a:rPr>
              <a:t> for alle profilgrupper på institutionen</a:t>
            </a:r>
            <a:r>
              <a:rPr lang="da-DK" sz="900" kern="1200" dirty="0">
                <a:solidFill>
                  <a:schemeClr val="tx1"/>
                </a:solidFill>
                <a:effectLst/>
                <a:latin typeface="+mn-lt"/>
                <a:ea typeface="+mn-ea"/>
                <a:cs typeface="+mn-cs"/>
              </a:rPr>
              <a:t>. Dashbord er den brugergrænseflade, som brugerne ser, når de logger på Aula. Som administrator kan I opsætte Dashboards forskelligt ud fra de forskellige profiltyper. I opsætningen kan I eksempelvis vælge at tilføje eller fjerne moduler i Aula. Det betyder helt konkret, at Aula kan se forskelligt ud, alt efter om du eksempelvis er ’Medarbejder’, ’Forældre’ mv. og at I har mulighed for at tilpasse Aula efter behov.</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animation frem)</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Det kunne eksempelvis være valg omkring hvilke profilgrupper, der skal tildeles Komme/gå-modulet. </a:t>
            </a:r>
          </a:p>
          <a:p>
            <a:endParaRPr lang="da-DK" sz="9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Ud fra den ramme der er sat på kommunalt niveau, kan du som </a:t>
            </a:r>
            <a:r>
              <a:rPr lang="da-DK" sz="900" b="0" dirty="0"/>
              <a:t>institutionsadministrator </a:t>
            </a:r>
            <a:r>
              <a:rPr lang="da-DK" sz="900" dirty="0"/>
              <a:t>opsætte Aula for jeres institutioner. </a:t>
            </a:r>
            <a:r>
              <a:rPr lang="da-DK" sz="900" b="1" dirty="0"/>
              <a:t>Bemærk at du som i</a:t>
            </a:r>
            <a:r>
              <a:rPr lang="da-DK" sz="900" b="1" kern="1200" dirty="0">
                <a:solidFill>
                  <a:schemeClr val="tx1"/>
                </a:solidFill>
                <a:effectLst/>
                <a:latin typeface="+mn-lt"/>
                <a:ea typeface="+mn-ea"/>
                <a:cs typeface="+mn-cs"/>
              </a:rPr>
              <a:t>nstitutionsadministrator kan overskrive opsætningen bestemt af den kommunale administrator, så den passer specifikt til den enkelte institution. </a:t>
            </a:r>
            <a:endParaRPr lang="da-DK" sz="1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977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1" kern="1200" dirty="0">
                <a:solidFill>
                  <a:schemeClr val="tx1"/>
                </a:solidFill>
                <a:effectLst/>
                <a:latin typeface="+mn-lt"/>
                <a:ea typeface="+mn-ea"/>
                <a:cs typeface="+mn-cs"/>
              </a:rPr>
              <a:t>Opgaven omkring opsætning af </a:t>
            </a:r>
            <a:r>
              <a:rPr lang="da-DK" sz="1000" b="1" kern="1200" dirty="0" err="1">
                <a:solidFill>
                  <a:schemeClr val="tx1"/>
                </a:solidFill>
                <a:effectLst/>
                <a:latin typeface="+mn-lt"/>
                <a:ea typeface="+mn-ea"/>
                <a:cs typeface="+mn-cs"/>
              </a:rPr>
              <a:t>dashboards</a:t>
            </a:r>
            <a:r>
              <a:rPr lang="da-DK" sz="1000" b="1" kern="1200" dirty="0">
                <a:solidFill>
                  <a:schemeClr val="tx1"/>
                </a:solidFill>
                <a:effectLst/>
                <a:latin typeface="+mn-lt"/>
                <a:ea typeface="+mn-ea"/>
                <a:cs typeface="+mn-cs"/>
              </a:rPr>
              <a:t> indebærer altså også placeringen af </a:t>
            </a:r>
            <a:r>
              <a:rPr lang="da-DK" sz="1000" b="1" kern="1200" dirty="0" err="1">
                <a:solidFill>
                  <a:schemeClr val="tx1"/>
                </a:solidFill>
                <a:effectLst/>
                <a:latin typeface="+mn-lt"/>
                <a:ea typeface="+mn-ea"/>
                <a:cs typeface="+mn-cs"/>
              </a:rPr>
              <a:t>widgets</a:t>
            </a:r>
            <a:r>
              <a:rPr lang="da-DK" sz="1000" b="1" kern="1200" dirty="0">
                <a:solidFill>
                  <a:schemeClr val="tx1"/>
                </a:solidFill>
                <a:effectLst/>
                <a:latin typeface="+mn-lt"/>
                <a:ea typeface="+mn-ea"/>
                <a:cs typeface="+mn-cs"/>
              </a:rPr>
              <a:t>.</a:t>
            </a:r>
          </a:p>
          <a:p>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animation frem)</a:t>
            </a:r>
          </a:p>
          <a:p>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er visninger leveret af andre leverandører og kunne eksempelvis være Hjernen og Hjertet, </a:t>
            </a:r>
            <a:r>
              <a:rPr lang="da-DK" sz="900" kern="1200" dirty="0">
                <a:solidFill>
                  <a:schemeClr val="tx1"/>
                </a:solidFill>
                <a:effectLst/>
                <a:latin typeface="+mn-lt"/>
                <a:ea typeface="+mn-ea"/>
                <a:cs typeface="+mn-cs"/>
              </a:rPr>
              <a:t>som er et af de værktøjer, der bruges i samarbejdet mellem institution og hjem i kommunen. </a:t>
            </a:r>
            <a:r>
              <a:rPr lang="da-DK" sz="900" b="1" kern="1200" dirty="0" err="1">
                <a:solidFill>
                  <a:schemeClr val="tx1"/>
                </a:solidFill>
                <a:effectLst/>
                <a:latin typeface="+mn-lt"/>
                <a:ea typeface="+mn-ea"/>
                <a:cs typeface="+mn-cs"/>
              </a:rPr>
              <a:t>Widgets</a:t>
            </a:r>
            <a:r>
              <a:rPr lang="da-DK" sz="900" b="1" kern="1200" dirty="0">
                <a:solidFill>
                  <a:schemeClr val="tx1"/>
                </a:solidFill>
                <a:effectLst/>
                <a:latin typeface="+mn-lt"/>
                <a:ea typeface="+mn-ea"/>
                <a:cs typeface="+mn-cs"/>
              </a:rPr>
              <a:t> kan indlejres i Aula, så brugerne får en samlet indgang og et samlet overblik. </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Det er derfor vigtigt I indledningsvis skaber jer et overblik over, hvilke widgets kommunen råder over. Derefter begynder selve opsætningen af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a:t>
            </a:r>
            <a:r>
              <a:rPr lang="da-DK" sz="936" b="1" kern="1200" dirty="0">
                <a:solidFill>
                  <a:schemeClr val="tx1"/>
                </a:solidFill>
                <a:effectLst/>
                <a:latin typeface="+mn-lt"/>
                <a:ea typeface="+mn-ea"/>
                <a:cs typeface="+mn-cs"/>
              </a:rPr>
              <a:t>Det er vigtigt at placere </a:t>
            </a:r>
            <a:r>
              <a:rPr lang="da-DK" sz="936" b="1" kern="1200" dirty="0" err="1">
                <a:solidFill>
                  <a:schemeClr val="tx1"/>
                </a:solidFill>
                <a:effectLst/>
                <a:latin typeface="+mn-lt"/>
                <a:ea typeface="+mn-ea"/>
                <a:cs typeface="+mn-cs"/>
              </a:rPr>
              <a:t>widgets</a:t>
            </a:r>
            <a:r>
              <a:rPr lang="da-DK" sz="936" b="1" kern="1200" dirty="0">
                <a:solidFill>
                  <a:schemeClr val="tx1"/>
                </a:solidFill>
                <a:effectLst/>
                <a:latin typeface="+mn-lt"/>
                <a:ea typeface="+mn-ea"/>
                <a:cs typeface="+mn-cs"/>
              </a:rPr>
              <a:t> de steder i Aula som de er udviklet til</a:t>
            </a:r>
            <a:r>
              <a:rPr lang="da-DK" sz="936" kern="1200" dirty="0">
                <a:solidFill>
                  <a:schemeClr val="tx1"/>
                </a:solidFill>
                <a:effectLst/>
                <a:latin typeface="+mn-lt"/>
                <a:ea typeface="+mn-ea"/>
                <a:cs typeface="+mn-cs"/>
              </a:rPr>
              <a:t>, da de ellers ikke vil virke efter hensigten. Det er fx muligt at placere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på overblikket, i kalenderen, eller også kan den have en individuel side.</a:t>
            </a:r>
          </a:p>
          <a:p>
            <a:endParaRPr lang="da-DK" sz="936"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Det er muligt at tilføje </a:t>
            </a:r>
            <a:r>
              <a:rPr lang="da-DK" sz="936" b="1" kern="1200" dirty="0" err="1">
                <a:solidFill>
                  <a:schemeClr val="tx1"/>
                </a:solidFill>
                <a:effectLst/>
                <a:latin typeface="+mn-lt"/>
                <a:ea typeface="+mn-ea"/>
                <a:cs typeface="+mn-cs"/>
              </a:rPr>
              <a:t>Widgets</a:t>
            </a:r>
            <a:r>
              <a:rPr lang="da-DK" sz="936" b="1" kern="1200" dirty="0">
                <a:solidFill>
                  <a:schemeClr val="tx1"/>
                </a:solidFill>
                <a:effectLst/>
                <a:latin typeface="+mn-lt"/>
                <a:ea typeface="+mn-ea"/>
                <a:cs typeface="+mn-cs"/>
              </a:rPr>
              <a:t> til Aula ud fra forskellige profiltyper.</a:t>
            </a:r>
            <a:r>
              <a:rPr lang="da-DK" sz="936" kern="1200" dirty="0">
                <a:solidFill>
                  <a:schemeClr val="tx1"/>
                </a:solidFill>
                <a:effectLst/>
                <a:latin typeface="+mn-lt"/>
                <a:ea typeface="+mn-ea"/>
                <a:cs typeface="+mn-cs"/>
              </a:rPr>
              <a:t> Det betyder, at I har mulighed for at tilføje relevante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som er medarbejderrettet til medarbejder-</a:t>
            </a:r>
            <a:r>
              <a:rPr lang="da-DK" sz="936" kern="1200" dirty="0" err="1">
                <a:solidFill>
                  <a:schemeClr val="tx1"/>
                </a:solidFill>
                <a:effectLst/>
                <a:latin typeface="+mn-lt"/>
                <a:ea typeface="+mn-ea"/>
                <a:cs typeface="+mn-cs"/>
              </a:rPr>
              <a:t>dashboardet</a:t>
            </a:r>
            <a:r>
              <a:rPr lang="da-DK" sz="936" kern="1200" dirty="0">
                <a:solidFill>
                  <a:schemeClr val="tx1"/>
                </a:solidFill>
                <a:effectLst/>
                <a:latin typeface="+mn-lt"/>
                <a:ea typeface="+mn-ea"/>
                <a:cs typeface="+mn-cs"/>
              </a:rPr>
              <a:t> og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som kun er relevante for forældre til deres </a:t>
            </a:r>
            <a:r>
              <a:rPr lang="da-DK" sz="936" kern="1200" dirty="0" err="1">
                <a:solidFill>
                  <a:schemeClr val="tx1"/>
                </a:solidFill>
                <a:effectLst/>
                <a:latin typeface="+mn-lt"/>
                <a:ea typeface="+mn-ea"/>
                <a:cs typeface="+mn-cs"/>
              </a:rPr>
              <a:t>dashboards</a:t>
            </a:r>
            <a:r>
              <a:rPr lang="da-DK" sz="936" kern="1200" dirty="0">
                <a:solidFill>
                  <a:schemeClr val="tx1"/>
                </a:solidFill>
                <a:effectLst/>
                <a:latin typeface="+mn-lt"/>
                <a:ea typeface="+mn-ea"/>
                <a:cs typeface="+mn-cs"/>
              </a:rPr>
              <a:t>. </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Rækkefølgen af de valgte </a:t>
            </a:r>
            <a:r>
              <a:rPr lang="da-DK" sz="936" kern="1200" dirty="0" err="1">
                <a:solidFill>
                  <a:schemeClr val="tx1"/>
                </a:solidFill>
                <a:effectLst/>
                <a:latin typeface="+mn-lt"/>
                <a:ea typeface="+mn-ea"/>
                <a:cs typeface="+mn-cs"/>
              </a:rPr>
              <a:t>widget</a:t>
            </a:r>
            <a:r>
              <a:rPr lang="da-DK" sz="936" kern="1200" dirty="0">
                <a:solidFill>
                  <a:schemeClr val="tx1"/>
                </a:solidFill>
                <a:effectLst/>
                <a:latin typeface="+mn-lt"/>
                <a:ea typeface="+mn-ea"/>
                <a:cs typeface="+mn-cs"/>
              </a:rPr>
              <a:t> styres efter hvilken rækkefølge I tilføjer dem i. Dem der bliver tilføjet først, vil blive placeret øverst. </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0" dirty="0"/>
              <a:t>Men hvordan er de konkrete arbejdsgange omkring opsætning af </a:t>
            </a:r>
            <a:r>
              <a:rPr lang="da-DK" sz="1050" b="0" dirty="0" err="1"/>
              <a:t>dashboards</a:t>
            </a:r>
            <a:r>
              <a:rPr lang="da-DK" sz="1050" b="0" dirty="0"/>
              <a:t> og </a:t>
            </a:r>
            <a:r>
              <a:rPr lang="da-DK" sz="1050" b="0" dirty="0" err="1"/>
              <a:t>widgets</a:t>
            </a:r>
            <a:r>
              <a:rPr lang="da-DK" sz="1050" b="0" dirty="0"/>
              <a:t> – og h</a:t>
            </a:r>
            <a:r>
              <a:rPr lang="da-DK" sz="1000" b="0" kern="1200" dirty="0">
                <a:solidFill>
                  <a:schemeClr val="tx1"/>
                </a:solidFill>
                <a:effectLst/>
                <a:latin typeface="+mn-lt"/>
                <a:ea typeface="+mn-ea"/>
                <a:cs typeface="+mn-cs"/>
              </a:rPr>
              <a:t>vordan tildeles roller og rettigheder til andre brugere i Aula. Lad os gå videre til opgavefasen, så I kan få </a:t>
            </a:r>
            <a:r>
              <a:rPr lang="da-DK" sz="1000" b="0" i="1" kern="1200" dirty="0" err="1">
                <a:solidFill>
                  <a:schemeClr val="tx1"/>
                </a:solidFill>
                <a:effectLst/>
                <a:latin typeface="+mn-lt"/>
                <a:ea typeface="+mn-ea"/>
                <a:cs typeface="+mn-cs"/>
              </a:rPr>
              <a:t>hands</a:t>
            </a:r>
            <a:r>
              <a:rPr lang="da-DK" sz="1000" b="0" i="1" kern="1200" dirty="0">
                <a:solidFill>
                  <a:schemeClr val="tx1"/>
                </a:solidFill>
                <a:effectLst/>
                <a:latin typeface="+mn-lt"/>
                <a:ea typeface="+mn-ea"/>
                <a:cs typeface="+mn-cs"/>
              </a:rPr>
              <a:t> on </a:t>
            </a:r>
            <a:r>
              <a:rPr lang="da-DK" sz="1000" b="0" kern="1200" dirty="0">
                <a:solidFill>
                  <a:schemeClr val="tx1"/>
                </a:solidFill>
                <a:effectLst/>
                <a:latin typeface="+mn-lt"/>
                <a:ea typeface="+mn-ea"/>
                <a:cs typeface="+mn-cs"/>
              </a:rPr>
              <a:t>på den del …</a:t>
            </a:r>
            <a:endParaRPr lang="da-DK" sz="1050" b="0" kern="1200" dirty="0">
              <a:solidFill>
                <a:schemeClr val="tx1"/>
              </a:solidFill>
              <a:effectLst/>
              <a:latin typeface="+mn-lt"/>
              <a:ea typeface="+mn-ea"/>
              <a:cs typeface="+mn-cs"/>
            </a:endParaRPr>
          </a:p>
          <a:p>
            <a:endParaRPr lang="da-DK" dirty="0"/>
          </a:p>
          <a:p>
            <a:endParaRPr lang="da-DK" dirty="0"/>
          </a:p>
        </p:txBody>
      </p:sp>
      <p:sp>
        <p:nvSpPr>
          <p:cNvPr id="4" name="Slide Number Placeholder 3"/>
          <p:cNvSpPr>
            <a:spLocks noGrp="1"/>
          </p:cNvSpPr>
          <p:nvPr>
            <p:ph type="sldNum" sz="quarter" idx="5"/>
          </p:nvPr>
        </p:nvSpPr>
        <p:spPr/>
        <p:txBody>
          <a:bodyPr/>
          <a:lstStyle/>
          <a:p>
            <a:fld id="{0DA0114A-87C3-AE42-9FE6-947C2632DDED}" type="slidenum">
              <a:rPr lang="da-DK" smtClean="0"/>
              <a:t>74</a:t>
            </a:fld>
            <a:endParaRPr lang="da-DK"/>
          </a:p>
        </p:txBody>
      </p:sp>
    </p:spTree>
    <p:extLst>
      <p:ext uri="{BB962C8B-B14F-4D97-AF65-F5344CB8AC3E}">
        <p14:creationId xmlns:p14="http://schemas.microsoft.com/office/powerpoint/2010/main" val="22073009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t>Opgave</a:t>
            </a:r>
          </a:p>
          <a:p>
            <a:r>
              <a:rPr lang="da-DK" sz="1000" b="1" dirty="0"/>
              <a:t>Manus:</a:t>
            </a:r>
          </a:p>
          <a:p>
            <a:r>
              <a:rPr lang="da-DK" sz="1000" i="0" dirty="0"/>
              <a:t>I får nu uddelt opgavesedlen – </a:t>
            </a:r>
            <a:r>
              <a:rPr lang="da-DK" sz="1000" b="1" i="0" dirty="0"/>
              <a:t>”Målrettet indhold”</a:t>
            </a:r>
          </a:p>
          <a:p>
            <a:endParaRPr lang="da-DK" sz="1000" i="0" dirty="0"/>
          </a:p>
          <a:p>
            <a:r>
              <a:rPr lang="da-DK" sz="1000" i="0" dirty="0"/>
              <a:t>Som støtte kan I finde hjælp i administratorvejledningen, så I lærer den godt at kende. </a:t>
            </a:r>
            <a:r>
              <a:rPr lang="da-DK" sz="1000" b="1" i="0" dirty="0"/>
              <a:t>Link (</a:t>
            </a:r>
            <a:r>
              <a:rPr lang="da-DK" sz="1000" b="1" u="sng" kern="1200" dirty="0">
                <a:solidFill>
                  <a:schemeClr val="tx1"/>
                </a:solidFill>
                <a:effectLst/>
                <a:latin typeface="+mn-lt"/>
                <a:ea typeface="+mn-ea"/>
                <a:cs typeface="+mn-cs"/>
                <a:hlinkClick r:id="rId3"/>
              </a:rPr>
              <a:t>www.aulainfo.dk</a:t>
            </a:r>
            <a:r>
              <a:rPr lang="da-DK" sz="1000" b="1" i="0" dirty="0"/>
              <a:t>) er noteret på whiteboard</a:t>
            </a:r>
            <a:endParaRPr lang="da-DK" sz="1000" i="0" dirty="0"/>
          </a:p>
          <a:p>
            <a:r>
              <a:rPr lang="da-DK" sz="1000"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10 minutter til denne opgaveseddel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klar til udlevering</a:t>
            </a: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489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7337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Opsamling</a:t>
            </a:r>
          </a:p>
          <a:p>
            <a:r>
              <a:rPr lang="da-DK" sz="900" b="1" dirty="0"/>
              <a:t>Manus:</a:t>
            </a:r>
          </a:p>
          <a:p>
            <a:pPr marL="0" indent="0">
              <a:buFont typeface="Arial" panose="020B0604020202020204" pitchFamily="34" charset="0"/>
              <a:buNone/>
            </a:pPr>
            <a:r>
              <a:rPr lang="da-DK" sz="900" kern="1200" dirty="0">
                <a:solidFill>
                  <a:schemeClr val="tx1"/>
                </a:solidFill>
                <a:effectLst/>
                <a:latin typeface="+mn-lt"/>
                <a:ea typeface="+mn-ea"/>
                <a:cs typeface="+mn-cs"/>
              </a:rPr>
              <a:t>Så fik I afprøvet arbejdsgange omkring </a:t>
            </a:r>
            <a:r>
              <a:rPr lang="da-DK" sz="900" kern="1200" dirty="0" err="1">
                <a:solidFill>
                  <a:schemeClr val="tx1"/>
                </a:solidFill>
                <a:effectLst/>
                <a:latin typeface="+mn-lt"/>
                <a:ea typeface="+mn-ea"/>
                <a:cs typeface="+mn-cs"/>
              </a:rPr>
              <a:t>dashboard</a:t>
            </a:r>
            <a:r>
              <a:rPr lang="da-DK" sz="900" kern="1200" dirty="0">
                <a:solidFill>
                  <a:schemeClr val="tx1"/>
                </a:solidFill>
                <a:effectLst/>
                <a:latin typeface="+mn-lt"/>
                <a:ea typeface="+mn-ea"/>
                <a:cs typeface="+mn-cs"/>
              </a:rPr>
              <a:t> samt roller og rettigheder. Inden I påbegynder den reelle opsætning af Aula, er der et par spørgsmål, et par afklaringer l skal have styr på, hvis I ikke allerede har det, og et par ting I har brug for at vide. </a:t>
            </a:r>
          </a:p>
          <a:p>
            <a:pPr marL="0" indent="0">
              <a:buFont typeface="Arial" panose="020B0604020202020204" pitchFamily="34" charset="0"/>
              <a:buNone/>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1" kern="1200" dirty="0">
              <a:solidFill>
                <a:schemeClr val="tx1"/>
              </a:solidFill>
              <a:effectLst/>
              <a:latin typeface="+mn-lt"/>
              <a:ea typeface="+mn-ea"/>
              <a:cs typeface="+mn-cs"/>
            </a:endParaRPr>
          </a:p>
          <a:p>
            <a:pPr marL="171450" indent="-171450">
              <a:buFont typeface="Arial" panose="020B0604020202020204" pitchFamily="34" charset="0"/>
              <a:buChar char="•"/>
            </a:pPr>
            <a:r>
              <a:rPr lang="da-DK" sz="800" b="1" dirty="0">
                <a:latin typeface="Lato black"/>
              </a:rPr>
              <a:t>Hvordan skal opsætningen af </a:t>
            </a:r>
            <a:r>
              <a:rPr lang="da-DK" sz="800" b="1" dirty="0" err="1">
                <a:latin typeface="Lato black"/>
              </a:rPr>
              <a:t>dashboards</a:t>
            </a:r>
            <a:r>
              <a:rPr lang="da-DK" sz="800" b="1" dirty="0">
                <a:latin typeface="Lato black"/>
              </a:rPr>
              <a:t> være på jeres institution? </a:t>
            </a:r>
            <a:r>
              <a:rPr lang="da-DK" sz="800" b="0" dirty="0">
                <a:latin typeface="Lato black"/>
              </a:rPr>
              <a:t>Er der klare retningslinjer på tværs af hele kommunens institutioner for at sikre, at moduler er ens i alle kommunens institutioner? Eller er denne beslutning lokalt hos de enkelte institutioner. </a:t>
            </a:r>
          </a:p>
          <a:p>
            <a:endParaRPr lang="da-DK" sz="800" b="1" dirty="0">
              <a:latin typeface="Lato black"/>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dirty="0">
              <a:ln>
                <a:noFill/>
              </a:ln>
              <a:solidFill>
                <a:srgbClr val="000000"/>
              </a:solidFill>
              <a:effectLst/>
              <a:uLnTx/>
              <a:uFillTx/>
              <a:latin typeface="Lato black"/>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Hvilke </a:t>
            </a:r>
            <a:r>
              <a:rPr kumimoji="0" lang="da-DK" sz="800" b="1" i="0" u="none" strike="noStrike" kern="1200" cap="none" spc="0" normalizeH="0" baseline="0" noProof="0" dirty="0" err="1">
                <a:ln>
                  <a:noFill/>
                </a:ln>
                <a:solidFill>
                  <a:srgbClr val="000000"/>
                </a:solidFill>
                <a:effectLst/>
                <a:uLnTx/>
                <a:uFillTx/>
                <a:latin typeface="Lato black"/>
                <a:ea typeface="+mn-ea"/>
                <a:cs typeface="+mn-cs"/>
              </a:rPr>
              <a:t>widgets</a:t>
            </a:r>
            <a:r>
              <a:rPr kumimoji="0" lang="da-DK" sz="800" b="1" i="0" u="none" strike="noStrike" kern="1200" cap="none" spc="0" normalizeH="0" baseline="0" noProof="0" dirty="0">
                <a:ln>
                  <a:noFill/>
                </a:ln>
                <a:solidFill>
                  <a:srgbClr val="000000"/>
                </a:solidFill>
                <a:effectLst/>
                <a:uLnTx/>
                <a:uFillTx/>
                <a:latin typeface="Lato black"/>
                <a:ea typeface="+mn-ea"/>
                <a:cs typeface="+mn-cs"/>
              </a:rPr>
              <a:t> skal der være i Aula - og hvor skal de placeres? </a:t>
            </a:r>
            <a:r>
              <a:rPr kumimoji="0" lang="da-DK" sz="800" b="0" i="0" u="none" strike="noStrike" kern="1200" cap="none" spc="0" normalizeH="0" baseline="0" noProof="0" dirty="0">
                <a:ln>
                  <a:noFill/>
                </a:ln>
                <a:solidFill>
                  <a:srgbClr val="000000"/>
                </a:solidFill>
                <a:effectLst/>
                <a:uLnTx/>
                <a:uFillTx/>
                <a:latin typeface="Lato black"/>
                <a:ea typeface="+mn-ea"/>
                <a:cs typeface="+mn-cs"/>
              </a:rPr>
              <a:t>Som tidligere nævnt er det vigtigt at være opmærksom på placeringen af </a:t>
            </a:r>
            <a:r>
              <a:rPr kumimoji="0" lang="da-DK" sz="800" b="0" i="0" u="none" strike="noStrike" kern="1200" cap="none" spc="0" normalizeH="0" baseline="0" noProof="0" dirty="0" err="1">
                <a:ln>
                  <a:noFill/>
                </a:ln>
                <a:solidFill>
                  <a:srgbClr val="000000"/>
                </a:solidFill>
                <a:effectLst/>
                <a:uLnTx/>
                <a:uFillTx/>
                <a:latin typeface="Lato black"/>
                <a:ea typeface="+mn-ea"/>
                <a:cs typeface="+mn-cs"/>
              </a:rPr>
              <a:t>widgets</a:t>
            </a:r>
            <a:r>
              <a:rPr kumimoji="0" lang="da-DK" sz="800" b="0" i="0" u="none" strike="noStrike" kern="1200" cap="none" spc="0" normalizeH="0" baseline="0" noProof="0" dirty="0">
                <a:ln>
                  <a:noFill/>
                </a:ln>
                <a:solidFill>
                  <a:srgbClr val="000000"/>
                </a:solidFill>
                <a:effectLst/>
                <a:uLnTx/>
                <a:uFillTx/>
                <a:latin typeface="Lato black"/>
                <a:ea typeface="+mn-ea"/>
                <a:cs typeface="+mn-cs"/>
              </a:rPr>
              <a:t>. Hvordan skal opsætning af widgets være på jeres institutioner? Har I de </a:t>
            </a:r>
            <a:r>
              <a:rPr kumimoji="0" lang="da-DK" sz="800" b="0" i="0" u="none" strike="noStrike" kern="1200" cap="none" spc="0" normalizeH="0" baseline="0" noProof="0" dirty="0" err="1">
                <a:ln>
                  <a:noFill/>
                </a:ln>
                <a:solidFill>
                  <a:srgbClr val="000000"/>
                </a:solidFill>
                <a:effectLst/>
                <a:uLnTx/>
                <a:uFillTx/>
                <a:latin typeface="Lato black"/>
                <a:ea typeface="+mn-ea"/>
                <a:cs typeface="+mn-cs"/>
              </a:rPr>
              <a:t>widgets</a:t>
            </a:r>
            <a:r>
              <a:rPr kumimoji="0" lang="da-DK" sz="800" b="0" i="0" u="none" strike="noStrike" kern="1200" cap="none" spc="0" normalizeH="0" baseline="0" noProof="0" dirty="0">
                <a:ln>
                  <a:noFill/>
                </a:ln>
                <a:solidFill>
                  <a:srgbClr val="000000"/>
                </a:solidFill>
                <a:effectLst/>
                <a:uLnTx/>
                <a:uFillTx/>
                <a:latin typeface="Lato black"/>
                <a:ea typeface="+mn-ea"/>
                <a:cs typeface="+mn-cs"/>
              </a:rPr>
              <a:t>, der er behov for?</a:t>
            </a:r>
            <a:endParaRPr kumimoji="0" lang="da-DK" sz="800" b="1" i="0" u="none" strike="noStrike" kern="1200" cap="none" spc="0" normalizeH="0" baseline="0" noProof="0" dirty="0">
              <a:ln>
                <a:noFill/>
              </a:ln>
              <a:solidFill>
                <a:srgbClr val="000000"/>
              </a:solidFill>
              <a:effectLst/>
              <a:uLnTx/>
              <a:uFillTx/>
              <a:latin typeface="Lato black"/>
              <a:ea typeface="+mn-ea"/>
              <a:cs typeface="+mn-cs"/>
            </a:endParaRPr>
          </a:p>
          <a:p>
            <a:r>
              <a:rPr lang="da-DK" sz="936" kern="1200" dirty="0">
                <a:solidFill>
                  <a:schemeClr val="tx1"/>
                </a:solidFill>
                <a:effectLst/>
                <a:latin typeface="+mn-lt"/>
                <a:ea typeface="+mn-ea"/>
                <a:cs typeface="+mn-cs"/>
              </a:rPr>
              <a:t> </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i="0" kern="1200" dirty="0">
                <a:solidFill>
                  <a:schemeClr val="tx1"/>
                </a:solidFill>
                <a:effectLst/>
                <a:latin typeface="+mn-lt"/>
                <a:ea typeface="+mn-ea"/>
                <a:cs typeface="+mn-cs"/>
              </a:rPr>
              <a:t>Hvem skal tildeles hvilke brugerroller? </a:t>
            </a:r>
            <a:r>
              <a:rPr lang="da-DK" sz="900" b="0" i="0" kern="1200" dirty="0">
                <a:solidFill>
                  <a:schemeClr val="tx1"/>
                </a:solidFill>
                <a:effectLst/>
                <a:latin typeface="+mn-lt"/>
                <a:ea typeface="+mn-ea"/>
                <a:cs typeface="+mn-cs"/>
              </a:rPr>
              <a:t>Det er vigtigt at vide, hvem der skal tildeles hvilke brugerroller på institutionen. Skal der eksempelvis være flere, der har adgang til at opsætte Komme/gå eller oprette grupper?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i="1"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Er der føjet spørgsmål til parkeringsplads, så kom ligeledes rundt om dem. </a:t>
            </a:r>
          </a:p>
          <a:p>
            <a:endParaRPr lang="da-DK" sz="900" b="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Noter:</a:t>
            </a:r>
            <a:endParaRPr lang="da-DK" sz="90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900" kern="1200" dirty="0">
                <a:solidFill>
                  <a:schemeClr val="tx1"/>
                </a:solidFill>
                <a:effectLst/>
                <a:latin typeface="+mn-lt"/>
                <a:ea typeface="+mn-ea"/>
                <a:cs typeface="+mn-cs"/>
              </a:rPr>
              <a:t>• Giv plads til spørgsmål, undren og refleksion.</a:t>
            </a:r>
          </a:p>
          <a:p>
            <a:r>
              <a:rPr lang="da-DK" sz="900" kern="1200" dirty="0">
                <a:solidFill>
                  <a:schemeClr val="tx1"/>
                </a:solidFill>
                <a:effectLst/>
                <a:latin typeface="+mn-lt"/>
                <a:ea typeface="+mn-ea"/>
                <a:cs typeface="+mn-cs"/>
              </a:rPr>
              <a:t>• Stil gerne spørgsmål til hvilke situationer, de ser de forskellige funktioner anvendt.</a:t>
            </a:r>
          </a:p>
          <a:p>
            <a:r>
              <a:rPr lang="da-DK" sz="900" kern="1200" dirty="0">
                <a:solidFill>
                  <a:schemeClr val="tx1"/>
                </a:solidFill>
                <a:effectLst/>
                <a:latin typeface="+mn-lt"/>
                <a:ea typeface="+mn-ea"/>
                <a:cs typeface="+mn-cs"/>
              </a:rPr>
              <a:t>• Lad dem også byde ind med, hvilke nye arbejdsgange, de her er blevet præsenteret for</a:t>
            </a:r>
          </a:p>
          <a:p>
            <a:pPr marL="0" indent="0">
              <a:buFont typeface="Arial" panose="020B0604020202020204" pitchFamily="34" charset="0"/>
              <a:buNone/>
            </a:pPr>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7652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dirty="0"/>
              <a:t>Oplæg</a:t>
            </a:r>
          </a:p>
          <a:p>
            <a:pPr marL="0" indent="0">
              <a:buFont typeface="Arial" panose="020B0604020202020204" pitchFamily="34" charset="0"/>
              <a:buNone/>
            </a:pPr>
            <a:r>
              <a:rPr lang="da-DK" sz="90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kern="1200" dirty="0">
                <a:solidFill>
                  <a:schemeClr val="tx1"/>
                </a:solidFill>
                <a:effectLst/>
                <a:latin typeface="+mn-lt"/>
                <a:ea typeface="+mn-ea"/>
                <a:cs typeface="+mn-cs"/>
              </a:rPr>
              <a:t>Som vi har været omkring tidligere i dag, </a:t>
            </a:r>
            <a:r>
              <a:rPr lang="da-DK" sz="900" b="1" kern="1200" dirty="0">
                <a:solidFill>
                  <a:schemeClr val="tx1"/>
                </a:solidFill>
                <a:effectLst/>
                <a:latin typeface="+mn-lt"/>
                <a:ea typeface="+mn-ea"/>
                <a:cs typeface="+mn-cs"/>
              </a:rPr>
              <a:t>henter Aula hoved/</a:t>
            </a:r>
            <a:r>
              <a:rPr lang="da-DK" sz="900" b="1" kern="1200" dirty="0" err="1">
                <a:solidFill>
                  <a:schemeClr val="tx1"/>
                </a:solidFill>
                <a:effectLst/>
                <a:latin typeface="+mn-lt"/>
                <a:ea typeface="+mn-ea"/>
                <a:cs typeface="+mn-cs"/>
              </a:rPr>
              <a:t>uni</a:t>
            </a:r>
            <a:r>
              <a:rPr lang="da-DK" sz="900" b="1" kern="1200" dirty="0">
                <a:solidFill>
                  <a:schemeClr val="tx1"/>
                </a:solidFill>
                <a:effectLst/>
                <a:latin typeface="+mn-lt"/>
                <a:ea typeface="+mn-ea"/>
                <a:cs typeface="+mn-cs"/>
              </a:rPr>
              <a:t>-grupperne ind i Aula fra jeres brugeradministrative systemer via Uni-Login</a:t>
            </a:r>
            <a:r>
              <a:rPr lang="da-DK" sz="9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kern="1200" dirty="0">
                <a:solidFill>
                  <a:schemeClr val="tx1"/>
                </a:solidFill>
                <a:effectLst/>
                <a:latin typeface="+mn-lt"/>
                <a:ea typeface="+mn-ea"/>
                <a:cs typeface="+mn-cs"/>
              </a:rPr>
              <a:t>Det betyder, at der i Aula allerede er oprettet grupper som eksempelvis stuer med de børn, medarbejdere og forældre, der har en tilknytning til den pågældende stue via de brugeradministrative systemer.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i="0" baseline="0" dirty="0"/>
              <a:t>Udover hoved/</a:t>
            </a:r>
            <a:r>
              <a:rPr lang="da-DK" sz="900" b="0" i="0" baseline="0" dirty="0" err="1"/>
              <a:t>uni</a:t>
            </a:r>
            <a:r>
              <a:rPr lang="da-DK" sz="900" b="0" i="0" baseline="0" dirty="0"/>
              <a:t>-grupperne, kan I oprette nye grupper direkte i Aula – </a:t>
            </a:r>
            <a:r>
              <a:rPr lang="da-DK" sz="900" b="1" i="0" baseline="0" dirty="0"/>
              <a:t>Aula-grupperne.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0" baseline="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i="0" baseline="0" dirty="0"/>
              <a:t>Men hvordan</a:t>
            </a:r>
            <a:r>
              <a:rPr lang="da-DK" sz="900" kern="1200" dirty="0">
                <a:solidFill>
                  <a:schemeClr val="tx1"/>
                </a:solidFill>
                <a:effectLst/>
                <a:latin typeface="+mn-lt"/>
                <a:ea typeface="+mn-ea"/>
                <a:cs typeface="+mn-cs"/>
              </a:rPr>
              <a:t> sikrer I </a:t>
            </a:r>
            <a:r>
              <a:rPr lang="da-DK" sz="900" b="1" kern="1200" dirty="0">
                <a:solidFill>
                  <a:schemeClr val="tx1"/>
                </a:solidFill>
                <a:effectLst/>
                <a:latin typeface="+mn-lt"/>
                <a:ea typeface="+mn-ea"/>
                <a:cs typeface="+mn-cs"/>
              </a:rPr>
              <a:t>en god arbejdsgang og gruppestruktur for Aula-grupper, der understøtter nem og hurtig kommunikation og samtidig minimerer manuelt vedligehold? </a:t>
            </a:r>
            <a:r>
              <a:rPr lang="da-DK" sz="900" b="0" kern="1200" dirty="0">
                <a:solidFill>
                  <a:schemeClr val="tx1"/>
                </a:solidFill>
                <a:effectLst/>
                <a:latin typeface="+mn-lt"/>
                <a:ea typeface="+mn-ea"/>
                <a:cs typeface="+mn-cs"/>
              </a:rPr>
              <a:t>Det er det centrale fokuspunkt i dette modul.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800" b="1" i="0" dirty="0"/>
              <a:t>Manus: </a:t>
            </a:r>
          </a:p>
          <a:p>
            <a:endParaRPr lang="da-DK" sz="800"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første fokus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800" b="1" kern="1200" dirty="0">
                <a:solidFill>
                  <a:schemeClr val="tx1"/>
                </a:solidFill>
                <a:effectLst/>
                <a:latin typeface="+mn-lt"/>
                <a:ea typeface="+mn-ea"/>
                <a:cs typeface="+mn-cs"/>
              </a:rPr>
              <a:t>Hvem kan oprette Aula-grupper? </a:t>
            </a:r>
            <a:r>
              <a:rPr lang="da-DK" sz="800" b="0" kern="1200" dirty="0">
                <a:solidFill>
                  <a:schemeClr val="tx1"/>
                </a:solidFill>
                <a:effectLst/>
                <a:latin typeface="+mn-lt"/>
                <a:ea typeface="+mn-ea"/>
                <a:cs typeface="+mn-cs"/>
              </a:rPr>
              <a:t>Vi har været omkring grupper ad flere omgange </a:t>
            </a:r>
            <a:r>
              <a:rPr lang="da-DK" sz="800" b="0" i="0" kern="1200" dirty="0">
                <a:solidFill>
                  <a:schemeClr val="tx1"/>
                </a:solidFill>
                <a:effectLst/>
                <a:latin typeface="+mn-lt"/>
                <a:ea typeface="+mn-ea"/>
                <a:cs typeface="+mn-cs"/>
              </a:rPr>
              <a:t>– Det afgørende ift. jeres rolle er at vide, </a:t>
            </a:r>
            <a:r>
              <a:rPr lang="da-DK" sz="800" b="1" i="0" kern="1200" dirty="0">
                <a:solidFill>
                  <a:schemeClr val="tx1"/>
                </a:solidFill>
                <a:effectLst/>
                <a:latin typeface="+mn-lt"/>
                <a:ea typeface="+mn-ea"/>
                <a:cs typeface="+mn-cs"/>
              </a:rPr>
              <a:t>hvem der kan håndtere grupper på jeres institution. </a:t>
            </a:r>
            <a:endParaRPr lang="da-DK" sz="80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1" i="1" kern="1200" dirty="0">
                <a:solidFill>
                  <a:schemeClr val="tx1"/>
                </a:solidFill>
                <a:effectLst/>
                <a:latin typeface="+mn-lt"/>
                <a:ea typeface="+mn-ea"/>
                <a:cs typeface="+mn-cs"/>
              </a:rPr>
              <a:t>(klik næste fokus frem):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800" b="1" kern="1200" dirty="0">
                <a:solidFill>
                  <a:schemeClr val="tx1"/>
                </a:solidFill>
                <a:effectLst/>
                <a:latin typeface="+mn-lt"/>
                <a:ea typeface="+mn-ea"/>
                <a:cs typeface="+mn-cs"/>
              </a:rPr>
              <a:t>Hvordan sikrer I en god gruppestruktur? </a:t>
            </a:r>
            <a:r>
              <a:rPr lang="da-DK" sz="800" b="0" kern="1200" dirty="0">
                <a:solidFill>
                  <a:schemeClr val="tx1"/>
                </a:solidFill>
                <a:effectLst/>
                <a:latin typeface="+mn-lt"/>
                <a:ea typeface="+mn-ea"/>
                <a:cs typeface="+mn-cs"/>
              </a:rPr>
              <a:t>Hvordan skal Aula-grupper oprettes, </a:t>
            </a:r>
            <a:r>
              <a:rPr lang="da-DK" sz="800" b="1" kern="1200" dirty="0">
                <a:solidFill>
                  <a:schemeClr val="tx1"/>
                </a:solidFill>
                <a:effectLst/>
                <a:latin typeface="+mn-lt"/>
                <a:ea typeface="+mn-ea"/>
                <a:cs typeface="+mn-cs"/>
              </a:rPr>
              <a:t>så der sikres</a:t>
            </a:r>
            <a:r>
              <a:rPr lang="da-DK" sz="900" kern="1200" dirty="0">
                <a:solidFill>
                  <a:schemeClr val="tx1"/>
                </a:solidFill>
                <a:effectLst/>
                <a:latin typeface="+mn-lt"/>
                <a:ea typeface="+mn-ea"/>
                <a:cs typeface="+mn-cs"/>
              </a:rPr>
              <a:t> </a:t>
            </a:r>
            <a:r>
              <a:rPr lang="da-DK" sz="900" b="1" kern="1200" dirty="0">
                <a:solidFill>
                  <a:schemeClr val="tx1"/>
                </a:solidFill>
                <a:effectLst/>
                <a:latin typeface="+mn-lt"/>
                <a:ea typeface="+mn-ea"/>
                <a:cs typeface="+mn-cs"/>
              </a:rPr>
              <a:t>en smart arbejdsgang og gruppestruktur for Aula-grupper</a:t>
            </a:r>
            <a:r>
              <a:rPr lang="da-DK" sz="900" kern="1200" dirty="0">
                <a:solidFill>
                  <a:schemeClr val="tx1"/>
                </a:solidFill>
                <a:effectLst/>
                <a:latin typeface="+mn-lt"/>
                <a:ea typeface="+mn-ea"/>
                <a:cs typeface="+mn-cs"/>
              </a:rPr>
              <a:t>, der understøtter nem og hurtig kommunikation og samtidig minimerer manuelt vedligehold? </a:t>
            </a:r>
            <a:br>
              <a:rPr lang="da-DK" sz="900" kern="1200" dirty="0">
                <a:solidFill>
                  <a:schemeClr val="tx1"/>
                </a:solidFill>
                <a:effectLst/>
                <a:latin typeface="+mn-lt"/>
                <a:ea typeface="+mn-ea"/>
                <a:cs typeface="+mn-cs"/>
              </a:rPr>
            </a:br>
            <a:r>
              <a:rPr lang="da-DK" sz="900" kern="1200" dirty="0">
                <a:solidFill>
                  <a:schemeClr val="tx1"/>
                </a:solidFill>
                <a:effectLst/>
                <a:latin typeface="+mn-lt"/>
                <a:ea typeface="+mn-ea"/>
                <a:cs typeface="+mn-cs"/>
              </a:rPr>
              <a:t>Som institutionsadministratorer kan I opsætte en fælles standard for gruppestrukturen og formidle den til relevante brugere. Er der en fælles standard for gruppestrukturen, som kommunen har defineret, og hvordan spiller den sammen med tankerne på jeres institution?</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kern="1200" dirty="0">
                <a:solidFill>
                  <a:schemeClr val="tx1"/>
                </a:solidFill>
                <a:effectLst/>
                <a:latin typeface="+mn-lt"/>
                <a:ea typeface="+mn-ea"/>
                <a:cs typeface="+mn-cs"/>
              </a:rPr>
              <a:t>Og hvad er så en smart gruppestruktur – vi kommer med et bud her …</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618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4186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kern="1200" dirty="0">
                <a:solidFill>
                  <a:schemeClr val="tx1"/>
                </a:solidFill>
                <a:effectLst/>
                <a:latin typeface="+mn-lt"/>
                <a:ea typeface="+mn-ea"/>
                <a:cs typeface="+mn-cs"/>
              </a:rPr>
              <a:t>Manus:</a:t>
            </a:r>
          </a:p>
          <a:p>
            <a:r>
              <a:rPr lang="da-DK" sz="1050" kern="1200" dirty="0">
                <a:solidFill>
                  <a:schemeClr val="tx1"/>
                </a:solidFill>
                <a:effectLst/>
                <a:latin typeface="+mn-lt"/>
                <a:ea typeface="+mn-ea"/>
                <a:cs typeface="+mn-cs"/>
              </a:rPr>
              <a:t>For at </a:t>
            </a:r>
            <a:r>
              <a:rPr lang="da-DK" sz="1050" b="1" kern="1200" dirty="0">
                <a:solidFill>
                  <a:schemeClr val="tx1"/>
                </a:solidFill>
                <a:effectLst/>
                <a:latin typeface="+mn-lt"/>
                <a:ea typeface="+mn-ea"/>
                <a:cs typeface="+mn-cs"/>
              </a:rPr>
              <a:t>minimere manuelt vedligehold af grupper i Aula anbefaler vi, at Aula-grupper, så vidt muligt, oprettes med udgangspunkt i de eksisterende hoved/</a:t>
            </a:r>
            <a:r>
              <a:rPr lang="da-DK" sz="1050" b="1" kern="1200" dirty="0" err="1">
                <a:solidFill>
                  <a:schemeClr val="tx1"/>
                </a:solidFill>
                <a:effectLst/>
                <a:latin typeface="+mn-lt"/>
                <a:ea typeface="+mn-ea"/>
                <a:cs typeface="+mn-cs"/>
              </a:rPr>
              <a:t>uni</a:t>
            </a:r>
            <a:r>
              <a:rPr lang="da-DK" sz="1050" b="1" kern="1200" dirty="0">
                <a:solidFill>
                  <a:schemeClr val="tx1"/>
                </a:solidFill>
                <a:effectLst/>
                <a:latin typeface="+mn-lt"/>
                <a:ea typeface="+mn-ea"/>
                <a:cs typeface="+mn-cs"/>
              </a:rPr>
              <a:t>-grupper</a:t>
            </a:r>
            <a:r>
              <a:rPr lang="da-DK" sz="1050" kern="1200" dirty="0">
                <a:solidFill>
                  <a:schemeClr val="tx1"/>
                </a:solidFill>
                <a:effectLst/>
                <a:latin typeface="+mn-lt"/>
                <a:ea typeface="+mn-ea"/>
                <a:cs typeface="+mn-cs"/>
              </a:rPr>
              <a:t>. På den måde behøver I ikke manuelt at tilføje eller fjerne børn, forældre eller medarbejdere i hver eneste gruppe. Aula opdaterer samtlige grupper, der har rødder i hoved/</a:t>
            </a:r>
            <a:r>
              <a:rPr lang="da-DK" sz="1050" kern="1200" dirty="0" err="1">
                <a:solidFill>
                  <a:schemeClr val="tx1"/>
                </a:solidFill>
                <a:effectLst/>
                <a:latin typeface="+mn-lt"/>
                <a:ea typeface="+mn-ea"/>
                <a:cs typeface="+mn-cs"/>
              </a:rPr>
              <a:t>uni</a:t>
            </a:r>
            <a:r>
              <a:rPr lang="da-DK" sz="1050" kern="1200" dirty="0">
                <a:solidFill>
                  <a:schemeClr val="tx1"/>
                </a:solidFill>
                <a:effectLst/>
                <a:latin typeface="+mn-lt"/>
                <a:ea typeface="+mn-ea"/>
                <a:cs typeface="+mn-cs"/>
              </a:rPr>
              <a:t>-grupperne, når der foretages ændringer i jeres brugeradministrative systemer.  </a:t>
            </a:r>
          </a:p>
          <a:p>
            <a:endParaRPr lang="da-DK" sz="105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Et eksempel:</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I vil oprette </a:t>
            </a:r>
            <a:r>
              <a:rPr lang="da-DK" sz="1000" b="1" kern="1200" dirty="0">
                <a:solidFill>
                  <a:schemeClr val="tx1"/>
                </a:solidFill>
                <a:effectLst/>
                <a:latin typeface="+mn-lt"/>
                <a:ea typeface="+mn-ea"/>
                <a:cs typeface="+mn-cs"/>
              </a:rPr>
              <a:t>en gruppe for personalet på tværs af de tre stuer på institutionen</a:t>
            </a:r>
            <a:r>
              <a:rPr lang="da-DK" sz="1000" b="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Hovedgrupperne for stuerne er hentet ind i Aula via UNI-C fra jeres brugeradministrative systemer.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I vælger at oprette en Aula-gruppe, der er relateret til hovedgrupperne ”Rød stue”, ”Blå stue” og ”Gul stue”.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I fremsøger de tre stuer og tilvælger alene medarbejdere. Herefter navngives gruppen ”Personale gruppe”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Det er </a:t>
            </a:r>
            <a:r>
              <a:rPr lang="da-DK" sz="1000" b="1" kern="1200" dirty="0">
                <a:solidFill>
                  <a:schemeClr val="tx1"/>
                </a:solidFill>
                <a:effectLst/>
                <a:latin typeface="+mn-lt"/>
                <a:ea typeface="+mn-ea"/>
                <a:cs typeface="+mn-cs"/>
              </a:rPr>
              <a:t>vigtigt, at I navngiver grupperne klogt</a:t>
            </a:r>
            <a:r>
              <a:rPr lang="da-DK" sz="1000" b="0" kern="1200" dirty="0">
                <a:solidFill>
                  <a:schemeClr val="tx1"/>
                </a:solidFill>
                <a:effectLst/>
                <a:latin typeface="+mn-lt"/>
                <a:ea typeface="+mn-ea"/>
                <a:cs typeface="+mn-cs"/>
              </a:rPr>
              <a:t>, så de er til at adskille fra hinanden, når I fx søger efter grupperne.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Et vigtigt opmærksomhedspunkt er, at der kun bliver oprettet relationer mellem grupperne, hvis du tilføjer grupperne til en lukket gruppe.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Åbne grupper eller grupper med ansøgning er tænkt som frivillige grupper. Brugere skal derfor have mulighed for at melde sig ud af gruppen igen, hvis de ikke længere ønsker at modtage information fra pågældende gruppe. </a:t>
            </a:r>
            <a:r>
              <a:rPr lang="da-DK" dirty="0"/>
              <a:t>    </a:t>
            </a:r>
          </a:p>
        </p:txBody>
      </p:sp>
      <p:sp>
        <p:nvSpPr>
          <p:cNvPr id="4" name="Slide Number Placeholder 3"/>
          <p:cNvSpPr>
            <a:spLocks noGrp="1"/>
          </p:cNvSpPr>
          <p:nvPr>
            <p:ph type="sldNum" sz="quarter" idx="5"/>
          </p:nvPr>
        </p:nvSpPr>
        <p:spPr/>
        <p:txBody>
          <a:bodyPr/>
          <a:lstStyle/>
          <a:p>
            <a:fld id="{0DA0114A-87C3-AE42-9FE6-947C2632DDED}" type="slidenum">
              <a:rPr lang="da-DK" smtClean="0"/>
              <a:t>80</a:t>
            </a:fld>
            <a:endParaRPr lang="da-DK"/>
          </a:p>
        </p:txBody>
      </p:sp>
    </p:spTree>
    <p:extLst>
      <p:ext uri="{BB962C8B-B14F-4D97-AF65-F5344CB8AC3E}">
        <p14:creationId xmlns:p14="http://schemas.microsoft.com/office/powerpoint/2010/main" val="26400033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kern="1200" dirty="0">
                <a:solidFill>
                  <a:schemeClr val="tx1"/>
                </a:solidFill>
                <a:effectLst/>
                <a:latin typeface="+mn-lt"/>
                <a:ea typeface="+mn-ea"/>
                <a:cs typeface="+mn-cs"/>
              </a:rPr>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kern="1200" dirty="0">
                <a:solidFill>
                  <a:schemeClr val="tx1"/>
                </a:solidFill>
                <a:effectLst/>
                <a:latin typeface="+mn-lt"/>
                <a:ea typeface="+mn-ea"/>
                <a:cs typeface="+mn-cs"/>
              </a:rPr>
              <a:t>Et andet eksempel:</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0" kern="1200" dirty="0">
                <a:solidFill>
                  <a:schemeClr val="tx1"/>
                </a:solidFill>
                <a:effectLst/>
                <a:latin typeface="+mn-lt"/>
                <a:ea typeface="+mn-ea"/>
                <a:cs typeface="+mn-cs"/>
              </a:rPr>
              <a:t>I vil oprette en gruppe for </a:t>
            </a:r>
            <a:r>
              <a:rPr lang="da-DK" sz="1050" b="1" kern="1200" dirty="0">
                <a:solidFill>
                  <a:schemeClr val="tx1"/>
                </a:solidFill>
                <a:effectLst/>
                <a:latin typeface="+mn-lt"/>
                <a:ea typeface="+mn-ea"/>
                <a:cs typeface="+mn-cs"/>
              </a:rPr>
              <a:t>hele institutionen Børnehuset Korsbæk. </a:t>
            </a:r>
            <a:r>
              <a:rPr lang="da-DK" sz="1050" b="0" kern="1200" dirty="0">
                <a:solidFill>
                  <a:schemeClr val="tx1"/>
                </a:solidFill>
                <a:effectLst/>
                <a:latin typeface="+mn-lt"/>
                <a:ea typeface="+mn-ea"/>
                <a:cs typeface="+mn-cs"/>
              </a:rPr>
              <a:t>Børnehuset Korsbæk er en integreret institution både med vuggestue og børnehave – men det kunne også have været en institution med flere afdelinger eller andre opbygninger. Her er vuggestue og børnehave altså anset for at være to afdelinger i Børnehuset Korsbæk.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0" kern="1200" dirty="0">
                <a:solidFill>
                  <a:schemeClr val="tx1"/>
                </a:solidFill>
                <a:effectLst/>
                <a:latin typeface="+mn-lt"/>
                <a:ea typeface="+mn-ea"/>
                <a:cs typeface="+mn-cs"/>
              </a:rPr>
              <a:t>Hovedgrupperne for institutionens stuer er hentet ind i Aula via UNI-C fra jeres brugeradministrative systemer – her er der tale om rød stue, gul stue, sommerfuglen og blomsten.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0" kern="1200" dirty="0">
                <a:solidFill>
                  <a:schemeClr val="tx1"/>
                </a:solidFill>
                <a:effectLst/>
                <a:latin typeface="+mn-lt"/>
                <a:ea typeface="+mn-ea"/>
                <a:cs typeface="+mn-cs"/>
              </a:rPr>
              <a:t>I vælger at oprette to Aula-grupper – én for vuggestuen og én for børnehaven (de to anses for at være to afdelinger i Børnehuset Korsbæk), der er relateret til hovedgrupperne, som hører under hver. Det vil sige, at Vuggestuen bygges på grupperne som præsenterer stuerne i vuggestuen – her ”rød stue” og ”gul stue” (hovedgruppe 1 og 2), og Børnehaven bygges på grupperne som indebærer stuerne i børnehaven – her ”Sommerfuglen og ”Blomsten” (hovedgruppe 3 og 4).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0" kern="1200" dirty="0">
                <a:solidFill>
                  <a:schemeClr val="tx1"/>
                </a:solidFill>
                <a:effectLst/>
                <a:latin typeface="+mn-lt"/>
                <a:ea typeface="+mn-ea"/>
                <a:cs typeface="+mn-cs"/>
              </a:rPr>
              <a:t>Herefter tilføjes de to Aulagrupper, som repræsenterer de to afdelinger (Vuggestue og Børnehave) i en ny Aula-gruppe, som kaldes Børnehuset Korsbæk. Nu indeholder denne Aula-gruppe alle brugere på institutionen.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0114A-87C3-AE42-9FE6-947C2632DDED}" type="slidenum">
              <a:rPr lang="da-DK" smtClean="0"/>
              <a:t>81</a:t>
            </a:fld>
            <a:endParaRPr lang="da-DK"/>
          </a:p>
        </p:txBody>
      </p:sp>
    </p:spTree>
    <p:extLst>
      <p:ext uri="{BB962C8B-B14F-4D97-AF65-F5344CB8AC3E}">
        <p14:creationId xmlns:p14="http://schemas.microsoft.com/office/powerpoint/2010/main" val="240037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Manus</a:t>
            </a:r>
            <a:r>
              <a:rPr lang="da-DK" sz="1050" kern="1200" dirty="0">
                <a:solidFill>
                  <a:schemeClr val="tx1"/>
                </a:solidFill>
                <a:effectLst/>
                <a:latin typeface="+mn-lt"/>
                <a:ea typeface="+mn-ea"/>
                <a:cs typeface="+mn-cs"/>
              </a:rPr>
              <a:t>:</a:t>
            </a:r>
          </a:p>
          <a:p>
            <a:r>
              <a:rPr lang="da-DK" sz="1050" kern="1200" dirty="0">
                <a:solidFill>
                  <a:schemeClr val="tx1"/>
                </a:solidFill>
                <a:effectLst/>
                <a:latin typeface="+mn-lt"/>
                <a:ea typeface="+mn-ea"/>
                <a:cs typeface="+mn-cs"/>
              </a:rPr>
              <a:t>Et andet eksempel på oprettelse af Aula-grupper kan være en </a:t>
            </a:r>
            <a:r>
              <a:rPr lang="da-DK" sz="1050" b="1" kern="1200" dirty="0">
                <a:solidFill>
                  <a:schemeClr val="tx1"/>
                </a:solidFill>
                <a:effectLst/>
                <a:latin typeface="+mn-lt"/>
                <a:ea typeface="+mn-ea"/>
                <a:cs typeface="+mn-cs"/>
              </a:rPr>
              <a:t>tværgående gruppe. </a:t>
            </a:r>
            <a:r>
              <a:rPr lang="da-DK" sz="1050" kern="1200" dirty="0">
                <a:solidFill>
                  <a:schemeClr val="tx1"/>
                </a:solidFill>
                <a:effectLst/>
                <a:latin typeface="+mn-lt"/>
                <a:ea typeface="+mn-ea"/>
                <a:cs typeface="+mn-cs"/>
              </a:rPr>
              <a:t>Det er en gruppe-type, der oprettes fra kommunen, og som kun kan være lukket.  </a:t>
            </a:r>
          </a:p>
          <a:p>
            <a:endParaRPr lang="da-DK" sz="105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Der skal afholdes fælles temadag, som omhandler ”krop, sanser og bevægelse” for børn på tværs af kommunens institutioner. I den forbindelse er der mange fælles praktiske informationer, som skal sendes ud til forældrene.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I vil derfor oprette </a:t>
            </a:r>
            <a:r>
              <a:rPr lang="da-DK" sz="1050" b="1" kern="1200" dirty="0">
                <a:solidFill>
                  <a:schemeClr val="tx1"/>
                </a:solidFill>
                <a:effectLst/>
                <a:latin typeface="+mn-lt"/>
                <a:ea typeface="+mn-ea"/>
                <a:cs typeface="+mn-cs"/>
              </a:rPr>
              <a:t>en ny gruppe for alle de relevante medlemmer. </a:t>
            </a:r>
            <a:r>
              <a:rPr lang="da-DK" sz="1050" b="0" kern="1200" dirty="0">
                <a:solidFill>
                  <a:schemeClr val="tx1"/>
                </a:solidFill>
                <a:effectLst/>
                <a:latin typeface="+mn-lt"/>
                <a:ea typeface="+mn-ea"/>
                <a:cs typeface="+mn-cs"/>
              </a:rPr>
              <a:t>Den tværgående gruppe </a:t>
            </a:r>
            <a:r>
              <a:rPr lang="da-DK" sz="1050" kern="1200" dirty="0">
                <a:solidFill>
                  <a:schemeClr val="tx1"/>
                </a:solidFill>
                <a:effectLst/>
                <a:latin typeface="+mn-lt"/>
                <a:ea typeface="+mn-ea"/>
                <a:cs typeface="+mn-cs"/>
              </a:rPr>
              <a:t>navngives ”Fælles temadag”. En sådan gruppe kan gøres tidsbegrænset, hvis det kun er en begrænset periode, hvor der vil blive afholdt disse temadage.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Som i eksemplet før, </a:t>
            </a:r>
            <a:r>
              <a:rPr lang="da-DK" sz="1050" b="0" kern="1200" dirty="0">
                <a:solidFill>
                  <a:schemeClr val="tx1"/>
                </a:solidFill>
                <a:effectLst/>
                <a:latin typeface="+mn-lt"/>
                <a:ea typeface="+mn-ea"/>
                <a:cs typeface="+mn-cs"/>
              </a:rPr>
              <a:t>vælger I at oprette en gruppe i Aula</a:t>
            </a:r>
            <a:r>
              <a:rPr lang="da-DK" sz="1050" b="1" kern="1200" dirty="0">
                <a:solidFill>
                  <a:schemeClr val="tx1"/>
                </a:solidFill>
                <a:effectLst/>
                <a:latin typeface="+mn-lt"/>
                <a:ea typeface="+mn-ea"/>
                <a:cs typeface="+mn-cs"/>
              </a:rPr>
              <a:t>. I dette tilfælde er det dog en tværgående gruppe i stedet for en Aula-gruppe, men arbejdsgangen for oprettelse er den samme. </a:t>
            </a:r>
            <a:r>
              <a:rPr lang="da-DK" sz="1050" b="0" kern="1200" dirty="0">
                <a:solidFill>
                  <a:schemeClr val="tx1"/>
                </a:solidFill>
                <a:effectLst/>
                <a:latin typeface="+mn-lt"/>
                <a:ea typeface="+mn-ea"/>
                <a:cs typeface="+mn-cs"/>
              </a:rPr>
              <a:t>Derfor tilføjer I de tre hovedgrupper hhv. ”Sommerfuglehaven”, ”Bjørnen” og ”Blomsten” fra de tre forskellige institutioner i kommunen.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r>
              <a:rPr lang="da-DK" sz="1050" kern="1200" dirty="0">
                <a:solidFill>
                  <a:schemeClr val="tx1"/>
                </a:solidFill>
                <a:effectLst/>
                <a:latin typeface="+mn-lt"/>
                <a:ea typeface="+mn-ea"/>
                <a:cs typeface="+mn-cs"/>
              </a:rPr>
              <a:t>Skulle der efter gruppen er oprettet starte et barn i en af de tre hovedgrupper, vil barnet og dets forældre automatisk få adgang til den tværgående gruppe.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r>
              <a:rPr lang="da-DK" sz="1100" kern="1200" dirty="0">
                <a:solidFill>
                  <a:schemeClr val="tx1"/>
                </a:solidFill>
                <a:effectLst/>
                <a:latin typeface="+mn-lt"/>
                <a:ea typeface="+mn-ea"/>
                <a:cs typeface="+mn-cs"/>
              </a:rPr>
              <a:t>Nok snak - nu skal I selv prøve kræfter med at oprette grupper..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endParaRPr lang="da-DK" sz="1050" kern="1200" dirty="0">
              <a:solidFill>
                <a:schemeClr val="tx1"/>
              </a:solidFill>
              <a:effectLst/>
              <a:latin typeface="+mn-lt"/>
              <a:ea typeface="+mn-ea"/>
              <a:cs typeface="+mn-cs"/>
            </a:endParaRPr>
          </a:p>
          <a:p>
            <a:r>
              <a:rPr lang="da-DK" sz="1050" kern="1200" dirty="0">
                <a:solidFill>
                  <a:schemeClr val="tx1"/>
                </a:solidFill>
                <a:effectLst/>
                <a:latin typeface="+mn-lt"/>
                <a:ea typeface="+mn-ea"/>
                <a:cs typeface="+mn-cs"/>
              </a:rPr>
              <a:t> </a:t>
            </a:r>
          </a:p>
          <a:p>
            <a:endParaRPr lang="da-DK" dirty="0"/>
          </a:p>
        </p:txBody>
      </p:sp>
      <p:sp>
        <p:nvSpPr>
          <p:cNvPr id="4" name="Slide Number Placeholder 3"/>
          <p:cNvSpPr>
            <a:spLocks noGrp="1"/>
          </p:cNvSpPr>
          <p:nvPr>
            <p:ph type="sldNum" sz="quarter" idx="5"/>
          </p:nvPr>
        </p:nvSpPr>
        <p:spPr/>
        <p:txBody>
          <a:bodyPr/>
          <a:lstStyle/>
          <a:p>
            <a:fld id="{0DA0114A-87C3-AE42-9FE6-947C2632DDED}" type="slidenum">
              <a:rPr lang="da-DK" smtClean="0"/>
              <a:t>82</a:t>
            </a:fld>
            <a:endParaRPr lang="da-DK"/>
          </a:p>
        </p:txBody>
      </p:sp>
    </p:spTree>
    <p:extLst>
      <p:ext uri="{BB962C8B-B14F-4D97-AF65-F5344CB8AC3E}">
        <p14:creationId xmlns:p14="http://schemas.microsoft.com/office/powerpoint/2010/main" val="22495258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dirty="0"/>
              <a:t>Opgave</a:t>
            </a:r>
          </a:p>
          <a:p>
            <a:r>
              <a:rPr lang="da-DK" sz="1200" b="1" i="0" dirty="0"/>
              <a:t>Manus:</a:t>
            </a:r>
          </a:p>
          <a:p>
            <a:r>
              <a:rPr lang="da-DK" sz="1000" i="0" dirty="0"/>
              <a:t>Det gør I med opgavesedlen – </a:t>
            </a:r>
            <a:r>
              <a:rPr lang="da-DK" sz="1000" b="1" i="0" dirty="0"/>
              <a:t>”Smarte Aula-grupper”</a:t>
            </a:r>
          </a:p>
          <a:p>
            <a:endParaRPr lang="da-DK" sz="1000" i="0" dirty="0"/>
          </a:p>
          <a:p>
            <a:r>
              <a:rPr lang="da-DK" sz="1000" i="0" dirty="0"/>
              <a:t>Brug administratorvejledningen, hvis I har behov for støtte. </a:t>
            </a:r>
            <a:r>
              <a:rPr lang="da-DK" sz="1000" b="1" i="0" dirty="0"/>
              <a:t>Link (</a:t>
            </a:r>
            <a:r>
              <a:rPr lang="da-DK" sz="1000" b="1" u="sng" kern="1200" dirty="0">
                <a:solidFill>
                  <a:schemeClr val="tx1"/>
                </a:solidFill>
                <a:effectLst/>
                <a:latin typeface="+mn-lt"/>
                <a:ea typeface="+mn-ea"/>
                <a:cs typeface="+mn-cs"/>
                <a:hlinkClick r:id="rId3"/>
              </a:rPr>
              <a:t>www.aulainfo.dk</a:t>
            </a:r>
            <a:r>
              <a:rPr lang="da-DK" sz="1000" b="1" i="0" dirty="0"/>
              <a:t>) er noteret på whiteboard</a:t>
            </a:r>
          </a:p>
          <a:p>
            <a:endParaRPr lang="da-DK" sz="1000" b="1" i="0" kern="1200" dirty="0">
              <a:solidFill>
                <a:schemeClr val="tx1"/>
              </a:solidFill>
              <a:effectLst/>
              <a:latin typeface="+mn-lt"/>
              <a:ea typeface="+mn-ea"/>
              <a:cs typeface="+mn-cs"/>
            </a:endParaRPr>
          </a:p>
          <a:p>
            <a:r>
              <a:rPr lang="da-DK" sz="1000"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10 minutter til opgavesedlen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klar til udlevering</a:t>
            </a:r>
          </a:p>
          <a:p>
            <a:endParaRPr lang="da-DK" sz="1200" b="1" i="0" dirty="0"/>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6202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2246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b="1" i="0" dirty="0"/>
              <a:t>Opsamling – administration: Målrettet kommunikation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i="0" dirty="0"/>
              <a:t>Manus:</a:t>
            </a:r>
            <a:r>
              <a:rPr lang="da-DK" b="1" i="1"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0" kern="1200" dirty="0">
                <a:solidFill>
                  <a:schemeClr val="tx1"/>
                </a:solidFill>
                <a:effectLst/>
                <a:latin typeface="+mn-lt"/>
                <a:ea typeface="+mn-ea"/>
                <a:cs typeface="+mn-cs"/>
              </a:rPr>
              <a:t>Hvad har I brug for at vide ifm. oprettelse af grupper i Aula og hvad skal være afklaret af jeres leder?</a:t>
            </a:r>
            <a:endParaRPr lang="da-DK" sz="8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Sørg for, at få noteret eventuelle afklaringspunkter på jeres ”huskeseddel” her.</a:t>
            </a:r>
            <a:endParaRPr lang="da-DK" sz="800" b="0" i="0" u="sng" kern="1200" dirty="0">
              <a:solidFill>
                <a:schemeClr val="tx1"/>
              </a:solidFill>
              <a:effectLst/>
              <a:latin typeface="+mn-lt"/>
              <a:ea typeface="+mn-ea"/>
              <a:cs typeface="+mn-cs"/>
            </a:endParaRPr>
          </a:p>
          <a:p>
            <a:endParaRPr lang="da-DK" sz="800"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første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800" b="1" kern="1200" dirty="0">
                <a:solidFill>
                  <a:schemeClr val="tx1"/>
                </a:solidFill>
                <a:effectLst/>
                <a:latin typeface="+mn-lt"/>
                <a:ea typeface="+mn-ea"/>
                <a:cs typeface="+mn-cs"/>
              </a:rPr>
              <a:t>Hvem kan oprette Aula-grupper? </a:t>
            </a:r>
            <a:r>
              <a:rPr lang="da-DK" sz="800" b="0" kern="1200" dirty="0">
                <a:solidFill>
                  <a:schemeClr val="tx1"/>
                </a:solidFill>
                <a:effectLst/>
                <a:latin typeface="+mn-lt"/>
                <a:ea typeface="+mn-ea"/>
                <a:cs typeface="+mn-cs"/>
              </a:rPr>
              <a:t>Vi har været omkring grupper ad flere omgange </a:t>
            </a:r>
            <a:r>
              <a:rPr lang="da-DK" sz="800" b="0" i="0" kern="1200" dirty="0">
                <a:solidFill>
                  <a:schemeClr val="tx1"/>
                </a:solidFill>
                <a:effectLst/>
                <a:latin typeface="+mn-lt"/>
                <a:ea typeface="+mn-ea"/>
                <a:cs typeface="+mn-cs"/>
              </a:rPr>
              <a:t>– Det afgørende ift. jeres rolle er her at vide, </a:t>
            </a:r>
            <a:r>
              <a:rPr lang="da-DK" sz="800" b="1" i="0" kern="1200" dirty="0">
                <a:solidFill>
                  <a:schemeClr val="tx1"/>
                </a:solidFill>
                <a:effectLst/>
                <a:latin typeface="+mn-lt"/>
                <a:ea typeface="+mn-ea"/>
                <a:cs typeface="+mn-cs"/>
              </a:rPr>
              <a:t>hvem der kan håndtere grupper i jeres kommuner. </a:t>
            </a:r>
            <a:endParaRPr lang="da-DK" sz="800" b="1" i="1"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b="1" i="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afklaringspunktet frem):</a:t>
            </a:r>
            <a:endParaRPr lang="da-DK" sz="800" b="0" i="1" kern="1200" dirty="0">
              <a:solidFill>
                <a:schemeClr val="tx1"/>
              </a:solidFill>
              <a:effectLst/>
              <a:latin typeface="+mn-lt"/>
              <a:ea typeface="+mn-ea"/>
              <a:cs typeface="+mn-cs"/>
            </a:endParaRPr>
          </a:p>
          <a:p>
            <a:pPr marL="0" indent="0">
              <a:buNone/>
            </a:pPr>
            <a:endParaRPr lang="da-DK" sz="700" b="1" i="1" u="none" kern="1200" dirty="0">
              <a:solidFill>
                <a:schemeClr val="tx1"/>
              </a:solidFill>
              <a:effectLst/>
              <a:latin typeface="+mn-lt"/>
              <a:ea typeface="+mn-ea"/>
              <a:cs typeface="+mn-cs"/>
            </a:endParaRPr>
          </a:p>
          <a:p>
            <a:pPr marL="171450" indent="-171450">
              <a:buFont typeface="Arial" panose="020B0604020202020204" pitchFamily="34" charset="0"/>
              <a:buChar cha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Hvilke</a:t>
            </a:r>
            <a:r>
              <a:rPr kumimoji="0" lang="da-DK" sz="800" b="1" i="0" u="none" strike="noStrike" kern="1200" cap="none" spc="0" normalizeH="0" noProof="0" dirty="0">
                <a:ln>
                  <a:noFill/>
                </a:ln>
                <a:solidFill>
                  <a:srgbClr val="000000"/>
                </a:solidFill>
                <a:effectLst/>
                <a:uLnTx/>
                <a:uFillTx/>
                <a:latin typeface="Lato black"/>
                <a:ea typeface="+mn-ea"/>
                <a:cs typeface="+mn-cs"/>
              </a:rPr>
              <a:t> </a:t>
            </a:r>
            <a:r>
              <a:rPr kumimoji="0" lang="da-DK" sz="800" b="1" i="0" u="none" strike="noStrike" kern="1200" cap="none" spc="0" normalizeH="0" baseline="0" noProof="0" dirty="0">
                <a:ln>
                  <a:noFill/>
                </a:ln>
                <a:solidFill>
                  <a:srgbClr val="000000"/>
                </a:solidFill>
                <a:effectLst/>
                <a:uLnTx/>
                <a:uFillTx/>
                <a:latin typeface="Lato black"/>
                <a:ea typeface="+mn-ea"/>
                <a:cs typeface="+mn-cs"/>
              </a:rPr>
              <a:t>grupper har I brug for i</a:t>
            </a:r>
            <a:r>
              <a:rPr kumimoji="0" lang="da-DK" sz="800" b="1" i="0" u="none" strike="noStrike" kern="1200" cap="none" spc="0" normalizeH="0" noProof="0" dirty="0">
                <a:ln>
                  <a:noFill/>
                </a:ln>
                <a:solidFill>
                  <a:srgbClr val="000000"/>
                </a:solidFill>
                <a:effectLst/>
                <a:uLnTx/>
                <a:uFillTx/>
                <a:latin typeface="Lato black"/>
                <a:ea typeface="+mn-ea"/>
                <a:cs typeface="+mn-cs"/>
              </a:rPr>
              <a:t> Aula</a:t>
            </a:r>
            <a:r>
              <a:rPr kumimoji="0" lang="da-DK" sz="800" b="1" i="0" u="none" strike="noStrike" kern="1200" cap="none" spc="0" normalizeH="0" baseline="0" noProof="0" dirty="0">
                <a:ln>
                  <a:noFill/>
                </a:ln>
                <a:solidFill>
                  <a:srgbClr val="000000"/>
                </a:solidFill>
                <a:effectLst/>
                <a:uLnTx/>
                <a:uFillTx/>
                <a:latin typeface="Lato black"/>
                <a:ea typeface="+mn-ea"/>
                <a:cs typeface="+mn-cs"/>
              </a:rPr>
              <a:t>? </a:t>
            </a:r>
            <a:r>
              <a:rPr lang="da-DK" sz="800" b="0" kern="1200" dirty="0">
                <a:solidFill>
                  <a:schemeClr val="tx1"/>
                </a:solidFill>
                <a:effectLst/>
                <a:latin typeface="+mn-lt"/>
                <a:ea typeface="+mn-ea"/>
                <a:cs typeface="+mn-cs"/>
              </a:rPr>
              <a:t>Som vi var omkring i basismodulet, skal det først og fremmest afklares, hvilke beslutninger der er truffet omkring brugen af grupper – på kommunalt niveau og på institutionsniveau. </a:t>
            </a:r>
          </a:p>
          <a:p>
            <a:endParaRPr lang="da-DK" sz="800"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afklaringspunktet frem):</a:t>
            </a:r>
            <a:endParaRPr lang="da-DK" sz="800" b="0" i="1" kern="1200" dirty="0">
              <a:solidFill>
                <a:schemeClr val="tx1"/>
              </a:solidFill>
              <a:effectLst/>
              <a:latin typeface="+mn-lt"/>
              <a:ea typeface="+mn-ea"/>
              <a:cs typeface="+mn-cs"/>
            </a:endParaRPr>
          </a:p>
          <a:p>
            <a:endParaRPr lang="da-DK" sz="8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Hvordan skal jeres Aula-gruppetræ se ud? </a:t>
            </a:r>
            <a:r>
              <a:rPr kumimoji="0" lang="da-DK" sz="800" b="0" i="0" u="none" strike="noStrike" kern="1200" cap="none" spc="0" normalizeH="0" baseline="0" noProof="0" dirty="0">
                <a:ln>
                  <a:noFill/>
                </a:ln>
                <a:solidFill>
                  <a:srgbClr val="000000"/>
                </a:solidFill>
                <a:effectLst/>
                <a:uLnTx/>
                <a:uFillTx/>
                <a:latin typeface="Lato black"/>
                <a:ea typeface="+mn-ea"/>
                <a:cs typeface="+mn-cs"/>
              </a:rPr>
              <a:t>Hvordan vil I bygge jeres </a:t>
            </a:r>
            <a:r>
              <a:rPr kumimoji="0" lang="da-DK" sz="800" b="1" i="0" u="none" strike="noStrike" kern="1200" cap="none" spc="0" normalizeH="0" baseline="0" noProof="0" dirty="0">
                <a:ln>
                  <a:noFill/>
                </a:ln>
                <a:solidFill>
                  <a:srgbClr val="000000"/>
                </a:solidFill>
                <a:effectLst/>
                <a:uLnTx/>
                <a:uFillTx/>
                <a:latin typeface="Lato black"/>
                <a:ea typeface="+mn-ea"/>
                <a:cs typeface="+mn-cs"/>
              </a:rPr>
              <a:t>gruppestruktur</a:t>
            </a:r>
            <a:r>
              <a:rPr kumimoji="0" lang="da-DK" sz="800" b="0" i="0" u="none" strike="noStrike" kern="1200" cap="none" spc="0" normalizeH="0" baseline="0" noProof="0" dirty="0">
                <a:ln>
                  <a:noFill/>
                </a:ln>
                <a:solidFill>
                  <a:srgbClr val="000000"/>
                </a:solidFill>
                <a:effectLst/>
                <a:uLnTx/>
                <a:uFillTx/>
                <a:latin typeface="Lato black"/>
                <a:ea typeface="+mn-ea"/>
                <a:cs typeface="+mn-cs"/>
              </a:rPr>
              <a:t> op  - er der fælles standarder her - og hvordan vil I formidle det til eventuelle medarbejdere, der har fået tildelt retten til at håndtere grupper? </a:t>
            </a:r>
            <a:r>
              <a:rPr lang="da-DK" sz="800" kern="1200" dirty="0">
                <a:solidFill>
                  <a:schemeClr val="tx1"/>
                </a:solidFill>
                <a:effectLst/>
                <a:latin typeface="+mn-lt"/>
                <a:ea typeface="+mn-ea"/>
                <a:cs typeface="+mn-cs"/>
              </a:rPr>
              <a:t>Som administratorer kan I opsætte en fælles standard for gruppestrukturen og formidle den til institutionsadministratorer og superbrugere. Hvilke beslutninger er taget af lederne i jeres kommune?</a:t>
            </a:r>
            <a:endParaRPr lang="da-DK" sz="8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0" u="none"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Er der føjet spørgsmål til parkeringsplads, så kom ligeledes rundt om dem. </a:t>
            </a:r>
          </a:p>
          <a:p>
            <a:endParaRPr lang="da-DK" sz="800" b="0" i="1"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Noter:</a:t>
            </a:r>
            <a:endParaRPr lang="da-DK" sz="800" kern="1200" dirty="0">
              <a:solidFill>
                <a:schemeClr val="tx1"/>
              </a:solidFill>
              <a:effectLst/>
              <a:latin typeface="+mn-lt"/>
              <a:ea typeface="+mn-ea"/>
              <a:cs typeface="+mn-cs"/>
            </a:endParaRPr>
          </a:p>
          <a:p>
            <a:r>
              <a:rPr lang="da-DK" sz="800" b="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800" b="0" i="1" kern="1200" dirty="0">
                <a:solidFill>
                  <a:schemeClr val="tx1"/>
                </a:solidFill>
                <a:effectLst/>
                <a:latin typeface="+mn-lt"/>
                <a:ea typeface="+mn-ea"/>
                <a:cs typeface="+mn-cs"/>
              </a:rPr>
              <a:t>•Giv plads til spørgsmål, undren og refleksion.</a:t>
            </a:r>
          </a:p>
          <a:p>
            <a:r>
              <a:rPr lang="da-DK" sz="800" b="0" i="1" kern="1200" dirty="0">
                <a:solidFill>
                  <a:schemeClr val="tx1"/>
                </a:solidFill>
                <a:effectLst/>
                <a:latin typeface="+mn-lt"/>
                <a:ea typeface="+mn-ea"/>
                <a:cs typeface="+mn-cs"/>
              </a:rPr>
              <a:t>•Stil gerne spørgsmål til hvilke situationer, de ser de forskellige funktioner anvendt.</a:t>
            </a:r>
          </a:p>
          <a:p>
            <a:r>
              <a:rPr lang="da-DK" sz="800" b="0" i="1" kern="1200" dirty="0">
                <a:solidFill>
                  <a:schemeClr val="tx1"/>
                </a:solidFill>
                <a:effectLst/>
                <a:latin typeface="+mn-lt"/>
                <a:ea typeface="+mn-ea"/>
                <a:cs typeface="+mn-cs"/>
              </a:rPr>
              <a:t>•Lad dem også byde ind med, hvilke nye arbejdsgange, de her er blevet præsenteret for</a:t>
            </a:r>
          </a:p>
          <a:p>
            <a:endParaRPr lang="da-DK" sz="800" b="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867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t>Oplæg</a:t>
            </a:r>
          </a:p>
          <a:p>
            <a:r>
              <a:rPr lang="da-DK" sz="10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I de forrige moduler har vi været omkring de afklaringer, der relaterer sig til de enkelte beslutninger omkring, hvordan Aula skal anvendes.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Fokus herfra er nu på selve processen for opsætningen af Aula og de a</a:t>
            </a:r>
            <a:r>
              <a:rPr lang="da-DK" sz="1000" kern="1200" dirty="0">
                <a:solidFill>
                  <a:schemeClr val="tx1"/>
                </a:solidFill>
                <a:effectLst/>
                <a:latin typeface="+mn-lt"/>
                <a:ea typeface="+mn-ea"/>
                <a:cs typeface="+mn-cs"/>
              </a:rPr>
              <a:t>fklaringer, som er nødvendige for en succesfuld gennemførelse af opsætningen. Den periode, hvor opsætningen af Aula gennemføres i de enkelte kommuner og institutioner, kalder vi udrulningen af Aula. </a:t>
            </a:r>
          </a:p>
          <a:p>
            <a:endParaRPr lang="da-DK" sz="1000" kern="1200" dirty="0">
              <a:solidFill>
                <a:schemeClr val="tx1"/>
              </a:solidFill>
              <a:effectLst/>
              <a:latin typeface="+mn-lt"/>
              <a:ea typeface="+mn-ea"/>
              <a:cs typeface="+mn-cs"/>
            </a:endParaRPr>
          </a:p>
          <a:p>
            <a:r>
              <a:rPr lang="da-DK" sz="1000" kern="1200" dirty="0">
                <a:solidFill>
                  <a:schemeClr val="tx1"/>
                </a:solidFill>
                <a:effectLst/>
                <a:latin typeface="+mn-lt"/>
                <a:ea typeface="+mn-ea"/>
                <a:cs typeface="+mn-cs"/>
              </a:rPr>
              <a:t>I dette modul koncentrerer vi os derfor om de konkrete arbejdsopgaver, der er forbundet med selve opsætningen og dermed udrulningen af Aula.</a:t>
            </a:r>
          </a:p>
          <a:p>
            <a:endParaRPr lang="da-DK" sz="1000" kern="1200" dirty="0">
              <a:solidFill>
                <a:schemeClr val="tx1"/>
              </a:solidFill>
              <a:effectLst/>
              <a:latin typeface="+mn-lt"/>
              <a:ea typeface="+mn-ea"/>
              <a:cs typeface="+mn-cs"/>
            </a:endParaRPr>
          </a:p>
          <a:p>
            <a:r>
              <a:rPr lang="da-DK" sz="1000" kern="1200" dirty="0">
                <a:solidFill>
                  <a:schemeClr val="tx1"/>
                </a:solidFill>
                <a:effectLst/>
                <a:latin typeface="+mn-lt"/>
                <a:ea typeface="+mn-ea"/>
                <a:cs typeface="+mn-cs"/>
              </a:rPr>
              <a:t>Vi indleder modulet med at præsentere den overordnede tidsplan for udrulningen og den proces, der er tilrettelagt her…</a:t>
            </a:r>
          </a:p>
          <a:p>
            <a:endParaRPr lang="da-DK" sz="1000" kern="1200" dirty="0">
              <a:solidFill>
                <a:schemeClr val="tx1"/>
              </a:solidFill>
              <a:effectLst/>
              <a:latin typeface="+mn-lt"/>
              <a:ea typeface="+mn-ea"/>
              <a:cs typeface="+mn-cs"/>
            </a:endParaRPr>
          </a:p>
          <a:p>
            <a:endParaRPr lang="da-DK" sz="1000" kern="1200" dirty="0">
              <a:solidFill>
                <a:schemeClr val="tx1"/>
              </a:solidFill>
              <a:effectLst/>
              <a:latin typeface="+mn-lt"/>
              <a:ea typeface="+mn-ea"/>
              <a:cs typeface="+mn-cs"/>
            </a:endParaRPr>
          </a:p>
          <a:p>
            <a:r>
              <a:rPr lang="da-DK" sz="1000" kern="1200" dirty="0">
                <a:solidFill>
                  <a:schemeClr val="tx1"/>
                </a:solidFill>
                <a:effectLst/>
                <a:latin typeface="+mn-lt"/>
                <a:ea typeface="+mn-ea"/>
                <a:cs typeface="+mn-cs"/>
              </a:rPr>
              <a:t> </a:t>
            </a:r>
            <a:endParaRPr lang="da-DK" sz="1000" b="1" kern="1200" dirty="0">
              <a:solidFill>
                <a:schemeClr val="tx1"/>
              </a:solidFill>
              <a:effectLst/>
              <a:latin typeface="+mn-lt"/>
              <a:ea typeface="+mn-ea"/>
              <a:cs typeface="+mn-cs"/>
            </a:endParaRP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9013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800" b="1" dirty="0"/>
              <a:t>Oplæg</a:t>
            </a:r>
          </a:p>
          <a:p>
            <a:r>
              <a:rPr lang="da-DK" sz="800" b="1" dirty="0"/>
              <a:t>Manus: </a:t>
            </a:r>
          </a:p>
          <a:p>
            <a:r>
              <a:rPr lang="da-DK" sz="800" b="0" dirty="0"/>
              <a:t>.. for hvordan kommer udrulningen til at forløbe? </a:t>
            </a:r>
          </a:p>
          <a:p>
            <a:endParaRPr lang="da-DK" sz="800" b="1" dirty="0"/>
          </a:p>
          <a:p>
            <a:r>
              <a:rPr lang="da-DK" sz="800" b="1" dirty="0"/>
              <a:t>(klik illustration frem): </a:t>
            </a:r>
          </a:p>
          <a:p>
            <a:r>
              <a:rPr lang="da-DK" sz="900" kern="1200" dirty="0">
                <a:solidFill>
                  <a:schemeClr val="tx1"/>
                </a:solidFill>
                <a:effectLst/>
                <a:latin typeface="+mn-lt"/>
                <a:ea typeface="+mn-ea"/>
                <a:cs typeface="+mn-cs"/>
              </a:rPr>
              <a:t>Udrulningen af Aula er planlagt til at vare 12 uger. </a:t>
            </a:r>
          </a:p>
          <a:p>
            <a:endParaRPr lang="da-DK" sz="90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(Klik næste illustration frem):</a:t>
            </a:r>
          </a:p>
          <a:p>
            <a:r>
              <a:rPr lang="da-DK" sz="900" kern="1200" dirty="0">
                <a:solidFill>
                  <a:schemeClr val="tx1"/>
                </a:solidFill>
                <a:effectLst/>
                <a:latin typeface="+mn-lt"/>
                <a:ea typeface="+mn-ea"/>
                <a:cs typeface="+mn-cs"/>
              </a:rPr>
              <a:t>De to første uger er afsat til at omhandle den kommunale opsætning.</a:t>
            </a:r>
          </a:p>
          <a:p>
            <a:endParaRPr lang="da-DK" sz="90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(Klik næste illustration frem): </a:t>
            </a:r>
          </a:p>
          <a:p>
            <a:r>
              <a:rPr lang="da-DK" sz="900" kern="1200" dirty="0">
                <a:solidFill>
                  <a:schemeClr val="tx1"/>
                </a:solidFill>
                <a:effectLst/>
                <a:latin typeface="+mn-lt"/>
                <a:ea typeface="+mn-ea"/>
                <a:cs typeface="+mn-cs"/>
              </a:rPr>
              <a:t>De resterende 10 uger bruges til opsætning af de enkelte institutioner. Det er her I kommer ind i billedet. </a:t>
            </a:r>
          </a:p>
          <a:p>
            <a:endParaRPr lang="da-DK" sz="900"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De to første ugers kommunale opsætning varetages og koordineres af den kommunale administrator. I forbindelse med den kommunale opsætning afholdes et </a:t>
            </a:r>
            <a:r>
              <a:rPr lang="da-DK" sz="936" b="1" kern="1200" dirty="0">
                <a:solidFill>
                  <a:schemeClr val="tx1"/>
                </a:solidFill>
                <a:effectLst/>
                <a:latin typeface="+mn-lt"/>
                <a:ea typeface="+mn-ea"/>
                <a:cs typeface="+mn-cs"/>
              </a:rPr>
              <a:t>opsætningsmøde</a:t>
            </a:r>
            <a:r>
              <a:rPr lang="da-DK" sz="936" kern="1200" dirty="0">
                <a:solidFill>
                  <a:schemeClr val="tx1"/>
                </a:solidFill>
                <a:effectLst/>
                <a:latin typeface="+mn-lt"/>
                <a:ea typeface="+mn-ea"/>
                <a:cs typeface="+mn-cs"/>
              </a:rPr>
              <a:t>, hvor Netcompany samler en håndfuld kommuner til et møde om fremdriften i udrulningen. Under mødet står Netcompany til rådighed og kan afhjælpe med spørgsmål og udfordringer i forbindelse med den kommunale opsætning, ligesom det også sikres at kommunen er klædt på til at udrulle Aula til institutionerne indenfor den afsatte tidsramme.</a:t>
            </a:r>
          </a:p>
          <a:p>
            <a:endParaRPr lang="da-DK" sz="900"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Efter de to første uger med kommunal opsætning tilpasses Aula til kommunens institutioner. </a:t>
            </a:r>
            <a:r>
              <a:rPr lang="da-DK" sz="936" kern="1200" dirty="0">
                <a:solidFill>
                  <a:schemeClr val="tx1"/>
                </a:solidFill>
                <a:effectLst/>
                <a:latin typeface="+mn-lt"/>
                <a:ea typeface="+mn-ea"/>
                <a:cs typeface="+mn-cs"/>
              </a:rPr>
              <a:t>Dette varetages af jer som institutionsadministratorer. </a:t>
            </a:r>
            <a:r>
              <a:rPr lang="da-DK" sz="900" kern="1200" dirty="0">
                <a:solidFill>
                  <a:schemeClr val="tx1"/>
                </a:solidFill>
                <a:effectLst/>
                <a:latin typeface="+mn-lt"/>
                <a:ea typeface="+mn-ea"/>
                <a:cs typeface="+mn-cs"/>
              </a:rPr>
              <a:t>Det anbefales at der i forbindelse med institutionernes opsætning af Aula planlægges 1-2 workshops, hvor kommunens institutionsadministratorer sidder sammen og opsætter institutionerne, så de kan blive hjulpet på vej af andre administrative superbruger eller den kommunale administratorer. </a:t>
            </a: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(Klik næste illustration frem): </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Efter 12 ugers udrulning får medarbejderne adgang til Aula i tre uger inden forældrene får adgang til at bruge Aula.</a:t>
            </a: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(Klik sidste illustration frem):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Hele udrulningsforløbet afsluttes med en udrulningsprøve så det sikres, at udrulningen af Aula er blevet gennemført med succes i jeres kommune, og at Aula teknisk er sat rigtigt op. </a:t>
            </a:r>
            <a:r>
              <a:rPr lang="da-DK" sz="936" kern="1200" dirty="0">
                <a:solidFill>
                  <a:schemeClr val="tx1"/>
                </a:solidFill>
                <a:effectLst/>
                <a:latin typeface="+mn-lt"/>
                <a:ea typeface="+mn-ea"/>
                <a:cs typeface="+mn-cs"/>
              </a:rPr>
              <a:t>Udrulningsprøven vil bestå af en række såkaldte testcases som gennemføres af den kommunale administrator og institutionsadministratorerne. </a:t>
            </a:r>
          </a:p>
          <a:p>
            <a:endParaRPr lang="da-DK" sz="900"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I løbet af de 12 ugers udrulning foreligger der, som sagt, en række opgaver, også kaldet trin, som skal udføres i kommunen og på institutionerne. </a:t>
            </a:r>
          </a:p>
          <a:p>
            <a:r>
              <a:rPr lang="da-DK" sz="900" i="0" kern="1200" dirty="0">
                <a:solidFill>
                  <a:schemeClr val="tx1"/>
                </a:solidFill>
                <a:effectLst/>
                <a:latin typeface="+mn-lt"/>
                <a:ea typeface="+mn-ea"/>
                <a:cs typeface="+mn-cs"/>
              </a:rPr>
              <a:t>Udrulningstrinnene kan samles i 6 overordnede kommunale trin og 7 institutionstrin. Vi gennemgår de 7 institutionstrin i dag, som er relevante for jer..</a:t>
            </a:r>
          </a:p>
          <a:p>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3435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 </a:t>
            </a:r>
          </a:p>
          <a:p>
            <a:r>
              <a:rPr lang="da-DK" sz="900" b="1" dirty="0"/>
              <a:t>Rammen for hvem der har adgang til hvilken funktionalitet, samt hvordan </a:t>
            </a:r>
            <a:r>
              <a:rPr lang="da-DK" sz="900" b="1" dirty="0">
                <a:latin typeface="Calibri Light" panose="020F0302020204030204" pitchFamily="34" charset="0"/>
                <a:cs typeface="Calibri Light" panose="020F0302020204030204" pitchFamily="34" charset="0"/>
              </a:rPr>
              <a:t>de forskellige brugere har adgang til at bruge den, </a:t>
            </a:r>
            <a:r>
              <a:rPr lang="da-DK" sz="900" b="1" dirty="0"/>
              <a:t>sættes af den kommunale administrator i forbindelse med opsætningen af Aula de første to uger af udrulningsperioden.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Ud fra den ramme der er sat på kommunalt niveau, kan </a:t>
            </a:r>
            <a:r>
              <a:rPr lang="da-DK" sz="900" b="0" dirty="0"/>
              <a:t>institutionsadministratorerne i kommunen</a:t>
            </a:r>
            <a:r>
              <a:rPr lang="da-DK" sz="900" dirty="0"/>
              <a:t> opsætte og håndtere funktionalitet i Aula for deres institutioner. </a:t>
            </a:r>
            <a:endParaRPr lang="da-DK" sz="800" i="0" strike="noStrike" kern="1200" dirty="0">
              <a:solidFill>
                <a:schemeClr val="tx1"/>
              </a:solidFill>
              <a:effectLst/>
              <a:latin typeface="+mn-lt"/>
              <a:ea typeface="+mn-ea"/>
              <a:cs typeface="+mn-cs"/>
            </a:endParaRP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strike="noStrike" kern="1200" dirty="0">
                <a:solidFill>
                  <a:schemeClr val="tx1"/>
                </a:solidFill>
                <a:effectLst/>
                <a:latin typeface="+mn-lt"/>
                <a:ea typeface="+mn-ea"/>
                <a:cs typeface="+mn-cs"/>
              </a:rPr>
              <a:t>På institutionsniveau er der, 7 obligatoriske trin, der skal gennemføres under opsætningen af Aula </a:t>
            </a:r>
            <a:r>
              <a:rPr lang="da-DK" sz="900" i="0" strike="noStrike" kern="1200" dirty="0">
                <a:solidFill>
                  <a:schemeClr val="tx1"/>
                </a:solidFill>
                <a:effectLst/>
                <a:latin typeface="+mn-lt"/>
                <a:ea typeface="+mn-ea"/>
                <a:cs typeface="+mn-cs"/>
              </a:rPr>
              <a:t>i de sidste 10 uger af udrulningsperioden. De 7 trin omhandler: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1. trin frem):</a:t>
            </a:r>
            <a:endParaRPr lang="da-DK" i="1" dirty="0"/>
          </a:p>
          <a:p>
            <a:endParaRPr lang="da-DK" dirty="0"/>
          </a:p>
          <a:p>
            <a:pPr marL="171450" indent="-171450">
              <a:buFont typeface="Arial" panose="020B0604020202020204" pitchFamily="34" charset="0"/>
              <a:buChar char="•"/>
            </a:pPr>
            <a:r>
              <a:rPr lang="da-DK" b="1" dirty="0"/>
              <a:t>Trin 1: Kvalitetssikre data fra UNI-login:</a:t>
            </a:r>
            <a:r>
              <a:rPr lang="da-DK" b="0" dirty="0"/>
              <a:t> </a:t>
            </a:r>
            <a:r>
              <a:rPr lang="da-DK" sz="1000" b="0" kern="1200" dirty="0">
                <a:solidFill>
                  <a:schemeClr val="tx1"/>
                </a:solidFill>
                <a:effectLst/>
                <a:latin typeface="+mn-lt"/>
                <a:ea typeface="+mn-ea"/>
                <a:cs typeface="+mn-cs"/>
              </a:rPr>
              <a:t>Opgaven </a:t>
            </a:r>
            <a:r>
              <a:rPr lang="da-DK" sz="1000" kern="1200" dirty="0">
                <a:solidFill>
                  <a:schemeClr val="tx1"/>
                </a:solidFill>
                <a:effectLst/>
                <a:latin typeface="+mn-lt"/>
                <a:ea typeface="+mn-ea"/>
                <a:cs typeface="+mn-cs"/>
              </a:rPr>
              <a:t>indebærer at sikre, at brugere og grupper hentet fra UNI-Login sker korrekt. </a:t>
            </a:r>
          </a:p>
          <a:p>
            <a:endParaRPr lang="da-DK" sz="800" b="1" i="0" dirty="0"/>
          </a:p>
          <a:p>
            <a:r>
              <a:rPr lang="da-DK" sz="1000" b="1" i="1" dirty="0"/>
              <a:t>(Klik trin frem): </a:t>
            </a:r>
          </a:p>
          <a:p>
            <a:endParaRPr lang="da-DK" sz="1000" b="1" i="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Trin: 2: Opsætte institutionens </a:t>
            </a:r>
            <a:r>
              <a:rPr lang="da-DK" b="1" dirty="0" err="1"/>
              <a:t>dashboards</a:t>
            </a:r>
            <a:r>
              <a:rPr lang="da-DK" b="1" dirty="0"/>
              <a:t> – herunder </a:t>
            </a:r>
            <a:r>
              <a:rPr lang="da-DK" b="1" dirty="0" err="1"/>
              <a:t>widgets</a:t>
            </a:r>
            <a:r>
              <a:rPr lang="da-DK" b="1" dirty="0"/>
              <a:t>:</a:t>
            </a:r>
            <a:r>
              <a:rPr lang="da-DK" b="0" dirty="0"/>
              <a:t> </a:t>
            </a:r>
            <a:r>
              <a:rPr lang="da-DK" sz="1000" kern="1200" dirty="0">
                <a:solidFill>
                  <a:schemeClr val="tx1"/>
                </a:solidFill>
                <a:effectLst/>
                <a:latin typeface="+mn-lt"/>
                <a:ea typeface="+mn-ea"/>
                <a:cs typeface="+mn-cs"/>
              </a:rPr>
              <a:t>I kan som institutionsadministratorer tilpasse det kommunalt definerede </a:t>
            </a:r>
            <a:r>
              <a:rPr lang="da-DK" sz="1000" kern="1200" dirty="0" err="1">
                <a:solidFill>
                  <a:schemeClr val="tx1"/>
                </a:solidFill>
                <a:effectLst/>
                <a:latin typeface="+mn-lt"/>
                <a:ea typeface="+mn-ea"/>
                <a:cs typeface="+mn-cs"/>
              </a:rPr>
              <a:t>dashboard</a:t>
            </a:r>
            <a:r>
              <a:rPr lang="da-DK" sz="1000" kern="1200" dirty="0">
                <a:solidFill>
                  <a:schemeClr val="tx1"/>
                </a:solidFill>
                <a:effectLst/>
                <a:latin typeface="+mn-lt"/>
                <a:ea typeface="+mn-ea"/>
                <a:cs typeface="+mn-cs"/>
              </a:rPr>
              <a:t> – dvs. tilføje og fjerne moduler eller </a:t>
            </a:r>
            <a:r>
              <a:rPr lang="da-DK" sz="1000" kern="1200" dirty="0" err="1">
                <a:solidFill>
                  <a:schemeClr val="tx1"/>
                </a:solidFill>
                <a:effectLst/>
                <a:latin typeface="+mn-lt"/>
                <a:ea typeface="+mn-ea"/>
                <a:cs typeface="+mn-cs"/>
              </a:rPr>
              <a:t>widgets</a:t>
            </a:r>
            <a:r>
              <a:rPr lang="da-DK" sz="1000" kern="1200" dirty="0">
                <a:solidFill>
                  <a:schemeClr val="tx1"/>
                </a:solidFill>
                <a:effectLst/>
                <a:latin typeface="+mn-lt"/>
                <a:ea typeface="+mn-ea"/>
                <a:cs typeface="+mn-cs"/>
              </a:rPr>
              <a:t> for alle profiltyper på institutionsniveau.  </a:t>
            </a:r>
          </a:p>
          <a:p>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trin frem):</a:t>
            </a:r>
            <a:endParaRPr lang="da-DK" sz="800" i="1" dirty="0"/>
          </a:p>
          <a:p>
            <a:endParaRPr lang="da-DK" b="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Trin 3: Opsætte datapolitik: </a:t>
            </a:r>
            <a:r>
              <a:rPr lang="da-DK" sz="936" b="0" i="0" kern="1200" dirty="0">
                <a:solidFill>
                  <a:schemeClr val="tx1"/>
                </a:solidFill>
                <a:effectLst/>
                <a:latin typeface="+mn-lt"/>
                <a:ea typeface="+mn-ea"/>
                <a:cs typeface="+mn-cs"/>
              </a:rPr>
              <a:t>Datapolitikken skal afklares af f.eks. ledere i kommunen forud for udrulningen, så den er klar til opsætningen af Aula på institutionerne. Der kan godt udarbejdes en fælles datapolitik for kommunen, men den skal lægges op på den enkelte institution i forbindelse med opsætningen af Aula.</a:t>
            </a:r>
            <a:endParaRPr lang="da-DK" b="1" dirty="0"/>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trin frem):</a:t>
            </a:r>
            <a:endParaRPr lang="da-DK" sz="800" i="1" dirty="0"/>
          </a:p>
          <a:p>
            <a:endParaRPr lang="da-DK" sz="900"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dirty="0"/>
              <a:t>Trin 4: Opsætte institutionens grupper: </a:t>
            </a:r>
            <a:r>
              <a:rPr lang="da-DK" sz="900" kern="1200" dirty="0">
                <a:solidFill>
                  <a:schemeClr val="tx1"/>
                </a:solidFill>
                <a:effectLst/>
                <a:latin typeface="+mn-lt"/>
                <a:ea typeface="+mn-ea"/>
                <a:cs typeface="+mn-cs"/>
              </a:rPr>
              <a:t>Aula-Grupper oprettes i Aulas administrationsmodul i overensstemmelse med institutionens eller kommunens anvendelsesstrategi. </a:t>
            </a:r>
            <a:endParaRPr lang="da-DK" sz="900" b="0" kern="1200" dirty="0">
              <a:solidFill>
                <a:schemeClr val="tx1"/>
              </a:solidFill>
              <a:effectLst/>
              <a:latin typeface="+mn-lt"/>
              <a:ea typeface="+mn-ea"/>
              <a:cs typeface="+mn-cs"/>
            </a:endParaRPr>
          </a:p>
          <a:p>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900" b="1" i="0" u="none" strike="noStrike" kern="1200" cap="none" spc="0" normalizeH="0" baseline="0" noProof="0" dirty="0">
              <a:ln>
                <a:noFill/>
              </a:ln>
              <a:solidFill>
                <a:srgbClr val="000000"/>
              </a:solidFill>
              <a:effectLst/>
              <a:uLnTx/>
              <a:uFillTx/>
              <a:latin typeface="Lato black"/>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1" i="0" u="none" strike="noStrike" kern="1200" cap="none" spc="0" normalizeH="0" baseline="0" noProof="0" dirty="0">
                <a:ln>
                  <a:noFill/>
                </a:ln>
                <a:solidFill>
                  <a:srgbClr val="000000"/>
                </a:solidFill>
                <a:effectLst/>
                <a:uLnTx/>
                <a:uFillTx/>
                <a:latin typeface="Lato black"/>
                <a:ea typeface="+mn-ea"/>
                <a:cs typeface="+mn-cs"/>
              </a:rPr>
              <a:t>Trin 5: </a:t>
            </a:r>
            <a:r>
              <a:rPr lang="da-DK" sz="900" b="1" dirty="0"/>
              <a:t>Tildeling af roller og rettigheder</a:t>
            </a:r>
            <a:r>
              <a:rPr lang="da-DK" sz="900" b="0" dirty="0"/>
              <a:t>: Institutionsadministratoren tildeler her roller og rettigheder til brugere på institutionen. </a:t>
            </a:r>
            <a:endParaRPr lang="da-DK" sz="1000" b="1" dirty="0"/>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Lato bla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p>
          <a:p>
            <a:endParaRPr lang="da-DK" sz="800"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1" i="0" u="none" strike="noStrike" kern="1200" cap="none" spc="0" normalizeH="0" baseline="0" noProof="0" dirty="0">
                <a:ln>
                  <a:noFill/>
                </a:ln>
                <a:solidFill>
                  <a:srgbClr val="000000"/>
                </a:solidFill>
                <a:effectLst/>
                <a:uLnTx/>
                <a:uFillTx/>
                <a:latin typeface="Lato black"/>
                <a:ea typeface="+mn-ea"/>
                <a:cs typeface="+mn-cs"/>
              </a:rPr>
              <a:t>Trin 6: Opsætte Komme/Gå-modulet</a:t>
            </a:r>
            <a:r>
              <a:rPr lang="da-DK" sz="900" b="0" dirty="0"/>
              <a:t>: Institutionsadministratoren påbegynder opsætning af Komme/Gå-Modulet. </a:t>
            </a:r>
            <a:endParaRPr lang="da-DK" sz="900" b="1" i="1"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endParaRPr lang="da-DK" sz="900" i="1" dirty="0"/>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Lato black"/>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dirty="0"/>
              <a:t>Trin 7: </a:t>
            </a:r>
            <a:r>
              <a:rPr kumimoji="0" lang="da-DK" sz="800" b="1" i="0" u="none" strike="noStrike" kern="1200" cap="none" spc="0" normalizeH="0" baseline="0" noProof="0" dirty="0">
                <a:ln>
                  <a:noFill/>
                </a:ln>
                <a:solidFill>
                  <a:srgbClr val="000000"/>
                </a:solidFill>
                <a:effectLst/>
                <a:uLnTx/>
                <a:uFillTx/>
                <a:latin typeface="Lato black"/>
                <a:ea typeface="+mn-ea"/>
                <a:cs typeface="+mn-cs"/>
              </a:rPr>
              <a:t>Opsætning af supplerende stamdata og tilladelser: </a:t>
            </a:r>
            <a:r>
              <a:rPr lang="da-DK" sz="900" kern="1200" dirty="0">
                <a:solidFill>
                  <a:schemeClr val="tx1"/>
                </a:solidFill>
                <a:effectLst/>
                <a:latin typeface="+mn-lt"/>
                <a:ea typeface="+mn-ea"/>
                <a:cs typeface="+mn-cs"/>
              </a:rPr>
              <a:t>Udover de supplerende stamdata fra standardlisten skal supplerende stamdata og tilladelser oprettes og opsættes for institutionen. </a:t>
            </a:r>
            <a:endParaRPr lang="da-DK" sz="900" i="1"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Alle trin er udførligt beskrevet i </a:t>
            </a:r>
            <a:r>
              <a:rPr lang="da-DK" b="1" i="0" dirty="0"/>
              <a:t>udrulningsdrejebogen</a:t>
            </a:r>
            <a:r>
              <a:rPr lang="da-DK" b="0" i="0" dirty="0"/>
              <a:t>.</a:t>
            </a:r>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3567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Dette modul omhandler jeres </a:t>
            </a:r>
            <a:r>
              <a:rPr lang="da-DK" sz="900" b="1" dirty="0"/>
              <a:t>undervisning </a:t>
            </a:r>
            <a:r>
              <a:rPr lang="da-DK" sz="900" dirty="0"/>
              <a:t>af institutionsadministratorer, som I skal afvikle i egne institutioner…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 </a:t>
            </a:r>
          </a:p>
          <a:p>
            <a:pPr marL="342900" indent="-342900">
              <a:buFont typeface="Arial" panose="020B0604020202020204" pitchFamily="34" charset="0"/>
              <a:buChar char="•"/>
            </a:pPr>
            <a:endParaRPr lang="da-DK" sz="900" kern="1200" dirty="0">
              <a:solidFill>
                <a:schemeClr val="tx1"/>
              </a:solidFill>
              <a:effectLst/>
              <a:latin typeface="+mn-lt"/>
              <a:ea typeface="+mn-ea"/>
              <a:cs typeface="+mn-cs"/>
            </a:endParaRPr>
          </a:p>
          <a:p>
            <a:endParaRPr lang="da-DK" sz="900" dirty="0"/>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303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5E08B78-53A0-4FA5-8105-F3E889AB47C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1469B8A-9575-4698-9A59-21447DB510D8}"/>
              </a:ext>
            </a:extLst>
          </p:cNvPr>
          <p:cNvSpPr txBox="1">
            <a:spLocks noGrp="1"/>
          </p:cNvSpPr>
          <p:nvPr>
            <p:ph type="body" sz="quarter" idx="1"/>
          </p:nvPr>
        </p:nvSpPr>
        <p:spPr/>
        <p:txBody>
          <a:bodyPr/>
          <a:lstStyle/>
          <a:p>
            <a:pPr lvl="0"/>
            <a:r>
              <a:rPr lang="da-DK" b="1"/>
              <a:t>Gennemgå program for dagen</a:t>
            </a:r>
          </a:p>
          <a:p>
            <a:pPr lvl="0"/>
            <a:r>
              <a:rPr lang="da-DK" b="1"/>
              <a:t>Manus:</a:t>
            </a:r>
          </a:p>
          <a:p>
            <a:pPr lvl="0" defTabSz="713204"/>
            <a:r>
              <a:rPr lang="da-DK"/>
              <a:t>Vi skyder forløbet i gang med en kort introduktion til Aula i modul 1.</a:t>
            </a:r>
          </a:p>
          <a:p>
            <a:pPr lvl="0" defTabSz="713204"/>
            <a:endParaRPr lang="da-DK"/>
          </a:p>
          <a:p>
            <a:pPr lvl="0" defTabSz="713204"/>
            <a:r>
              <a:rPr lang="da-DK" sz="936" b="1"/>
              <a:t>Modulerne 1-5 er basismoduler</a:t>
            </a:r>
            <a:r>
              <a:rPr lang="da-DK" sz="936"/>
              <a:t>, som alle administrative og pædagogiske medarbejdere præsenteres for. Her præsenteres I først for opbygningen af de enkelte moduler og efter en kort overordnet intro til Aula, stiller vi skarpt på funktionalitet og arbejdsgange i Aula. </a:t>
            </a:r>
            <a:r>
              <a:rPr lang="da-DK" b="1"/>
              <a:t>De moduler, der præsenterer funktionalitet i Aula, er kategoriseret i temaer </a:t>
            </a:r>
            <a:r>
              <a:rPr lang="da-DK" sz="936"/>
              <a:t>som f.eks. ”Målrettet kommunikation” og ”Hente/bringe-samarbejdet”. Temaerne </a:t>
            </a:r>
            <a:r>
              <a:rPr lang="da-DK"/>
              <a:t>afspejler den funktionalitet og de arbejdsgange, der er fokus på i de enkelte moduler.</a:t>
            </a:r>
          </a:p>
          <a:p>
            <a:pPr lvl="0" defTabSz="713204"/>
            <a:endParaRPr lang="da-DK"/>
          </a:p>
          <a:p>
            <a:pPr lvl="0" defTabSz="713204"/>
            <a:r>
              <a:rPr lang="da-DK" b="1"/>
              <a:t>De første fem moduler, I præsenteres for, er altså også de moduler, som I selv skal ud og undervise jeres kolleger i. </a:t>
            </a:r>
          </a:p>
          <a:p>
            <a:pPr lvl="0" defTabSz="713204"/>
            <a:endParaRPr lang="da-DK"/>
          </a:p>
          <a:p>
            <a:pPr lvl="0"/>
            <a:r>
              <a:rPr lang="da-DK"/>
              <a:t>I modul 6-7 præsenteres I for udvalgt funktionalitet i Aula administrationsmodul. Det gør I, fordi I, som superbrugere, muligvis kan få tildelt administrative opgaver, som eksempelvis håndtering af ressourcer eller komme/gå i Aula. </a:t>
            </a:r>
          </a:p>
          <a:p>
            <a:pPr lvl="0"/>
            <a:endParaRPr lang="da-DK"/>
          </a:p>
          <a:p>
            <a:pPr lvl="0"/>
            <a:r>
              <a:rPr lang="da-DK"/>
              <a:t>I modul 8 ser vi på organiseringen i forbindelse med support, så I ved hvem I skal kontakte, hvis I har brug for hjælp.  </a:t>
            </a:r>
          </a:p>
          <a:p>
            <a:pPr lvl="0"/>
            <a:endParaRPr lang="da-DK"/>
          </a:p>
          <a:p>
            <a:pPr lvl="0"/>
            <a:r>
              <a:rPr lang="da-DK"/>
              <a:t>I modul 9 gennemgår vi omkring det samlede undervisningsmateriale, som I kan tage afsæt i og tilrettelægge ud fra inden afvikling af egen undervisning.</a:t>
            </a:r>
          </a:p>
          <a:p>
            <a:pPr lvl="0"/>
            <a:endParaRPr lang="da-DK"/>
          </a:p>
          <a:p>
            <a:pPr lvl="0"/>
            <a:r>
              <a:rPr lang="da-DK"/>
              <a:t>Og til slut afrunder vi og evaluerer i modul 10.</a:t>
            </a:r>
          </a:p>
          <a:p>
            <a:pPr lvl="0"/>
            <a:endParaRPr lang="da-DK"/>
          </a:p>
          <a:p>
            <a:pPr lvl="0" defTabSz="713204"/>
            <a:r>
              <a:rPr lang="da-DK"/>
              <a:t>Aula vil for de fleste være nem og intuitiv at tage i brug. Det forløb, vi skal i gennem i dag, er derfor ikke tilrettelagt som et klik-kursus, der gennemgår funktionalitet i Aula en for en, men har derimod fokus på, hvordan der kan kommunikeres og samarbejdes i Aula.</a:t>
            </a:r>
          </a:p>
          <a:p>
            <a:pPr lvl="0"/>
            <a:r>
              <a:rPr lang="da-DK"/>
              <a:t> </a:t>
            </a:r>
          </a:p>
          <a:p>
            <a:pPr lvl="0"/>
            <a:r>
              <a:rPr lang="da-DK" b="1"/>
              <a:t>Det gennemgående fokus er altså på, hvordan specifik funktionalitet i Aula </a:t>
            </a:r>
            <a:r>
              <a:rPr lang="da-DK" b="1" i="1"/>
              <a:t>kan</a:t>
            </a:r>
            <a:r>
              <a:rPr lang="da-DK" b="1"/>
              <a:t> bruges, og hvad det betyder for jeres arbejdsgange i praksis. </a:t>
            </a:r>
          </a:p>
          <a:p>
            <a:pPr lvl="0"/>
            <a:endParaRPr lang="da-DK"/>
          </a:p>
          <a:p>
            <a:pPr lvl="0" defTabSz="713204"/>
            <a:r>
              <a:rPr lang="da-DK"/>
              <a:t>I den forbindelse er der </a:t>
            </a:r>
            <a:r>
              <a:rPr lang="da-DK" b="1"/>
              <a:t>en række beslutninger omkring netop brug af Aula, som skal være afklaret, før I skal ud og undervise jeres egne kolleger i Aula. </a:t>
            </a:r>
            <a:r>
              <a:rPr lang="da-DK"/>
              <a:t>Nogle af disse beslutninger vil være truffet, så de gælder for alle dagtilbud i kommunen, mens andre besluttes ude på de enkelte institutioner. Fælles er at de skal besluttes af ledere i kommunen. </a:t>
            </a:r>
            <a:endParaRPr lang="da-DK" i="1"/>
          </a:p>
          <a:p>
            <a:pPr lvl="0"/>
            <a:endParaRPr lang="da-DK" b="1"/>
          </a:p>
          <a:p>
            <a:pPr lvl="0" defTabSz="713204"/>
            <a:r>
              <a:rPr lang="da-DK"/>
              <a:t>På bordene er der derfor uddelt, det vi kalder, </a:t>
            </a:r>
            <a:r>
              <a:rPr lang="da-DK" b="1"/>
              <a:t>”Superbrugerens huskeseddel”.</a:t>
            </a:r>
          </a:p>
          <a:p>
            <a:pPr lvl="0" defTabSz="713204"/>
            <a:r>
              <a:rPr lang="da-DK"/>
              <a:t>Formålet med huskesedlen er, at I her kan notere de spørgsmål undervejs, som I har brug for at få afklaret ift. beslutninger og principper for anvendelse af Aula på jeres institution, før afvikling af jeres egen undervisning.</a:t>
            </a:r>
          </a:p>
          <a:p>
            <a:pPr lvl="0"/>
            <a:endParaRPr lang="da-DK"/>
          </a:p>
          <a:p>
            <a:pPr lvl="0" defTabSz="713204"/>
            <a:r>
              <a:rPr lang="da-DK"/>
              <a:t>Der er ligeledes hængt en ”</a:t>
            </a:r>
            <a:r>
              <a:rPr lang="da-DK" b="1"/>
              <a:t>Parkeringsplads</a:t>
            </a:r>
            <a:r>
              <a:rPr lang="da-DK"/>
              <a:t>” op, hvor vi kan parkere spørgsmål undervejs, og som vi samler op på og drøfter i fællesskab som afslutning på hvert modul. </a:t>
            </a:r>
          </a:p>
          <a:p>
            <a:pPr lvl="0" defTabSz="713204"/>
            <a:endParaRPr lang="da-DK"/>
          </a:p>
          <a:p>
            <a:pPr lvl="0"/>
            <a:r>
              <a:rPr lang="da-DK"/>
              <a:t>Så er dagen for alvor skudt i gang …</a:t>
            </a:r>
          </a:p>
          <a:p>
            <a:pPr lvl="0"/>
            <a:br>
              <a:rPr lang="da-DK" i="1"/>
            </a:br>
            <a:r>
              <a:rPr lang="da-DK" b="1"/>
              <a:t>Noter:</a:t>
            </a:r>
          </a:p>
          <a:p>
            <a:pPr lvl="0" defTabSz="713204"/>
            <a:r>
              <a:rPr lang="da-DK" i="1"/>
              <a:t>Sørg for at nævne at deltagerne kan finde slides med manus på aulainfo.dk</a:t>
            </a:r>
          </a:p>
          <a:p>
            <a:pPr lvl="0"/>
            <a:r>
              <a:rPr lang="da-DK" i="1"/>
              <a:t>Sørg for at ”Parkeringsplads” er hængt op.</a:t>
            </a:r>
          </a:p>
          <a:p>
            <a:pPr lvl="0"/>
            <a:r>
              <a:rPr lang="da-DK" i="1"/>
              <a:t>Sørg for at ”Superbrugernes huskeseddel” ligger klar til deltagerne, inden undervisningen starter.  </a:t>
            </a:r>
            <a:endParaRPr lang="da-DK"/>
          </a:p>
          <a:p>
            <a:pPr lvl="0"/>
            <a:endParaRPr lang="da-DK" i="1"/>
          </a:p>
        </p:txBody>
      </p:sp>
      <p:sp>
        <p:nvSpPr>
          <p:cNvPr id="4" name="Pladsholder til slidenummer 3">
            <a:extLst>
              <a:ext uri="{FF2B5EF4-FFF2-40B4-BE49-F238E27FC236}">
                <a16:creationId xmlns:a16="http://schemas.microsoft.com/office/drawing/2014/main" id="{4BE1EA57-4E70-4FD1-9907-8439C18BC4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71320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86E978-1980-49C4-A91C-280BB5D396C5}" type="slidenum">
              <a:t>9</a:t>
            </a:fld>
            <a:endParaRPr lang="da-DK" sz="1200" b="0" i="0" u="none" strike="noStrike" kern="1200" cap="none" spc="0" baseline="0">
              <a:solidFill>
                <a:srgbClr val="000000"/>
              </a:solidFill>
              <a:uFillTx/>
              <a:latin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Formål</a:t>
            </a:r>
          </a:p>
          <a:p>
            <a:r>
              <a:rPr lang="da-DK" sz="900" b="1" kern="1200" dirty="0">
                <a:solidFill>
                  <a:schemeClr val="tx1"/>
                </a:solidFill>
                <a:effectLst/>
                <a:latin typeface="+mn-lt"/>
                <a:ea typeface="+mn-ea"/>
                <a:cs typeface="+mn-cs"/>
              </a:rPr>
              <a:t>Manus:</a:t>
            </a:r>
          </a:p>
          <a:p>
            <a:r>
              <a:rPr lang="da-DK" sz="900" kern="1200" dirty="0">
                <a:solidFill>
                  <a:schemeClr val="tx1"/>
                </a:solidFill>
                <a:effectLst/>
                <a:latin typeface="+mn-lt"/>
                <a:ea typeface="+mn-ea"/>
                <a:cs typeface="+mn-cs"/>
              </a:rPr>
              <a:t>…Formålet med dette modul er derfor, at:</a:t>
            </a:r>
          </a:p>
          <a:p>
            <a:pPr marL="342900" indent="-342900">
              <a:buFont typeface="Arial" panose="020B0604020202020204" pitchFamily="34" charset="0"/>
              <a:buChar char="•"/>
            </a:pPr>
            <a:endParaRPr lang="da-DK" sz="900" dirty="0"/>
          </a:p>
          <a:p>
            <a:pPr marL="342900" indent="-342900">
              <a:buFont typeface="Arial" panose="020B0604020202020204" pitchFamily="34" charset="0"/>
              <a:buChar char="•"/>
            </a:pPr>
            <a:r>
              <a:rPr lang="da-DK" sz="900" dirty="0"/>
              <a:t>I ved, </a:t>
            </a:r>
            <a:r>
              <a:rPr lang="da-DK" sz="900" b="1" dirty="0"/>
              <a:t>hvilket undervisningsmateriale der findes, og hvordan I kan bruge det</a:t>
            </a:r>
          </a:p>
          <a:p>
            <a:pPr marL="342900" indent="-342900">
              <a:buFont typeface="Arial" panose="020B0604020202020204" pitchFamily="34" charset="0"/>
              <a:buChar char="•"/>
            </a:pPr>
            <a:endParaRPr lang="da-DK" sz="900" b="1" dirty="0"/>
          </a:p>
          <a:p>
            <a:pPr marL="342900" indent="-342900">
              <a:buFont typeface="Arial" panose="020B0604020202020204" pitchFamily="34" charset="0"/>
              <a:buChar char="•"/>
            </a:pPr>
            <a:r>
              <a:rPr lang="da-DK" sz="900" dirty="0"/>
              <a:t>I bliver </a:t>
            </a:r>
            <a:r>
              <a:rPr lang="da-DK" sz="900" b="1" dirty="0"/>
              <a:t>fortrolige</a:t>
            </a:r>
            <a:r>
              <a:rPr lang="da-DK" sz="900" dirty="0"/>
              <a:t> </a:t>
            </a:r>
            <a:r>
              <a:rPr lang="da-DK" sz="900" b="1" dirty="0"/>
              <a:t>med</a:t>
            </a:r>
            <a:r>
              <a:rPr lang="da-DK" sz="900" dirty="0"/>
              <a:t> </a:t>
            </a:r>
            <a:r>
              <a:rPr lang="da-DK" sz="900" b="1" dirty="0"/>
              <a:t>undervisningskoncept</a:t>
            </a:r>
            <a:r>
              <a:rPr lang="da-DK" sz="900" dirty="0"/>
              <a:t> </a:t>
            </a:r>
            <a:r>
              <a:rPr lang="da-DK" sz="900" b="1" dirty="0"/>
              <a:t>og</a:t>
            </a:r>
            <a:r>
              <a:rPr lang="da-DK" sz="900" dirty="0"/>
              <a:t> </a:t>
            </a:r>
            <a:r>
              <a:rPr lang="da-DK" sz="900" b="1" dirty="0"/>
              <a:t>-metode</a:t>
            </a:r>
            <a:br>
              <a:rPr lang="da-DK" sz="900" dirty="0"/>
            </a:br>
            <a:endParaRPr lang="da-DK" sz="900" dirty="0"/>
          </a:p>
          <a:p>
            <a:pPr marL="342900" indent="-342900">
              <a:buFont typeface="Arial" panose="020B0604020202020204" pitchFamily="34" charset="0"/>
              <a:buChar char="•"/>
            </a:pPr>
            <a:r>
              <a:rPr lang="da-DK" sz="900" dirty="0">
                <a:latin typeface="Lato black"/>
              </a:rPr>
              <a:t>I sikrer, at I har noteret jer de </a:t>
            </a:r>
            <a:r>
              <a:rPr lang="da-DK" sz="900" b="1" dirty="0">
                <a:latin typeface="Lato black"/>
              </a:rPr>
              <a:t>afklaringspunkter og spørgsmål omkring brug af Aula, som I har brug for at får afklaret før afvikling af egen undervisning</a:t>
            </a:r>
            <a:endParaRPr lang="da-DK" sz="900" b="1" dirty="0"/>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90</a:t>
            </a:fld>
            <a:endParaRPr lang="da-DK"/>
          </a:p>
        </p:txBody>
      </p:sp>
    </p:spTree>
    <p:extLst>
      <p:ext uri="{BB962C8B-B14F-4D97-AF65-F5344CB8AC3E}">
        <p14:creationId xmlns:p14="http://schemas.microsoft.com/office/powerpoint/2010/main" val="6035846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Gennemgang af materiale</a:t>
            </a:r>
          </a:p>
          <a:p>
            <a:r>
              <a:rPr lang="da-DK" sz="9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De første fem moduler, som I blev præsenteret for i dag, er de moduler, som I selv skal ud og undervise jeres kolleger i. Herudover er der i uddannelsesforløbet for institutionsadministratorer indlagt moduler omkring Aulas administrationsmodul, roller og rettigheder samt de trin, som institutionsadministratorerne skal gennemføre ifm. opsætningen af Aula.  De moduler, der omhandler uddelegerede rettighedsroller og håndtering af funktionalitet, er alene et udpluk af det, I som superbrugere er blevet præsenteret for i dag. Ønsker I at inddrage nogle af de moduler fra i dag, som ikke fremgår i forløbet for administrationsadministratorer, kan I frit sakse dem fra forløbet i dag og eventuelt skifte andre ud. </a:t>
            </a:r>
          </a:p>
          <a:p>
            <a:r>
              <a:rPr lang="da-DK" sz="936"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Uddannelsesforløbet for institutionsadministratorer vil have en samlet varighed på fire timer. Der er ikke indlagt pauser i det fire timers undervisningsmateriale- dette skal derfor medregnes ifm. jeres forberedelse.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Det materiale I har til rådighed til egen undervisning er dermed det samme, som I dels er blevet undervist ud fra i de første 5 moduler i dag samt udvalgte moduler omkring administration og opsætning.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Materialet indeholder:</a:t>
            </a:r>
          </a:p>
          <a:p>
            <a:endParaRPr lang="da-DK" sz="900" dirty="0"/>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Drejebogen </a:t>
            </a:r>
            <a:r>
              <a:rPr lang="da-DK" sz="936" b="0" kern="1200" dirty="0">
                <a:solidFill>
                  <a:schemeClr val="tx1"/>
                </a:solidFill>
                <a:effectLst/>
                <a:latin typeface="+mn-lt"/>
                <a:ea typeface="+mn-ea"/>
                <a:cs typeface="+mn-cs"/>
              </a:rPr>
              <a:t>giver et samlet overblik over uddannelsesforløbets moduler og indhold</a:t>
            </a:r>
          </a:p>
          <a:p>
            <a:pPr marL="171450" indent="-171450">
              <a:buFont typeface="Arial" panose="020B0604020202020204" pitchFamily="34" charset="0"/>
              <a:buChar char="•"/>
            </a:pPr>
            <a:endParaRPr lang="da-DK" sz="936"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936" b="1" kern="1200" dirty="0" err="1">
                <a:solidFill>
                  <a:schemeClr val="tx1"/>
                </a:solidFill>
                <a:effectLst/>
                <a:latin typeface="+mn-lt"/>
                <a:ea typeface="+mn-ea"/>
                <a:cs typeface="+mn-cs"/>
              </a:rPr>
              <a:t>Slidedeck</a:t>
            </a:r>
            <a:r>
              <a:rPr lang="en-GB" sz="936" b="0" kern="1200" dirty="0">
                <a:solidFill>
                  <a:schemeClr val="tx1"/>
                </a:solidFill>
                <a:effectLst/>
                <a:latin typeface="+mn-lt"/>
                <a:ea typeface="+mn-ea"/>
                <a:cs typeface="+mn-cs"/>
              </a:rPr>
              <a:t> med </a:t>
            </a:r>
            <a:r>
              <a:rPr lang="en-GB" sz="936" b="0" kern="1200" dirty="0" err="1">
                <a:solidFill>
                  <a:schemeClr val="tx1"/>
                </a:solidFill>
                <a:effectLst/>
                <a:latin typeface="+mn-lt"/>
                <a:ea typeface="+mn-ea"/>
                <a:cs typeface="+mn-cs"/>
              </a:rPr>
              <a:t>instruktion</a:t>
            </a:r>
            <a:r>
              <a:rPr lang="en-GB" sz="936" b="0" kern="1200" dirty="0">
                <a:solidFill>
                  <a:schemeClr val="tx1"/>
                </a:solidFill>
                <a:effectLst/>
                <a:latin typeface="+mn-lt"/>
                <a:ea typeface="+mn-ea"/>
                <a:cs typeface="+mn-cs"/>
              </a:rPr>
              <a:t>, </a:t>
            </a:r>
            <a:r>
              <a:rPr lang="en-GB" sz="936" b="0" kern="1200" dirty="0" err="1">
                <a:solidFill>
                  <a:schemeClr val="tx1"/>
                </a:solidFill>
                <a:effectLst/>
                <a:latin typeface="+mn-lt"/>
                <a:ea typeface="+mn-ea"/>
                <a:cs typeface="+mn-cs"/>
              </a:rPr>
              <a:t>brugerrejser</a:t>
            </a:r>
            <a:r>
              <a:rPr lang="en-GB" sz="936" b="0" kern="1200" dirty="0">
                <a:solidFill>
                  <a:schemeClr val="tx1"/>
                </a:solidFill>
                <a:effectLst/>
                <a:latin typeface="+mn-lt"/>
                <a:ea typeface="+mn-ea"/>
                <a:cs typeface="+mn-cs"/>
              </a:rPr>
              <a:t> og </a:t>
            </a:r>
            <a:r>
              <a:rPr lang="en-GB" sz="936" b="0" kern="1200" dirty="0" err="1">
                <a:solidFill>
                  <a:schemeClr val="tx1"/>
                </a:solidFill>
                <a:effectLst/>
                <a:latin typeface="+mn-lt"/>
                <a:ea typeface="+mn-ea"/>
                <a:cs typeface="+mn-cs"/>
              </a:rPr>
              <a:t>manuskript</a:t>
            </a:r>
            <a:endParaRPr lang="en-GB" sz="936" b="0" kern="1200" dirty="0">
              <a:solidFill>
                <a:schemeClr val="tx1"/>
              </a:solidFill>
              <a:effectLst/>
              <a:latin typeface="+mn-lt"/>
              <a:ea typeface="+mn-ea"/>
              <a:cs typeface="+mn-cs"/>
            </a:endParaRPr>
          </a:p>
          <a:p>
            <a:pPr marL="0" lvl="0" indent="0">
              <a:buFont typeface="Arial" panose="020B0604020202020204" pitchFamily="34" charset="0"/>
              <a:buNone/>
            </a:pPr>
            <a:endParaRPr lang="da-DK" sz="936"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936" b="1" kern="1200" dirty="0" err="1">
                <a:solidFill>
                  <a:schemeClr val="tx1"/>
                </a:solidFill>
                <a:effectLst/>
                <a:latin typeface="+mn-lt"/>
                <a:ea typeface="+mn-ea"/>
                <a:cs typeface="+mn-cs"/>
              </a:rPr>
              <a:t>Opgavesedler</a:t>
            </a:r>
            <a:r>
              <a:rPr lang="en-GB" sz="936" b="1" kern="1200" dirty="0">
                <a:solidFill>
                  <a:schemeClr val="tx1"/>
                </a:solidFill>
                <a:effectLst/>
                <a:latin typeface="+mn-lt"/>
                <a:ea typeface="+mn-ea"/>
                <a:cs typeface="+mn-cs"/>
              </a:rPr>
              <a:t> </a:t>
            </a:r>
            <a:r>
              <a:rPr lang="en-GB" sz="936" b="0" kern="1200" dirty="0">
                <a:solidFill>
                  <a:schemeClr val="tx1"/>
                </a:solidFill>
                <a:effectLst/>
                <a:latin typeface="+mn-lt"/>
                <a:ea typeface="+mn-ea"/>
                <a:cs typeface="+mn-cs"/>
              </a:rPr>
              <a:t>–</a:t>
            </a:r>
            <a:r>
              <a:rPr lang="en-GB" sz="936" b="1" kern="1200" dirty="0">
                <a:solidFill>
                  <a:schemeClr val="tx1"/>
                </a:solidFill>
                <a:effectLst/>
                <a:latin typeface="+mn-lt"/>
                <a:ea typeface="+mn-ea"/>
                <a:cs typeface="+mn-cs"/>
              </a:rPr>
              <a:t> </a:t>
            </a:r>
            <a:r>
              <a:rPr lang="en-GB" sz="936" b="0" kern="1200" dirty="0">
                <a:solidFill>
                  <a:schemeClr val="tx1"/>
                </a:solidFill>
                <a:effectLst/>
                <a:latin typeface="+mn-lt"/>
                <a:ea typeface="+mn-ea"/>
                <a:cs typeface="+mn-cs"/>
              </a:rPr>
              <a:t>hands on </a:t>
            </a:r>
            <a:r>
              <a:rPr lang="en-GB" sz="936" b="0" kern="1200" dirty="0" err="1">
                <a:solidFill>
                  <a:schemeClr val="tx1"/>
                </a:solidFill>
                <a:effectLst/>
                <a:latin typeface="+mn-lt"/>
                <a:ea typeface="+mn-ea"/>
                <a:cs typeface="+mn-cs"/>
              </a:rPr>
              <a:t>opgaver</a:t>
            </a:r>
            <a:r>
              <a:rPr lang="en-GB" sz="936" b="0" kern="1200" dirty="0">
                <a:solidFill>
                  <a:schemeClr val="tx1"/>
                </a:solidFill>
                <a:effectLst/>
                <a:latin typeface="+mn-lt"/>
                <a:ea typeface="+mn-ea"/>
                <a:cs typeface="+mn-cs"/>
              </a:rPr>
              <a:t>, </a:t>
            </a:r>
            <a:r>
              <a:rPr lang="en-GB" sz="936" b="0" kern="1200" dirty="0" err="1">
                <a:solidFill>
                  <a:schemeClr val="tx1"/>
                </a:solidFill>
                <a:effectLst/>
                <a:latin typeface="+mn-lt"/>
                <a:ea typeface="+mn-ea"/>
                <a:cs typeface="+mn-cs"/>
              </a:rPr>
              <a:t>som</a:t>
            </a:r>
            <a:r>
              <a:rPr lang="en-GB" sz="936" b="0" kern="1200" dirty="0">
                <a:solidFill>
                  <a:schemeClr val="tx1"/>
                </a:solidFill>
                <a:effectLst/>
                <a:latin typeface="+mn-lt"/>
                <a:ea typeface="+mn-ea"/>
                <a:cs typeface="+mn-cs"/>
              </a:rPr>
              <a:t> </a:t>
            </a:r>
            <a:r>
              <a:rPr lang="en-GB" sz="936" b="0" kern="1200" dirty="0" err="1">
                <a:solidFill>
                  <a:schemeClr val="tx1"/>
                </a:solidFill>
                <a:effectLst/>
                <a:latin typeface="+mn-lt"/>
                <a:ea typeface="+mn-ea"/>
                <a:cs typeface="+mn-cs"/>
              </a:rPr>
              <a:t>løses</a:t>
            </a:r>
            <a:r>
              <a:rPr lang="en-GB" sz="936" b="0" kern="1200" dirty="0">
                <a:solidFill>
                  <a:schemeClr val="tx1"/>
                </a:solidFill>
                <a:effectLst/>
                <a:latin typeface="+mn-lt"/>
                <a:ea typeface="+mn-ea"/>
                <a:cs typeface="+mn-cs"/>
              </a:rPr>
              <a:t> </a:t>
            </a:r>
            <a:r>
              <a:rPr lang="en-GB" sz="936" b="0" kern="1200" dirty="0" err="1">
                <a:solidFill>
                  <a:schemeClr val="tx1"/>
                </a:solidFill>
                <a:effectLst/>
                <a:latin typeface="+mn-lt"/>
                <a:ea typeface="+mn-ea"/>
                <a:cs typeface="+mn-cs"/>
              </a:rPr>
              <a:t>i</a:t>
            </a:r>
            <a:r>
              <a:rPr lang="en-GB" sz="936" b="0" kern="1200" dirty="0">
                <a:solidFill>
                  <a:schemeClr val="tx1"/>
                </a:solidFill>
                <a:effectLst/>
                <a:latin typeface="+mn-lt"/>
                <a:ea typeface="+mn-ea"/>
                <a:cs typeface="+mn-cs"/>
              </a:rPr>
              <a:t> Aula</a:t>
            </a:r>
          </a:p>
          <a:p>
            <a:pPr marL="171450" lvl="0" indent="-171450">
              <a:buFont typeface="Arial" panose="020B0604020202020204" pitchFamily="34" charset="0"/>
              <a:buChar char="•"/>
            </a:pPr>
            <a:endParaRPr lang="en-GB" sz="936"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36" b="1" kern="1200" dirty="0" err="1">
                <a:solidFill>
                  <a:schemeClr val="tx1"/>
                </a:solidFill>
                <a:effectLst/>
                <a:latin typeface="+mn-lt"/>
                <a:ea typeface="+mn-ea"/>
                <a:cs typeface="+mn-cs"/>
              </a:rPr>
              <a:t>Huskeseddel</a:t>
            </a:r>
            <a:r>
              <a:rPr lang="en-GB" sz="936" b="1" kern="1200" dirty="0">
                <a:solidFill>
                  <a:schemeClr val="tx1"/>
                </a:solidFill>
                <a:effectLst/>
                <a:latin typeface="+mn-lt"/>
                <a:ea typeface="+mn-ea"/>
                <a:cs typeface="+mn-cs"/>
              </a:rPr>
              <a:t> og </a:t>
            </a:r>
            <a:r>
              <a:rPr lang="en-GB" sz="936" b="1" kern="1200" dirty="0" err="1">
                <a:solidFill>
                  <a:schemeClr val="tx1"/>
                </a:solidFill>
                <a:effectLst/>
                <a:latin typeface="+mn-lt"/>
                <a:ea typeface="+mn-ea"/>
                <a:cs typeface="+mn-cs"/>
              </a:rPr>
              <a:t>parkeringsplads</a:t>
            </a:r>
            <a:r>
              <a:rPr lang="en-GB" sz="936" b="0" kern="1200" dirty="0">
                <a:solidFill>
                  <a:schemeClr val="tx1"/>
                </a:solidFill>
                <a:effectLst/>
                <a:latin typeface="+mn-lt"/>
                <a:ea typeface="+mn-ea"/>
                <a:cs typeface="+mn-cs"/>
              </a:rPr>
              <a:t> </a:t>
            </a:r>
            <a:r>
              <a:rPr lang="en-GB" sz="936" b="0" kern="1200" dirty="0" err="1">
                <a:solidFill>
                  <a:schemeClr val="tx1"/>
                </a:solidFill>
                <a:effectLst/>
                <a:latin typeface="+mn-lt"/>
                <a:ea typeface="+mn-ea"/>
                <a:cs typeface="+mn-cs"/>
              </a:rPr>
              <a:t>til</a:t>
            </a:r>
            <a:r>
              <a:rPr lang="en-GB" sz="936" b="0" kern="1200" dirty="0">
                <a:solidFill>
                  <a:schemeClr val="tx1"/>
                </a:solidFill>
                <a:effectLst/>
                <a:latin typeface="+mn-lt"/>
                <a:ea typeface="+mn-ea"/>
                <a:cs typeface="+mn-cs"/>
              </a:rPr>
              <a:t> </a:t>
            </a:r>
            <a:r>
              <a:rPr lang="en-GB" sz="936" b="0" kern="1200" dirty="0" err="1">
                <a:solidFill>
                  <a:schemeClr val="tx1"/>
                </a:solidFill>
                <a:effectLst/>
                <a:latin typeface="+mn-lt"/>
                <a:ea typeface="+mn-ea"/>
                <a:cs typeface="+mn-cs"/>
              </a:rPr>
              <a:t>spørgsmål</a:t>
            </a:r>
            <a:r>
              <a:rPr lang="en-GB" sz="936" b="0" kern="1200" dirty="0">
                <a:solidFill>
                  <a:schemeClr val="tx1"/>
                </a:solidFill>
                <a:effectLst/>
                <a:latin typeface="+mn-lt"/>
                <a:ea typeface="+mn-ea"/>
                <a:cs typeface="+mn-cs"/>
              </a:rPr>
              <a:t> </a:t>
            </a:r>
            <a:r>
              <a:rPr lang="en-GB" sz="936" b="0" kern="1200" dirty="0" err="1">
                <a:solidFill>
                  <a:schemeClr val="tx1"/>
                </a:solidFill>
                <a:effectLst/>
                <a:latin typeface="+mn-lt"/>
                <a:ea typeface="+mn-ea"/>
                <a:cs typeface="+mn-cs"/>
              </a:rPr>
              <a:t>i</a:t>
            </a:r>
            <a:r>
              <a:rPr lang="en-GB" sz="936" b="0" kern="1200" dirty="0">
                <a:solidFill>
                  <a:schemeClr val="tx1"/>
                </a:solidFill>
                <a:effectLst/>
                <a:latin typeface="+mn-lt"/>
                <a:ea typeface="+mn-ea"/>
                <a:cs typeface="+mn-cs"/>
              </a:rPr>
              <a:t> </a:t>
            </a:r>
            <a:r>
              <a:rPr lang="en-GB" sz="936" b="0" kern="1200" dirty="0" err="1">
                <a:solidFill>
                  <a:schemeClr val="tx1"/>
                </a:solidFill>
                <a:effectLst/>
                <a:latin typeface="+mn-lt"/>
                <a:ea typeface="+mn-ea"/>
                <a:cs typeface="+mn-cs"/>
              </a:rPr>
              <a:t>oplægs</a:t>
            </a:r>
            <a:r>
              <a:rPr lang="en-GB" sz="936" b="0" kern="1200" dirty="0">
                <a:solidFill>
                  <a:schemeClr val="tx1"/>
                </a:solidFill>
                <a:effectLst/>
                <a:latin typeface="+mn-lt"/>
                <a:ea typeface="+mn-ea"/>
                <a:cs typeface="+mn-cs"/>
              </a:rPr>
              <a:t>- og </a:t>
            </a:r>
            <a:r>
              <a:rPr lang="en-GB" sz="936" b="0" kern="1200" dirty="0" err="1">
                <a:solidFill>
                  <a:schemeClr val="tx1"/>
                </a:solidFill>
                <a:effectLst/>
                <a:latin typeface="+mn-lt"/>
                <a:ea typeface="+mn-ea"/>
                <a:cs typeface="+mn-cs"/>
              </a:rPr>
              <a:t>opgavefasen</a:t>
            </a:r>
            <a:endParaRPr lang="da-DK" sz="936" b="0" kern="1200" dirty="0">
              <a:solidFill>
                <a:schemeClr val="tx1"/>
              </a:solidFill>
              <a:effectLst/>
              <a:latin typeface="+mn-lt"/>
              <a:ea typeface="+mn-ea"/>
              <a:cs typeface="+mn-cs"/>
            </a:endParaRPr>
          </a:p>
          <a:p>
            <a:pPr lvl="0"/>
            <a:endParaRPr lang="en-GB" sz="936" b="0"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Udover materialerne til undervisningsbrug, er der også udarbejdet en </a:t>
            </a:r>
            <a:r>
              <a:rPr lang="da-DK" sz="936" b="1" kern="1200" dirty="0">
                <a:solidFill>
                  <a:schemeClr val="tx1"/>
                </a:solidFill>
                <a:effectLst/>
                <a:latin typeface="+mn-lt"/>
                <a:ea typeface="+mn-ea"/>
                <a:cs typeface="+mn-cs"/>
              </a:rPr>
              <a:t>bruger- og administratorvejledning</a:t>
            </a:r>
            <a:r>
              <a:rPr lang="da-DK" sz="936" kern="1200" dirty="0">
                <a:solidFill>
                  <a:schemeClr val="tx1"/>
                </a:solidFill>
                <a:effectLst/>
                <a:latin typeface="+mn-lt"/>
                <a:ea typeface="+mn-ea"/>
                <a:cs typeface="+mn-cs"/>
              </a:rPr>
              <a:t>, som kan bruges af det administrative personale, når de har brug for viden eller vil øve sig i Aula-funktionalitet. </a:t>
            </a:r>
          </a:p>
          <a:p>
            <a:pPr lvl="0"/>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Alt materiale kan tilgås via Aula hjemmeside på </a:t>
            </a:r>
            <a:r>
              <a:rPr lang="da-DK" sz="900" b="1" u="sng" dirty="0">
                <a:solidFill>
                  <a:schemeClr val="tx1"/>
                </a:solidFill>
                <a:latin typeface="Lato black"/>
                <a:hlinkClick r:id="rId3"/>
              </a:rPr>
              <a:t>www.aulainfo.dk</a:t>
            </a:r>
            <a:r>
              <a:rPr lang="da-DK" sz="900" b="1" u="sng" dirty="0">
                <a:solidFill>
                  <a:schemeClr val="tx1"/>
                </a:solidFill>
                <a:latin typeface="Lato black"/>
              </a:rPr>
              <a:t> </a:t>
            </a:r>
            <a:r>
              <a:rPr lang="da-DK" sz="900" b="1" i="1" dirty="0"/>
              <a:t>(Klik ikon frem) </a:t>
            </a:r>
            <a:r>
              <a:rPr lang="da-DK" sz="900" b="0" i="0" dirty="0"/>
              <a:t>Det er også her I finder </a:t>
            </a:r>
            <a:r>
              <a:rPr lang="da-DK" sz="900" dirty="0"/>
              <a:t>udrulningsdrejebogen </a:t>
            </a:r>
            <a:r>
              <a:rPr lang="da-DK" sz="900" u="none" dirty="0"/>
              <a:t>på </a:t>
            </a:r>
            <a:r>
              <a:rPr lang="da-DK" sz="900" b="1" i="1" u="none" dirty="0">
                <a:latin typeface="Lato black"/>
              </a:rPr>
              <a:t>(Til underviser: Vis hvordan deltagerne tilgår hjemmesiden)</a:t>
            </a:r>
          </a:p>
          <a:p>
            <a:endParaRPr lang="da-DK" sz="900" b="1" i="1" dirty="0"/>
          </a:p>
          <a:p>
            <a:endParaRPr lang="da-DK" b="1" i="1"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2477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Anbefalinger til undervisningsmaterialet</a:t>
            </a:r>
          </a:p>
          <a:p>
            <a:r>
              <a:rPr lang="da-DK" sz="900" b="1" dirty="0"/>
              <a:t>Manus:</a:t>
            </a:r>
          </a:p>
          <a:p>
            <a:endParaRPr lang="da-DK" sz="900" b="1" dirty="0"/>
          </a:p>
          <a:p>
            <a:pPr marL="0" indent="0">
              <a:buNone/>
            </a:pPr>
            <a:r>
              <a:rPr lang="da-DK" sz="900" dirty="0"/>
              <a:t>1. Vi anbefaler, at I altid tager afsæt i undervisningsmaterialet med jeres institutioner som udgangspunkt. Få derfor sat jeres huskeseddel i spil, når I kommer hjem, så I får afklaret, hvordan funktionalitet i Aula skal anvendes og opsættes på jeres institution. I forløbet for administrativt personale</a:t>
            </a:r>
            <a:r>
              <a:rPr lang="da-DK" sz="936" kern="1200" dirty="0">
                <a:solidFill>
                  <a:schemeClr val="tx1"/>
                </a:solidFill>
                <a:effectLst/>
                <a:latin typeface="+mn-lt"/>
                <a:ea typeface="+mn-ea"/>
                <a:cs typeface="+mn-cs"/>
              </a:rPr>
              <a:t> vil der i de enkelte moduler fokuseres på, hvordan Aula tænkes anvendt og opsat på deres institutioner. På forløbet skal det derfor sikres, at deltagerne </a:t>
            </a:r>
            <a:r>
              <a:rPr lang="da-DK" sz="936" b="0" kern="1200" dirty="0">
                <a:solidFill>
                  <a:schemeClr val="tx1"/>
                </a:solidFill>
                <a:effectLst/>
                <a:latin typeface="+mn-lt"/>
                <a:ea typeface="+mn-ea"/>
                <a:cs typeface="+mn-cs"/>
              </a:rPr>
              <a:t>får formidlet de retningslinjer og principper for brug og opsætning, der er truffet beslutning omkring, når funktionaliteten gennemgås </a:t>
            </a:r>
            <a:r>
              <a:rPr lang="da-DK" sz="936" kern="1200" dirty="0">
                <a:solidFill>
                  <a:schemeClr val="tx1"/>
                </a:solidFill>
                <a:effectLst/>
                <a:latin typeface="+mn-lt"/>
                <a:ea typeface="+mn-ea"/>
                <a:cs typeface="+mn-cs"/>
              </a:rPr>
              <a:t>i de enkelte moduler.</a:t>
            </a:r>
            <a:endParaRPr lang="da-DK" sz="900" dirty="0"/>
          </a:p>
          <a:p>
            <a:endParaRPr lang="da-DK" sz="900" b="0" kern="1200" dirty="0">
              <a:solidFill>
                <a:schemeClr val="tx1"/>
              </a:solidFill>
              <a:effectLst/>
              <a:latin typeface="+mn-lt"/>
              <a:ea typeface="+mn-ea"/>
              <a:cs typeface="+mn-cs"/>
            </a:endParaRPr>
          </a:p>
          <a:p>
            <a:r>
              <a:rPr lang="da-DK" sz="900" b="0" kern="1200" dirty="0">
                <a:solidFill>
                  <a:schemeClr val="tx1"/>
                </a:solidFill>
                <a:effectLst/>
                <a:latin typeface="+mn-lt"/>
                <a:ea typeface="+mn-ea"/>
                <a:cs typeface="+mn-cs"/>
              </a:rPr>
              <a:t>2. Som udgangspunkt er undervisningsmaterialet udarbejdet for at understøtte jer som undervisere, og materialet kan således anvendes direkte, som det er. Men igen, det er også muligt at tilpasse materialet efter behov og tidsramme med egne </a:t>
            </a:r>
            <a:r>
              <a:rPr lang="da-DK" sz="900" b="0" spc="0" dirty="0">
                <a:solidFill>
                  <a:schemeClr val="tx1"/>
                </a:solidFill>
                <a:latin typeface="Lato "/>
              </a:rPr>
              <a:t>eksempler på muligheder i Aula og konkrete situationer for anvendelse</a:t>
            </a:r>
            <a:r>
              <a:rPr lang="da-DK" sz="900" b="0" kern="1200" dirty="0">
                <a:solidFill>
                  <a:schemeClr val="tx1"/>
                </a:solidFill>
                <a:effectLst/>
                <a:latin typeface="+mn-lt"/>
                <a:ea typeface="+mn-ea"/>
                <a:cs typeface="+mn-cs"/>
              </a:rPr>
              <a:t>. Det kunne eksempelvis være, at det i jeres kommune eller for jeres institutioner er besluttet, at det kun er specifikke personer, der kan tildeles rettighed til at oprette og håndtere grupper i Aula. </a:t>
            </a:r>
            <a:endParaRPr lang="da-DK" sz="900" b="1"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7152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Modulstruktur</a:t>
            </a:r>
          </a:p>
          <a:p>
            <a:r>
              <a:rPr lang="da-DK" b="1" dirty="0"/>
              <a:t>Manus:</a:t>
            </a:r>
          </a:p>
          <a:p>
            <a:r>
              <a:rPr lang="da-DK" sz="936" kern="1200" dirty="0">
                <a:solidFill>
                  <a:schemeClr val="tx1"/>
                </a:solidFill>
                <a:effectLst/>
                <a:latin typeface="+mn-lt"/>
                <a:ea typeface="+mn-ea"/>
                <a:cs typeface="+mn-cs"/>
              </a:rPr>
              <a:t>Alle lektioner vil være struktureret på samme måde på baggrund af de tre O’er, som I blev præsenteret for indledningsvist i dag; </a:t>
            </a:r>
          </a:p>
          <a:p>
            <a:endParaRPr lang="da-DK" sz="936"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O</a:t>
            </a:r>
            <a:r>
              <a:rPr lang="da-DK" sz="936" kern="1200" dirty="0">
                <a:solidFill>
                  <a:schemeClr val="tx1"/>
                </a:solidFill>
                <a:effectLst/>
                <a:latin typeface="+mn-lt"/>
                <a:ea typeface="+mn-ea"/>
                <a:cs typeface="+mn-cs"/>
              </a:rPr>
              <a:t>plæg – her rammesættes og præsenteres deltagerne for modulet samt brugerrejse</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O</a:t>
            </a:r>
            <a:r>
              <a:rPr lang="da-DK" sz="936" kern="1200" dirty="0">
                <a:solidFill>
                  <a:schemeClr val="tx1"/>
                </a:solidFill>
                <a:effectLst/>
                <a:latin typeface="+mn-lt"/>
                <a:ea typeface="+mn-ea"/>
                <a:cs typeface="+mn-cs"/>
              </a:rPr>
              <a:t>pgave – hvert modul indeholder et par opgaver, hvor deltagerne arbejder </a:t>
            </a:r>
            <a:r>
              <a:rPr lang="da-DK" sz="936" i="1" kern="1200" dirty="0" err="1">
                <a:solidFill>
                  <a:schemeClr val="tx1"/>
                </a:solidFill>
                <a:effectLst/>
                <a:latin typeface="+mn-lt"/>
                <a:ea typeface="+mn-ea"/>
                <a:cs typeface="+mn-cs"/>
              </a:rPr>
              <a:t>hands</a:t>
            </a:r>
            <a:r>
              <a:rPr lang="da-DK" sz="936" i="1" kern="1200" dirty="0">
                <a:solidFill>
                  <a:schemeClr val="tx1"/>
                </a:solidFill>
                <a:effectLst/>
                <a:latin typeface="+mn-lt"/>
                <a:ea typeface="+mn-ea"/>
                <a:cs typeface="+mn-cs"/>
              </a:rPr>
              <a:t> on </a:t>
            </a:r>
            <a:r>
              <a:rPr lang="da-DK" sz="936" kern="1200" dirty="0">
                <a:solidFill>
                  <a:schemeClr val="tx1"/>
                </a:solidFill>
                <a:effectLst/>
                <a:latin typeface="+mn-lt"/>
                <a:ea typeface="+mn-ea"/>
                <a:cs typeface="+mn-cs"/>
              </a:rPr>
              <a:t>i Aula</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36" b="1" kern="1200" dirty="0">
                <a:solidFill>
                  <a:schemeClr val="tx1"/>
                </a:solidFill>
                <a:effectLst/>
                <a:latin typeface="+mn-lt"/>
                <a:ea typeface="+mn-ea"/>
                <a:cs typeface="+mn-cs"/>
              </a:rPr>
              <a:t>O</a:t>
            </a:r>
            <a:r>
              <a:rPr lang="da-DK" sz="936" kern="1200" dirty="0">
                <a:solidFill>
                  <a:schemeClr val="tx1"/>
                </a:solidFill>
                <a:effectLst/>
                <a:latin typeface="+mn-lt"/>
                <a:ea typeface="+mn-ea"/>
                <a:cs typeface="+mn-cs"/>
              </a:rPr>
              <a:t>psamling – som afslutning på hvert modul opsummeres læringspointer, og der gives mulighed for at stille afklarende spørgsmål - </a:t>
            </a:r>
            <a:r>
              <a:rPr lang="da-DK" sz="936" b="1" kern="1200" dirty="0">
                <a:solidFill>
                  <a:schemeClr val="tx1"/>
                </a:solidFill>
                <a:effectLst/>
                <a:latin typeface="+mn-lt"/>
                <a:ea typeface="+mn-ea"/>
                <a:cs typeface="+mn-cs"/>
              </a:rPr>
              <a:t>Det centrale i opsamlingsfasen er, at I kan formidle, hvordan Aula skal opsættes og bruges på jeres dagtilbud, som afrunding på hvert modul </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0703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Timing af uddannelsesforløb for administrativt personale </a:t>
            </a:r>
          </a:p>
          <a:p>
            <a:r>
              <a:rPr lang="da-DK" b="1" dirty="0"/>
              <a:t>Manus:</a:t>
            </a:r>
          </a:p>
          <a:p>
            <a:pPr marL="0" indent="0">
              <a:buFont typeface="Arial" panose="020B0604020202020204" pitchFamily="34" charset="0"/>
              <a:buNone/>
            </a:pPr>
            <a:r>
              <a:rPr lang="da-DK" dirty="0"/>
              <a:t>Hvornår kan jeres undervisning af administrativt personale finde sted?</a:t>
            </a:r>
          </a:p>
          <a:p>
            <a:pPr marL="0" indent="0">
              <a:buFont typeface="Arial" panose="020B0604020202020204" pitchFamily="34" charset="0"/>
              <a:buNone/>
            </a:pPr>
            <a:endParaRPr lang="da-DK" dirty="0"/>
          </a:p>
          <a:p>
            <a:pPr marL="171450" indent="-171450">
              <a:buFont typeface="Arial" panose="020B0604020202020204" pitchFamily="34" charset="0"/>
              <a:buChar char="•"/>
            </a:pPr>
            <a:r>
              <a:rPr lang="da-DK" b="1" i="1" dirty="0"/>
              <a:t>(Klik første visning frem) </a:t>
            </a:r>
            <a:r>
              <a:rPr lang="da-DK" b="0" i="0" dirty="0"/>
              <a:t>Som vi tidligere har været omkring, har kommunen </a:t>
            </a:r>
            <a:r>
              <a:rPr lang="da-DK" dirty="0"/>
              <a:t>2 uger til at opsætte Aula og gøre Aula klar til brug for medarbejdere.</a:t>
            </a:r>
          </a:p>
          <a:p>
            <a:pPr marL="171450" indent="-171450">
              <a:buFont typeface="Arial" panose="020B0604020202020204" pitchFamily="34" charset="0"/>
              <a:buChar char="•"/>
            </a:pPr>
            <a:endParaRPr lang="da-DK"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1" dirty="0"/>
              <a:t>(Klik anden visning frem) </a:t>
            </a:r>
            <a:r>
              <a:rPr lang="da-DK" b="0" i="0" dirty="0"/>
              <a:t>I de sidste 10 uger af udrulningen skal institutionsadministratorerne varetage opgaver ift. opsætning af Aula på deres institutioner. Det skal derfor sikres, at de er uddannet rettidigt, så der er klædt til deres opgaver rettidigt. Dvs. før de sidste ti uger af udrulningen i jeres kommuner. Her skal de forberedelsesopgaver, som institutionsadministratoren ligeledes skal varetage, medregnes – såsom tilpasning sikring af at brugere er tilknyttet de rette grupper i de administrative systemer. Institutionsadministratorerne vil, ligesom jer, uddannes i </a:t>
            </a:r>
            <a:r>
              <a:rPr lang="da-DK" dirty="0"/>
              <a:t>Aula-uddannelsesmiljø, som det I har arbejdet </a:t>
            </a:r>
            <a:r>
              <a:rPr lang="da-DK" dirty="0" err="1"/>
              <a:t>hands</a:t>
            </a:r>
            <a:r>
              <a:rPr lang="da-DK" dirty="0"/>
              <a:t> on i dag. Uddannelsesmiljøet nulstilles efter hvert forløb og al data slettes.</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i="1" dirty="0"/>
              <a:t>(Klik tredje visning frem) </a:t>
            </a:r>
            <a:r>
              <a:rPr lang="da-DK" dirty="0" err="1"/>
              <a:t>Ift</a:t>
            </a:r>
            <a:r>
              <a:rPr lang="da-DK" dirty="0"/>
              <a:t> .jeres tilrettelæggelse og forberedelse af uddannelsesforløb, er det altså vigtigt, at sikre, at institutionsadministratorernes uddannelse er planlagt ud fra denne timing. Der bør været taget en beslutning, af lederne i jeres kommune, om, hvornår uddannelsesforløbet for institutionsadministratorer i jeres dagtilbud skal afvikles. Hvis I ikke er orienteret om dette, bør I derfor notere dette på jeres huskesedler.</a:t>
            </a:r>
          </a:p>
          <a:p>
            <a:r>
              <a:rPr lang="da-DK" dirty="0"/>
              <a:t> </a:t>
            </a:r>
          </a:p>
          <a:p>
            <a:pPr marL="0" indent="0">
              <a:buFont typeface="Arial" panose="020B0604020202020204" pitchFamily="34" charset="0"/>
              <a:buNone/>
            </a:pPr>
            <a:r>
              <a:rPr lang="da-DK" dirty="0"/>
              <a:t> </a:t>
            </a:r>
          </a:p>
          <a:p>
            <a:r>
              <a:rPr lang="da-DK" dirty="0"/>
              <a:t> </a:t>
            </a:r>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3455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Vi er nu næsten nået til vejs ende – vi har blot to punkter tilbage på programmet…</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2250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Afrunding</a:t>
            </a:r>
          </a:p>
          <a:p>
            <a:r>
              <a:rPr lang="da-DK" b="1" dirty="0"/>
              <a:t>Manus:</a:t>
            </a:r>
          </a:p>
          <a:p>
            <a:r>
              <a:rPr lang="da-DK" dirty="0"/>
              <a:t>Afslutningsvist kaster vi et sidste blik på parkeringspladsen </a:t>
            </a:r>
          </a:p>
          <a:p>
            <a:endParaRPr lang="da-DK" dirty="0"/>
          </a:p>
          <a:p>
            <a:pPr marL="171450" indent="-171450">
              <a:buFont typeface="Arial" panose="020B0604020202020204" pitchFamily="34" charset="0"/>
              <a:buChar char="•"/>
            </a:pPr>
            <a:r>
              <a:rPr lang="da-DK" dirty="0"/>
              <a:t>Er der spørgsmål, der ikke er fulgt op på?</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(Er der eventuelt spørgsmål, som underviseren ikke kan besvare, skal det sikres, at deltagerne ved, at der vil blive fulgt op på disse og hvordan.)</a:t>
            </a:r>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7415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Afrunding</a:t>
            </a:r>
          </a:p>
          <a:p>
            <a:r>
              <a:rPr lang="da-DK" b="1" dirty="0"/>
              <a:t>Manus:</a:t>
            </a:r>
          </a:p>
          <a:p>
            <a:r>
              <a:rPr lang="da-DK" dirty="0"/>
              <a:t>Det </a:t>
            </a:r>
            <a:r>
              <a:rPr lang="da-DK" dirty="0" err="1"/>
              <a:t>aller</a:t>
            </a:r>
            <a:r>
              <a:rPr lang="da-DK" dirty="0"/>
              <a:t>-, allersidste sidste punkt på programmet for i dag er en kort </a:t>
            </a:r>
            <a:r>
              <a:rPr lang="da-DK" sz="936" kern="1200" dirty="0">
                <a:solidFill>
                  <a:schemeClr val="tx1"/>
                </a:solidFill>
                <a:effectLst/>
                <a:latin typeface="+mn-lt"/>
                <a:ea typeface="+mn-ea"/>
                <a:cs typeface="+mn-cs"/>
              </a:rPr>
              <a:t>online </a:t>
            </a:r>
            <a:r>
              <a:rPr lang="da-DK" dirty="0"/>
              <a:t>evaluering. </a:t>
            </a:r>
            <a:r>
              <a:rPr lang="da-DK" sz="936" kern="1200" dirty="0">
                <a:solidFill>
                  <a:schemeClr val="tx1"/>
                </a:solidFill>
                <a:effectLst/>
                <a:latin typeface="+mn-lt"/>
                <a:ea typeface="+mn-ea"/>
                <a:cs typeface="+mn-cs"/>
              </a:rPr>
              <a:t>Evalueringsskemaet indeholder otte spørgsmål fordelt på fire tematiske områder samt et afsluttende åbent spørgsmål. Undervisningsforløbet vurderes på en skala fra 1 til 5, hvor 5=bedst.</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tilgår evalueringsskemaet via viste QR-kode eller URL.</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har ca. 10 minutter til udfyldelse af evalueringsskemaet. Giv hinanden tid og ro – jeg skal nok sige til, når tiden er gået eller hvis alle er færdige før tid – så afrunder vi dagen i fællesskab ;-)</a:t>
            </a:r>
          </a:p>
          <a:p>
            <a:endParaRPr lang="da-DK" sz="936"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Note</a:t>
            </a:r>
            <a:r>
              <a:rPr lang="da-DK" sz="936" kern="1200" dirty="0">
                <a:solidFill>
                  <a:schemeClr val="tx1"/>
                </a:solidFill>
                <a:effectLst/>
                <a:latin typeface="+mn-lt"/>
                <a:ea typeface="+mn-ea"/>
                <a:cs typeface="+mn-cs"/>
              </a:rPr>
              <a:t>:</a:t>
            </a:r>
          </a:p>
          <a:p>
            <a:r>
              <a:rPr lang="da-DK" sz="936" kern="1200" dirty="0">
                <a:solidFill>
                  <a:schemeClr val="tx1"/>
                </a:solidFill>
                <a:effectLst/>
                <a:latin typeface="+mn-lt"/>
                <a:ea typeface="+mn-ea"/>
                <a:cs typeface="+mn-cs"/>
              </a:rPr>
              <a:t>Når deltagerne har færdiggjort evalueringen afrundes der selvfølgelig med et STORT ”tak for i dag”</a:t>
            </a:r>
            <a:endParaRPr lang="da-DK" dirty="0"/>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97</a:t>
            </a:fld>
            <a:endParaRPr lang="da-DK"/>
          </a:p>
        </p:txBody>
      </p:sp>
    </p:spTree>
    <p:extLst>
      <p:ext uri="{BB962C8B-B14F-4D97-AF65-F5344CB8AC3E}">
        <p14:creationId xmlns:p14="http://schemas.microsoft.com/office/powerpoint/2010/main" val="33955456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Stort tak for i dag – jeg håber at I har fået et godt indblik i Aula og er klædt på til egen undervisning. Husk, at I kan finde støtte i de materialer og vejledninger, vi har været omkring i dag – god fornøjelse og </a:t>
            </a:r>
            <a:r>
              <a:rPr lang="da-DK" sz="1000" kern="1200" dirty="0" err="1">
                <a:solidFill>
                  <a:schemeClr val="tx1"/>
                </a:solidFill>
                <a:effectLst/>
                <a:latin typeface="+mn-lt"/>
                <a:ea typeface="+mn-ea"/>
                <a:cs typeface="+mn-cs"/>
              </a:rPr>
              <a:t>arbejdslyst</a:t>
            </a:r>
            <a:r>
              <a:rPr lang="da-DK" sz="1000" kern="1200" dirty="0">
                <a:solidFill>
                  <a:schemeClr val="tx1"/>
                </a:solidFill>
                <a:effectLst/>
                <a:latin typeface="+mn-lt"/>
                <a:ea typeface="+mn-ea"/>
                <a:cs typeface="+mn-cs"/>
              </a:rPr>
              <a:t> ;-)</a:t>
            </a:r>
            <a:endParaRPr lang="da-DK" sz="1000" b="1" i="1"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1178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t>Oplæg</a:t>
            </a:r>
          </a:p>
          <a:p>
            <a:r>
              <a:rPr lang="da-DK" sz="10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indent="0">
              <a:buFont typeface="Arial" panose="020B0604020202020204" pitchFamily="34" charset="0"/>
              <a:buNone/>
            </a:pPr>
            <a:r>
              <a:rPr lang="da-DK" sz="900" b="0" dirty="0"/>
              <a:t>Med Aula kommer der også nogle nye behov, ift. til organiseringen i kommunen og på daginstitutionerne. Denne organisering skal på bedst mulig vis støtte op omkring de gode arbejdsgange i Aula. </a:t>
            </a:r>
          </a:p>
          <a:p>
            <a:pPr marL="0" indent="0">
              <a:buFont typeface="Arial" panose="020B0604020202020204" pitchFamily="34" charset="0"/>
              <a:buNone/>
            </a:pPr>
            <a:endParaRPr lang="da-DK" sz="900"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I dette modul fokuserer vi på jeres organisering, både i forhold til opsætningen af Aula, men også i forhold til jeres supportorganisation.</a:t>
            </a:r>
            <a:endParaRPr lang="da-DK" sz="1000" kern="1200" dirty="0">
              <a:solidFill>
                <a:schemeClr val="tx1"/>
              </a:solidFill>
              <a:effectLst/>
              <a:latin typeface="+mn-lt"/>
              <a:ea typeface="+mn-ea"/>
              <a:cs typeface="+mn-cs"/>
            </a:endParaRPr>
          </a:p>
          <a:p>
            <a:endParaRPr lang="da-DK" sz="1000" kern="1200" dirty="0">
              <a:solidFill>
                <a:schemeClr val="tx1"/>
              </a:solidFill>
              <a:effectLst/>
              <a:latin typeface="+mn-lt"/>
              <a:ea typeface="+mn-ea"/>
              <a:cs typeface="+mn-cs"/>
            </a:endParaRPr>
          </a:p>
          <a:p>
            <a:r>
              <a:rPr lang="da-DK" sz="1000" kern="1200" dirty="0">
                <a:solidFill>
                  <a:schemeClr val="tx1"/>
                </a:solidFill>
                <a:effectLst/>
                <a:latin typeface="+mn-lt"/>
                <a:ea typeface="+mn-ea"/>
                <a:cs typeface="+mn-cs"/>
              </a:rPr>
              <a:t> </a:t>
            </a:r>
            <a:endParaRPr lang="da-DK" sz="1000" b="1" kern="1200" dirty="0">
              <a:solidFill>
                <a:schemeClr val="tx1"/>
              </a:solidFill>
              <a:effectLst/>
              <a:latin typeface="+mn-lt"/>
              <a:ea typeface="+mn-ea"/>
              <a:cs typeface="+mn-cs"/>
            </a:endParaRP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624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1995810332"/>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177753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452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615737" y="5198095"/>
            <a:ext cx="624509" cy="2509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4236487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64845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1137456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206097"/>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49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06-11-2020</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2985446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3C16F-07B8-42EA-8764-74CF6A90E401}"/>
              </a:ext>
            </a:extLst>
          </p:cNvPr>
          <p:cNvSpPr>
            <a:spLocks noGrp="1"/>
          </p:cNvSpPr>
          <p:nvPr>
            <p:ph type="dt" sz="half" idx="10"/>
          </p:nvPr>
        </p:nvSpPr>
        <p:spPr/>
        <p:txBody>
          <a:bodyPr/>
          <a:lstStyle/>
          <a:p>
            <a:fld id="{FDD968BF-624F-41AA-8B16-62D53AAA63DC}" type="datetimeFigureOut">
              <a:rPr lang="da-DK" smtClean="0"/>
              <a:t>06-11-2020</a:t>
            </a:fld>
            <a:endParaRPr lang="da-DK"/>
          </a:p>
        </p:txBody>
      </p:sp>
      <p:sp>
        <p:nvSpPr>
          <p:cNvPr id="3" name="Footer Placeholder 2">
            <a:extLst>
              <a:ext uri="{FF2B5EF4-FFF2-40B4-BE49-F238E27FC236}">
                <a16:creationId xmlns:a16="http://schemas.microsoft.com/office/drawing/2014/main" id="{6CF5193E-D91E-44B8-9FFF-B059FBFEF267}"/>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2D7C25E7-B7D6-488B-BACC-FF8EE2584C75}"/>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1207714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pic>
        <p:nvPicPr>
          <p:cNvPr id="9" name="Billede 6">
            <a:extLst>
              <a:ext uri="{FF2B5EF4-FFF2-40B4-BE49-F238E27FC236}">
                <a16:creationId xmlns:a16="http://schemas.microsoft.com/office/drawing/2014/main" id="{68228BCA-54A7-4D0F-A1D7-7EEBD445390D}"/>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10" name="Billede 7">
            <a:extLst>
              <a:ext uri="{FF2B5EF4-FFF2-40B4-BE49-F238E27FC236}">
                <a16:creationId xmlns:a16="http://schemas.microsoft.com/office/drawing/2014/main" id="{02FE6244-7409-4960-97A1-16D52A537E83}"/>
              </a:ext>
            </a:extLst>
          </p:cNvPr>
          <p:cNvPicPr>
            <a:picLocks noChangeAspect="1"/>
          </p:cNvPicPr>
          <p:nvPr userDrawn="1"/>
        </p:nvPicPr>
        <p:blipFill>
          <a:blip r:embed="rId3"/>
          <a:stretch>
            <a:fillRect/>
          </a:stretch>
        </p:blipFill>
        <p:spPr>
          <a:xfrm>
            <a:off x="952500" y="4810526"/>
            <a:ext cx="1578944" cy="634599"/>
          </a:xfrm>
          <a:prstGeom prst="rect">
            <a:avLst/>
          </a:prstGeom>
        </p:spPr>
      </p:pic>
    </p:spTree>
    <p:extLst>
      <p:ext uri="{BB962C8B-B14F-4D97-AF65-F5344CB8AC3E}">
        <p14:creationId xmlns:p14="http://schemas.microsoft.com/office/powerpoint/2010/main" val="3234147686"/>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3573176229"/>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9" name="Billede 6">
            <a:extLst>
              <a:ext uri="{FF2B5EF4-FFF2-40B4-BE49-F238E27FC236}">
                <a16:creationId xmlns:a16="http://schemas.microsoft.com/office/drawing/2014/main" id="{462B6E2F-BB98-4DC9-A0EA-2EB6C3F8DF48}"/>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10" name="Billede 7">
            <a:extLst>
              <a:ext uri="{FF2B5EF4-FFF2-40B4-BE49-F238E27FC236}">
                <a16:creationId xmlns:a16="http://schemas.microsoft.com/office/drawing/2014/main" id="{ADE3DB87-C950-4CA5-94F6-213D0226DDB4}"/>
              </a:ext>
            </a:extLst>
          </p:cNvPr>
          <p:cNvPicPr>
            <a:picLocks noChangeAspect="1"/>
          </p:cNvPicPr>
          <p:nvPr userDrawn="1"/>
        </p:nvPicPr>
        <p:blipFill>
          <a:blip r:embed="rId3"/>
          <a:stretch>
            <a:fillRect/>
          </a:stretch>
        </p:blipFill>
        <p:spPr>
          <a:xfrm>
            <a:off x="952500" y="4810526"/>
            <a:ext cx="1578944" cy="634599"/>
          </a:xfrm>
          <a:prstGeom prst="rect">
            <a:avLst/>
          </a:prstGeom>
        </p:spPr>
      </p:pic>
    </p:spTree>
    <p:extLst>
      <p:ext uri="{BB962C8B-B14F-4D97-AF65-F5344CB8AC3E}">
        <p14:creationId xmlns:p14="http://schemas.microsoft.com/office/powerpoint/2010/main" val="43600296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615737" y="5198095"/>
            <a:ext cx="624509" cy="250999"/>
          </a:xfrm>
          <a:prstGeom prst="rect">
            <a:avLst/>
          </a:prstGeom>
        </p:spPr>
      </p:pic>
      <p:pic>
        <p:nvPicPr>
          <p:cNvPr id="7" name="Billede 26">
            <a:extLst>
              <a:ext uri="{FF2B5EF4-FFF2-40B4-BE49-F238E27FC236}">
                <a16:creationId xmlns:a16="http://schemas.microsoft.com/office/drawing/2014/main" id="{585AFA62-B087-4129-81DC-3B28EBBA5E68}"/>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237818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615737" y="5198095"/>
            <a:ext cx="624509" cy="250999"/>
          </a:xfrm>
          <a:prstGeom prst="rect">
            <a:avLst/>
          </a:prstGeom>
        </p:spPr>
      </p:pic>
      <p:pic>
        <p:nvPicPr>
          <p:cNvPr id="4" name="Billede 26">
            <a:extLst>
              <a:ext uri="{FF2B5EF4-FFF2-40B4-BE49-F238E27FC236}">
                <a16:creationId xmlns:a16="http://schemas.microsoft.com/office/drawing/2014/main" id="{81EBD640-5D66-43A4-8543-167266E6E8EE}"/>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406384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615737" y="5198095"/>
            <a:ext cx="624509" cy="250999"/>
          </a:xfrm>
          <a:prstGeom prst="rect">
            <a:avLst/>
          </a:prstGeom>
        </p:spPr>
      </p:pic>
      <p:pic>
        <p:nvPicPr>
          <p:cNvPr id="11" name="Billede 7">
            <a:extLst>
              <a:ext uri="{FF2B5EF4-FFF2-40B4-BE49-F238E27FC236}">
                <a16:creationId xmlns:a16="http://schemas.microsoft.com/office/drawing/2014/main" id="{E6EBDE00-BA62-4805-BE11-4151835658D7}"/>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12" name="Billede 8">
            <a:extLst>
              <a:ext uri="{FF2B5EF4-FFF2-40B4-BE49-F238E27FC236}">
                <a16:creationId xmlns:a16="http://schemas.microsoft.com/office/drawing/2014/main" id="{2D2FEA1B-8B4C-423D-8E0B-BAB10CDA060C}"/>
              </a:ext>
            </a:extLst>
          </p:cNvPr>
          <p:cNvPicPr>
            <a:picLocks noChangeAspect="1"/>
          </p:cNvPicPr>
          <p:nvPr userDrawn="1"/>
        </p:nvPicPr>
        <p:blipFill rotWithShape="1">
          <a:blip r:embed="rId3"/>
          <a:srcRect t="5812" r="31420" b="11550"/>
          <a:stretch/>
        </p:blipFill>
        <p:spPr>
          <a:xfrm>
            <a:off x="1854964" y="-1"/>
            <a:ext cx="6108700" cy="5714999"/>
          </a:xfrm>
          <a:prstGeom prst="rect">
            <a:avLst/>
          </a:prstGeom>
          <a:noFill/>
        </p:spPr>
      </p:pic>
      <p:pic>
        <p:nvPicPr>
          <p:cNvPr id="13" name="Billede 9">
            <a:extLst>
              <a:ext uri="{FF2B5EF4-FFF2-40B4-BE49-F238E27FC236}">
                <a16:creationId xmlns:a16="http://schemas.microsoft.com/office/drawing/2014/main" id="{14AAA00B-6F78-4B66-95DE-F8B50CF0062D}"/>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025791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3"/>
          <a:stretch>
            <a:fillRect/>
          </a:stretch>
        </p:blipFill>
        <p:spPr>
          <a:xfrm>
            <a:off x="615737" y="5198095"/>
            <a:ext cx="624509" cy="250999"/>
          </a:xfrm>
          <a:prstGeom prst="rect">
            <a:avLst/>
          </a:prstGeom>
        </p:spPr>
      </p:pic>
      <p:pic>
        <p:nvPicPr>
          <p:cNvPr id="8" name="Billede 8">
            <a:extLst>
              <a:ext uri="{FF2B5EF4-FFF2-40B4-BE49-F238E27FC236}">
                <a16:creationId xmlns:a16="http://schemas.microsoft.com/office/drawing/2014/main" id="{C4A5ABF1-A066-4E57-ADE5-63FC99DDA15E}"/>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pic>
        <p:nvPicPr>
          <p:cNvPr id="11" name="Billede 9">
            <a:extLst>
              <a:ext uri="{FF2B5EF4-FFF2-40B4-BE49-F238E27FC236}">
                <a16:creationId xmlns:a16="http://schemas.microsoft.com/office/drawing/2014/main" id="{C4E91348-C8D5-4A80-82A0-D5AF75633FFD}"/>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174803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4"/>
          <a:stretch>
            <a:fillRect/>
          </a:stretch>
        </p:blipFill>
        <p:spPr>
          <a:xfrm>
            <a:off x="615737" y="5198095"/>
            <a:ext cx="624509" cy="250999"/>
          </a:xfrm>
          <a:prstGeom prst="rect">
            <a:avLst/>
          </a:prstGeom>
        </p:spPr>
      </p:pic>
      <p:pic>
        <p:nvPicPr>
          <p:cNvPr id="9" name="Billede 7">
            <a:extLst>
              <a:ext uri="{FF2B5EF4-FFF2-40B4-BE49-F238E27FC236}">
                <a16:creationId xmlns:a16="http://schemas.microsoft.com/office/drawing/2014/main" id="{DDE4B0BC-37F9-4FEA-AD00-88667B64C550}"/>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1" name="Billede 11">
            <a:extLst>
              <a:ext uri="{FF2B5EF4-FFF2-40B4-BE49-F238E27FC236}">
                <a16:creationId xmlns:a16="http://schemas.microsoft.com/office/drawing/2014/main" id="{A23F9624-EBD2-48B8-8D06-7CBB6DB38BEC}"/>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pic>
        <p:nvPicPr>
          <p:cNvPr id="13" name="Billede 9">
            <a:extLst>
              <a:ext uri="{FF2B5EF4-FFF2-40B4-BE49-F238E27FC236}">
                <a16:creationId xmlns:a16="http://schemas.microsoft.com/office/drawing/2014/main" id="{4F01FEFA-48D4-44BF-BDAE-DCD148BEE555}"/>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288619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pic>
        <p:nvPicPr>
          <p:cNvPr id="8" name="Billede 1">
            <a:extLst>
              <a:ext uri="{FF2B5EF4-FFF2-40B4-BE49-F238E27FC236}">
                <a16:creationId xmlns:a16="http://schemas.microsoft.com/office/drawing/2014/main" id="{29D9E929-61EA-4D2D-AEFC-DA652A616DE5}"/>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pic>
        <p:nvPicPr>
          <p:cNvPr id="9" name="Billede 10">
            <a:extLst>
              <a:ext uri="{FF2B5EF4-FFF2-40B4-BE49-F238E27FC236}">
                <a16:creationId xmlns:a16="http://schemas.microsoft.com/office/drawing/2014/main" id="{517D0EF0-6C76-43C4-AC09-33B225B52D31}"/>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742645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pic>
        <p:nvPicPr>
          <p:cNvPr id="8" name="Billede 3">
            <a:extLst>
              <a:ext uri="{FF2B5EF4-FFF2-40B4-BE49-F238E27FC236}">
                <a16:creationId xmlns:a16="http://schemas.microsoft.com/office/drawing/2014/main" id="{05EA1239-056D-4DE8-88EB-215C13C2A27D}"/>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pic>
        <p:nvPicPr>
          <p:cNvPr id="9" name="Billede 10">
            <a:extLst>
              <a:ext uri="{FF2B5EF4-FFF2-40B4-BE49-F238E27FC236}">
                <a16:creationId xmlns:a16="http://schemas.microsoft.com/office/drawing/2014/main" id="{26820B2C-13FE-4379-82B5-0D27AD681D5E}"/>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393510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pic>
        <p:nvPicPr>
          <p:cNvPr id="8" name="Billede 11">
            <a:extLst>
              <a:ext uri="{FF2B5EF4-FFF2-40B4-BE49-F238E27FC236}">
                <a16:creationId xmlns:a16="http://schemas.microsoft.com/office/drawing/2014/main" id="{3F3B5A1C-5228-4533-AE32-74FA38C25298}"/>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pic>
        <p:nvPicPr>
          <p:cNvPr id="9" name="Billede 10">
            <a:extLst>
              <a:ext uri="{FF2B5EF4-FFF2-40B4-BE49-F238E27FC236}">
                <a16:creationId xmlns:a16="http://schemas.microsoft.com/office/drawing/2014/main" id="{756F4E71-A769-448B-A2B7-3BA1F7EDBF8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704424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pic>
        <p:nvPicPr>
          <p:cNvPr id="8" name="Billede 11">
            <a:extLst>
              <a:ext uri="{FF2B5EF4-FFF2-40B4-BE49-F238E27FC236}">
                <a16:creationId xmlns:a16="http://schemas.microsoft.com/office/drawing/2014/main" id="{C5CFA262-55E9-407C-B43D-75BA53185043}"/>
              </a:ext>
            </a:extLst>
          </p:cNvPr>
          <p:cNvPicPr>
            <a:picLocks noChangeAspect="1"/>
          </p:cNvPicPr>
          <p:nvPr userDrawn="1"/>
        </p:nvPicPr>
        <p:blipFill rotWithShape="1">
          <a:blip r:embed="rId2"/>
          <a:srcRect r="26539" b="60967"/>
          <a:stretch/>
        </p:blipFill>
        <p:spPr>
          <a:xfrm>
            <a:off x="2064109" y="2045966"/>
            <a:ext cx="4766400" cy="2532600"/>
          </a:xfrm>
          <a:prstGeom prst="rect">
            <a:avLst/>
          </a:prstGeom>
        </p:spPr>
      </p:pic>
      <p:pic>
        <p:nvPicPr>
          <p:cNvPr id="9" name="Billede 10">
            <a:extLst>
              <a:ext uri="{FF2B5EF4-FFF2-40B4-BE49-F238E27FC236}">
                <a16:creationId xmlns:a16="http://schemas.microsoft.com/office/drawing/2014/main" id="{03B4FED9-F956-4744-B998-10B686C45775}"/>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03479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902759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2"/>
          <a:stretch>
            <a:fillRect/>
          </a:stretch>
        </p:blipFill>
        <p:spPr>
          <a:xfrm>
            <a:off x="615737" y="5198095"/>
            <a:ext cx="624509" cy="2509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442611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p:nvPicPr>
        <p:blipFill>
          <a:blip r:embed="rId3"/>
          <a:stretch>
            <a:fillRect/>
          </a:stretch>
        </p:blipFill>
        <p:spPr>
          <a:xfrm>
            <a:off x="615737" y="5198095"/>
            <a:ext cx="624509" cy="250999"/>
          </a:xfrm>
          <a:prstGeom prst="rect">
            <a:avLst/>
          </a:prstGeom>
        </p:spPr>
      </p:pic>
      <p:pic>
        <p:nvPicPr>
          <p:cNvPr id="6" name="Billede 1">
            <a:extLst>
              <a:ext uri="{FF2B5EF4-FFF2-40B4-BE49-F238E27FC236}">
                <a16:creationId xmlns:a16="http://schemas.microsoft.com/office/drawing/2014/main" id="{1FE78ADE-DCBF-4A13-A3A7-22767DA98C87}"/>
              </a:ext>
            </a:extLst>
          </p:cNvPr>
          <p:cNvPicPr>
            <a:picLocks noChangeAspect="1"/>
          </p:cNvPicPr>
          <p:nvPr userDrawn="1"/>
        </p:nvPicPr>
        <p:blipFill rotWithShape="1">
          <a:blip r:embed="rId2"/>
          <a:srcRect r="27088" b="61228"/>
          <a:stretch/>
        </p:blipFill>
        <p:spPr>
          <a:xfrm>
            <a:off x="2965931" y="2263430"/>
            <a:ext cx="4764722" cy="2533718"/>
          </a:xfrm>
          <a:prstGeom prst="rect">
            <a:avLst/>
          </a:prstGeom>
        </p:spPr>
      </p:pic>
      <p:pic>
        <p:nvPicPr>
          <p:cNvPr id="7" name="Billede 8">
            <a:extLst>
              <a:ext uri="{FF2B5EF4-FFF2-40B4-BE49-F238E27FC236}">
                <a16:creationId xmlns:a16="http://schemas.microsoft.com/office/drawing/2014/main" id="{3F1CE938-EC5B-486D-86A9-22751ED72AD5}"/>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656490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p:nvPicPr>
        <p:blipFill>
          <a:blip r:embed="rId3"/>
          <a:stretch>
            <a:fillRect/>
          </a:stretch>
        </p:blipFill>
        <p:spPr>
          <a:xfrm>
            <a:off x="3233869" y="2108245"/>
            <a:ext cx="2669816" cy="1073037"/>
          </a:xfrm>
          <a:prstGeom prst="rect">
            <a:avLst/>
          </a:prstGeom>
        </p:spPr>
      </p:pic>
      <p:pic>
        <p:nvPicPr>
          <p:cNvPr id="6" name="Billede 1">
            <a:extLst>
              <a:ext uri="{FF2B5EF4-FFF2-40B4-BE49-F238E27FC236}">
                <a16:creationId xmlns:a16="http://schemas.microsoft.com/office/drawing/2014/main" id="{220FA87F-6C4F-4F2A-A6F9-26B8C8581BD4}"/>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pic>
        <p:nvPicPr>
          <p:cNvPr id="8" name="Billede 6">
            <a:extLst>
              <a:ext uri="{FF2B5EF4-FFF2-40B4-BE49-F238E27FC236}">
                <a16:creationId xmlns:a16="http://schemas.microsoft.com/office/drawing/2014/main" id="{1021DE08-F6F4-4A29-86A7-882E3C8950DA}"/>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636164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2547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05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3C16F-07B8-42EA-8764-74CF6A90E401}"/>
              </a:ext>
            </a:extLst>
          </p:cNvPr>
          <p:cNvSpPr>
            <a:spLocks noGrp="1"/>
          </p:cNvSpPr>
          <p:nvPr>
            <p:ph type="dt" sz="half" idx="10"/>
          </p:nvPr>
        </p:nvSpPr>
        <p:spPr/>
        <p:txBody>
          <a:bodyPr/>
          <a:lstStyle/>
          <a:p>
            <a:fld id="{FDD968BF-624F-41AA-8B16-62D53AAA63DC}" type="datetimeFigureOut">
              <a:rPr lang="da-DK" smtClean="0"/>
              <a:t>06-11-2020</a:t>
            </a:fld>
            <a:endParaRPr lang="da-DK"/>
          </a:p>
        </p:txBody>
      </p:sp>
      <p:sp>
        <p:nvSpPr>
          <p:cNvPr id="3" name="Footer Placeholder 2">
            <a:extLst>
              <a:ext uri="{FF2B5EF4-FFF2-40B4-BE49-F238E27FC236}">
                <a16:creationId xmlns:a16="http://schemas.microsoft.com/office/drawing/2014/main" id="{6CF5193E-D91E-44B8-9FFF-B059FBFEF267}"/>
              </a:ext>
            </a:extLst>
          </p:cNvPr>
          <p:cNvSpPr>
            <a:spLocks noGrp="1"/>
          </p:cNvSpPr>
          <p:nvPr>
            <p:ph type="ftr" sz="quarter" idx="11"/>
          </p:nvPr>
        </p:nvSpPr>
        <p:spPr/>
        <p:txBody>
          <a:bodyPr/>
          <a:lstStyle/>
          <a:p>
            <a:endParaRPr lang="da-DK" dirty="0"/>
          </a:p>
        </p:txBody>
      </p:sp>
      <p:sp>
        <p:nvSpPr>
          <p:cNvPr id="4" name="Slide Number Placeholder 3">
            <a:extLst>
              <a:ext uri="{FF2B5EF4-FFF2-40B4-BE49-F238E27FC236}">
                <a16:creationId xmlns:a16="http://schemas.microsoft.com/office/drawing/2014/main" id="{2D7C25E7-B7D6-488B-BACC-FF8EE2584C75}"/>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397317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06-11-2020</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1080715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Workshop 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EB3A9E-020F-BF41-851C-2C2B5D96106F}"/>
              </a:ext>
            </a:extLst>
          </p:cNvPr>
          <p:cNvSpPr/>
          <p:nvPr/>
        </p:nvSpPr>
        <p:spPr>
          <a:xfrm>
            <a:off x="4572001" y="176389"/>
            <a:ext cx="4429125" cy="5362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noProof="0"/>
          </a:p>
        </p:txBody>
      </p:sp>
      <p:sp>
        <p:nvSpPr>
          <p:cNvPr id="7" name="Footer Placeholder 6">
            <a:extLst>
              <a:ext uri="{FF2B5EF4-FFF2-40B4-BE49-F238E27FC236}">
                <a16:creationId xmlns:a16="http://schemas.microsoft.com/office/drawing/2014/main" id="{A528FEE7-F840-2C49-80F8-2E5AF3F15A7A}"/>
              </a:ext>
            </a:extLst>
          </p:cNvPr>
          <p:cNvSpPr>
            <a:spLocks noGrp="1"/>
          </p:cNvSpPr>
          <p:nvPr>
            <p:ph type="ftr" sz="quarter" idx="10"/>
          </p:nvPr>
        </p:nvSpPr>
        <p:spPr/>
        <p:txBody>
          <a:bodyPr/>
          <a:lstStyle>
            <a:lvl1pPr>
              <a:defRPr>
                <a:solidFill>
                  <a:schemeClr val="bg1"/>
                </a:solidFill>
              </a:defRPr>
            </a:lvl1pPr>
          </a:lstStyle>
          <a:p>
            <a:endParaRPr lang="da-DK" dirty="0"/>
          </a:p>
        </p:txBody>
      </p:sp>
      <p:sp>
        <p:nvSpPr>
          <p:cNvPr id="11" name="Text Placeholder 4">
            <a:extLst>
              <a:ext uri="{FF2B5EF4-FFF2-40B4-BE49-F238E27FC236}">
                <a16:creationId xmlns:a16="http://schemas.microsoft.com/office/drawing/2014/main" id="{2C35FF43-6CEB-A24F-AD8E-2FF371227657}"/>
              </a:ext>
            </a:extLst>
          </p:cNvPr>
          <p:cNvSpPr>
            <a:spLocks noGrp="1"/>
          </p:cNvSpPr>
          <p:nvPr>
            <p:ph type="body" sz="quarter" idx="12" hasCustomPrompt="1"/>
          </p:nvPr>
        </p:nvSpPr>
        <p:spPr>
          <a:xfrm>
            <a:off x="533650" y="1154907"/>
            <a:ext cx="3826634" cy="254000"/>
          </a:xfrm>
        </p:spPr>
        <p:txBody>
          <a:bodyPr/>
          <a:lstStyle>
            <a:lvl1pPr marL="0" indent="0">
              <a:buNone/>
              <a:defRPr b="1"/>
            </a:lvl1pPr>
            <a:lvl2pPr>
              <a:defRPr b="1"/>
            </a:lvl2pPr>
            <a:lvl3pPr>
              <a:defRPr b="1"/>
            </a:lvl3pPr>
            <a:lvl4pPr>
              <a:defRPr b="1"/>
            </a:lvl4pPr>
            <a:lvl5pPr>
              <a:defRPr b="1"/>
            </a:lvl5pPr>
          </a:lstStyle>
          <a:p>
            <a:pPr lvl="0"/>
            <a:r>
              <a:rPr lang="en-US" noProof="0"/>
              <a:t>Agenda</a:t>
            </a:r>
          </a:p>
        </p:txBody>
      </p:sp>
      <p:sp>
        <p:nvSpPr>
          <p:cNvPr id="12" name="Content Placeholder 2">
            <a:extLst>
              <a:ext uri="{FF2B5EF4-FFF2-40B4-BE49-F238E27FC236}">
                <a16:creationId xmlns:a16="http://schemas.microsoft.com/office/drawing/2014/main" id="{26EBDD77-0BA0-D34A-804A-0EC92A9EE2FC}"/>
              </a:ext>
            </a:extLst>
          </p:cNvPr>
          <p:cNvSpPr>
            <a:spLocks noGrp="1"/>
          </p:cNvSpPr>
          <p:nvPr>
            <p:ph idx="13"/>
          </p:nvPr>
        </p:nvSpPr>
        <p:spPr>
          <a:xfrm>
            <a:off x="4778598" y="1539999"/>
            <a:ext cx="3826687" cy="1444226"/>
          </a:xfrm>
        </p:spPr>
        <p:txBody>
          <a:bodyPr>
            <a:noAutofit/>
          </a:bodyPr>
          <a:lstStyle>
            <a:lvl1pPr marL="0" indent="0">
              <a:buClr>
                <a:schemeClr val="bg1"/>
              </a:buClr>
              <a:buFontTx/>
              <a:buNone/>
              <a:tabLst>
                <a:tab pos="1862138" algn="l"/>
              </a:tabLst>
              <a:defRPr sz="1200">
                <a:solidFill>
                  <a:schemeClr val="bg1"/>
                </a:solidFill>
              </a:defRPr>
            </a:lvl1pPr>
            <a:lvl2pPr marL="312737" indent="0">
              <a:buClr>
                <a:schemeClr val="bg1"/>
              </a:buClr>
              <a:buFontTx/>
              <a:buNone/>
              <a:defRPr sz="1200">
                <a:solidFill>
                  <a:schemeClr val="bg1"/>
                </a:solidFill>
              </a:defRPr>
            </a:lvl2pPr>
            <a:lvl3pPr marL="685800" indent="0">
              <a:buClr>
                <a:schemeClr val="bg1"/>
              </a:buClr>
              <a:buFontTx/>
              <a:buNone/>
              <a:defRPr sz="1200">
                <a:solidFill>
                  <a:schemeClr val="bg1"/>
                </a:solidFill>
              </a:defRPr>
            </a:lvl3pPr>
            <a:lvl4pPr marL="1028700" indent="0">
              <a:buClr>
                <a:schemeClr val="bg1"/>
              </a:buClr>
              <a:buFontTx/>
              <a:buNone/>
              <a:defRPr sz="1200">
                <a:solidFill>
                  <a:schemeClr val="bg1"/>
                </a:solidFill>
              </a:defRPr>
            </a:lvl4pPr>
            <a:lvl5pPr marL="1371600" indent="0">
              <a:buClr>
                <a:schemeClr val="bg1"/>
              </a:buClr>
              <a:buFontTx/>
              <a:buNone/>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4">
            <a:extLst>
              <a:ext uri="{FF2B5EF4-FFF2-40B4-BE49-F238E27FC236}">
                <a16:creationId xmlns:a16="http://schemas.microsoft.com/office/drawing/2014/main" id="{34745526-66DF-844C-A035-8973B0653372}"/>
              </a:ext>
            </a:extLst>
          </p:cNvPr>
          <p:cNvSpPr>
            <a:spLocks noGrp="1"/>
          </p:cNvSpPr>
          <p:nvPr>
            <p:ph type="body" sz="quarter" idx="14" hasCustomPrompt="1"/>
          </p:nvPr>
        </p:nvSpPr>
        <p:spPr>
          <a:xfrm>
            <a:off x="4783542" y="1154907"/>
            <a:ext cx="3840863" cy="254000"/>
          </a:xfrm>
        </p:spPr>
        <p:txBody>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dirty="0"/>
              <a:t>Add workshop goal</a:t>
            </a:r>
          </a:p>
        </p:txBody>
      </p:sp>
      <p:sp>
        <p:nvSpPr>
          <p:cNvPr id="14" name="Text Placeholder 4">
            <a:extLst>
              <a:ext uri="{FF2B5EF4-FFF2-40B4-BE49-F238E27FC236}">
                <a16:creationId xmlns:a16="http://schemas.microsoft.com/office/drawing/2014/main" id="{54AC0F6B-FC54-F64D-A9C4-3AD1B08416B7}"/>
              </a:ext>
            </a:extLst>
          </p:cNvPr>
          <p:cNvSpPr>
            <a:spLocks noGrp="1"/>
          </p:cNvSpPr>
          <p:nvPr>
            <p:ph type="body" sz="quarter" idx="15" hasCustomPrompt="1"/>
          </p:nvPr>
        </p:nvSpPr>
        <p:spPr>
          <a:xfrm>
            <a:off x="4783542" y="622027"/>
            <a:ext cx="3840863" cy="254000"/>
          </a:xfrm>
        </p:spPr>
        <p:txBody>
          <a:bodyPr/>
          <a:lstStyle>
            <a:lvl1pPr marL="0" indent="0">
              <a:buNone/>
              <a:defRPr sz="1000" b="1">
                <a:solidFill>
                  <a:schemeClr val="bg1"/>
                </a:solidFill>
              </a:defRPr>
            </a:lvl1pPr>
            <a:lvl2pPr>
              <a:defRPr b="1"/>
            </a:lvl2pPr>
            <a:lvl3pPr>
              <a:defRPr b="1"/>
            </a:lvl3pPr>
            <a:lvl4pPr>
              <a:defRPr b="1"/>
            </a:lvl4pPr>
            <a:lvl5pPr>
              <a:defRPr b="1"/>
            </a:lvl5pPr>
          </a:lstStyle>
          <a:p>
            <a:pPr lvl="0"/>
            <a:r>
              <a:rPr lang="en-US" noProof="0" dirty="0"/>
              <a:t>Date and time</a:t>
            </a:r>
          </a:p>
        </p:txBody>
      </p:sp>
      <p:sp>
        <p:nvSpPr>
          <p:cNvPr id="15" name="Content Placeholder 2">
            <a:extLst>
              <a:ext uri="{FF2B5EF4-FFF2-40B4-BE49-F238E27FC236}">
                <a16:creationId xmlns:a16="http://schemas.microsoft.com/office/drawing/2014/main" id="{D863A529-EF68-A341-AEC0-AA9ACCD980BD}"/>
              </a:ext>
            </a:extLst>
          </p:cNvPr>
          <p:cNvSpPr>
            <a:spLocks noGrp="1"/>
          </p:cNvSpPr>
          <p:nvPr>
            <p:ph idx="16"/>
          </p:nvPr>
        </p:nvSpPr>
        <p:spPr>
          <a:xfrm>
            <a:off x="4778598" y="3500409"/>
            <a:ext cx="3826687" cy="1637799"/>
          </a:xfrm>
        </p:spPr>
        <p:txBody>
          <a:bodyPr numCol="2" spcCol="72000">
            <a:normAutofit/>
          </a:bodyPr>
          <a:lstStyle>
            <a:lvl1pPr marL="0" indent="0">
              <a:spcBef>
                <a:spcPts val="0"/>
              </a:spcBef>
              <a:buClr>
                <a:schemeClr val="bg1"/>
              </a:buClr>
              <a:buFontTx/>
              <a:buNone/>
              <a:tabLst>
                <a:tab pos="1862138" algn="l"/>
              </a:tabLst>
              <a:defRPr sz="1200">
                <a:solidFill>
                  <a:schemeClr val="bg1"/>
                </a:solidFill>
              </a:defRPr>
            </a:lvl1pPr>
            <a:lvl2pPr marL="312737" indent="0">
              <a:buClr>
                <a:schemeClr val="bg1"/>
              </a:buClr>
              <a:buFontTx/>
              <a:buNone/>
              <a:defRPr sz="1400">
                <a:solidFill>
                  <a:schemeClr val="bg1"/>
                </a:solidFill>
              </a:defRPr>
            </a:lvl2pPr>
            <a:lvl3pPr marL="685800" indent="0">
              <a:buClr>
                <a:schemeClr val="bg1"/>
              </a:buClr>
              <a:buFontTx/>
              <a:buNone/>
              <a:defRPr sz="1400">
                <a:solidFill>
                  <a:schemeClr val="bg1"/>
                </a:solidFill>
              </a:defRPr>
            </a:lvl3pPr>
            <a:lvl4pPr marL="1028700" indent="0">
              <a:buClr>
                <a:schemeClr val="bg1"/>
              </a:buClr>
              <a:buFontTx/>
              <a:buNone/>
              <a:defRPr sz="1400">
                <a:solidFill>
                  <a:schemeClr val="bg1"/>
                </a:solidFill>
              </a:defRPr>
            </a:lvl4pPr>
            <a:lvl5pPr marL="1371600" indent="0">
              <a:buClr>
                <a:schemeClr val="bg1"/>
              </a:buClr>
              <a:buFontTx/>
              <a:buNone/>
              <a:defRPr sz="1400">
                <a:solidFill>
                  <a:schemeClr val="bg1"/>
                </a:solidFill>
              </a:defRPr>
            </a:lvl5pPr>
          </a:lstStyle>
          <a:p>
            <a:pPr lvl="0"/>
            <a:r>
              <a:rPr lang="en-US" noProof="0"/>
              <a:t>Click to edit Master text styles</a:t>
            </a:r>
          </a:p>
        </p:txBody>
      </p:sp>
      <p:sp>
        <p:nvSpPr>
          <p:cNvPr id="16" name="Text Placeholder 4">
            <a:extLst>
              <a:ext uri="{FF2B5EF4-FFF2-40B4-BE49-F238E27FC236}">
                <a16:creationId xmlns:a16="http://schemas.microsoft.com/office/drawing/2014/main" id="{9DC9C7C7-9B9A-5246-B60D-6FF76ECD510D}"/>
              </a:ext>
            </a:extLst>
          </p:cNvPr>
          <p:cNvSpPr>
            <a:spLocks noGrp="1"/>
          </p:cNvSpPr>
          <p:nvPr>
            <p:ph type="body" sz="quarter" idx="17" hasCustomPrompt="1"/>
          </p:nvPr>
        </p:nvSpPr>
        <p:spPr>
          <a:xfrm>
            <a:off x="4783542" y="3115317"/>
            <a:ext cx="3840863" cy="254000"/>
          </a:xfrm>
        </p:spPr>
        <p:txBody>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Add participants</a:t>
            </a:r>
          </a:p>
        </p:txBody>
      </p:sp>
      <p:sp>
        <p:nvSpPr>
          <p:cNvPr id="4" name="Title 3">
            <a:extLst>
              <a:ext uri="{FF2B5EF4-FFF2-40B4-BE49-F238E27FC236}">
                <a16:creationId xmlns:a16="http://schemas.microsoft.com/office/drawing/2014/main" id="{02DBDFA3-8BCC-F34E-93D6-FB94E0983002}"/>
              </a:ext>
            </a:extLst>
          </p:cNvPr>
          <p:cNvSpPr>
            <a:spLocks noGrp="1"/>
          </p:cNvSpPr>
          <p:nvPr>
            <p:ph type="title" hasCustomPrompt="1"/>
          </p:nvPr>
        </p:nvSpPr>
        <p:spPr>
          <a:xfrm>
            <a:off x="533650" y="523974"/>
            <a:ext cx="3832788" cy="364227"/>
          </a:xfrm>
        </p:spPr>
        <p:txBody>
          <a:bodyPr/>
          <a:lstStyle/>
          <a:p>
            <a:r>
              <a:rPr lang="en-US" noProof="0" dirty="0"/>
              <a:t>Add workshop title</a:t>
            </a:r>
          </a:p>
        </p:txBody>
      </p:sp>
      <p:sp>
        <p:nvSpPr>
          <p:cNvPr id="28" name="Text Placeholder 13">
            <a:extLst>
              <a:ext uri="{FF2B5EF4-FFF2-40B4-BE49-F238E27FC236}">
                <a16:creationId xmlns:a16="http://schemas.microsoft.com/office/drawing/2014/main" id="{0C3A28F9-C656-7744-92AF-202E2546916F}"/>
              </a:ext>
            </a:extLst>
          </p:cNvPr>
          <p:cNvSpPr>
            <a:spLocks noGrp="1"/>
          </p:cNvSpPr>
          <p:nvPr>
            <p:ph type="body" sz="quarter" idx="18"/>
          </p:nvPr>
        </p:nvSpPr>
        <p:spPr>
          <a:xfrm>
            <a:off x="533651" y="1540000"/>
            <a:ext cx="3832787" cy="359820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9" name="TextBox 28">
            <a:extLst>
              <a:ext uri="{FF2B5EF4-FFF2-40B4-BE49-F238E27FC236}">
                <a16:creationId xmlns:a16="http://schemas.microsoft.com/office/drawing/2014/main" id="{A30F3174-4EB7-FF42-A757-1477CE8408EF}"/>
              </a:ext>
            </a:extLst>
          </p:cNvPr>
          <p:cNvSpPr txBox="1"/>
          <p:nvPr/>
        </p:nvSpPr>
        <p:spPr>
          <a:xfrm>
            <a:off x="8067370" y="5320173"/>
            <a:ext cx="536881" cy="218439"/>
          </a:xfrm>
          <a:prstGeom prst="rect">
            <a:avLst/>
          </a:prstGeom>
          <a:noFill/>
        </p:spPr>
        <p:txBody>
          <a:bodyPr wrap="square" lIns="0" tIns="0" rIns="0" bIns="0" rtlCol="0">
            <a:noAutofit/>
          </a:bodyPr>
          <a:lstStyle/>
          <a:p>
            <a:pPr algn="r"/>
            <a:fld id="{59836263-BA1D-3449-85A4-C83D0CFDFF94}" type="slidenum">
              <a:rPr lang="en-US" sz="800" noProof="0" smtClean="0">
                <a:solidFill>
                  <a:schemeClr val="bg1"/>
                </a:solidFill>
              </a:rPr>
              <a:pPr algn="r"/>
              <a:t>‹#›</a:t>
            </a:fld>
            <a:endParaRPr lang="en-US" sz="800" noProof="0">
              <a:solidFill>
                <a:schemeClr val="bg1"/>
              </a:solidFill>
            </a:endParaRPr>
          </a:p>
        </p:txBody>
      </p:sp>
    </p:spTree>
    <p:extLst>
      <p:ext uri="{BB962C8B-B14F-4D97-AF65-F5344CB8AC3E}">
        <p14:creationId xmlns:p14="http://schemas.microsoft.com/office/powerpoint/2010/main" val="41235415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203932995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80175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261306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920236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1854964" y="-1"/>
            <a:ext cx="6108700" cy="5714999"/>
          </a:xfrm>
          <a:prstGeom prst="rect">
            <a:avLst/>
          </a:prstGeom>
          <a:noFill/>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66208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035321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706142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088683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Titel og indho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720843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561501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2064109" y="2045966"/>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48130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30981738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2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2965931" y="2263430"/>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39039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29261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3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2863393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2453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427696574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792295168"/>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942761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659135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3"/>
          <a:srcRect t="5812" r="31420" b="11550"/>
          <a:stretch/>
        </p:blipFill>
        <p:spPr>
          <a:xfrm>
            <a:off x="1854964" y="-1"/>
            <a:ext cx="6108700" cy="5714999"/>
          </a:xfrm>
          <a:prstGeom prst="rect">
            <a:avLst/>
          </a:prstGeom>
          <a:noFill/>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161281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077152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068799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43998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747128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9_Titel og indho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719620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0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122743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1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p:nvPicPr>
        <p:blipFill rotWithShape="1">
          <a:blip r:embed="rId2"/>
          <a:srcRect r="26539" b="60967"/>
          <a:stretch/>
        </p:blipFill>
        <p:spPr>
          <a:xfrm>
            <a:off x="2064109" y="2045966"/>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345990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1848810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2965931" y="2263430"/>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7079610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5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3150148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188301"/>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150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06-11-2020</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1851938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1986736961"/>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6336935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03932995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8017570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920236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66208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035321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7061423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088683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7208431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5615012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4813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1772560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098173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390391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28633933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2453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227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06-11-2020</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214199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35033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4.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138056179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92" r:id="rId4"/>
    <p:sldLayoutId id="2147483686" r:id="rId5"/>
    <p:sldLayoutId id="2147483687" r:id="rId6"/>
    <p:sldLayoutId id="2147483698" r:id="rId7"/>
    <p:sldLayoutId id="2147483688" r:id="rId8"/>
    <p:sldLayoutId id="2147483694" r:id="rId9"/>
    <p:sldLayoutId id="2147483695" r:id="rId10"/>
    <p:sldLayoutId id="2147483696" r:id="rId11"/>
    <p:sldLayoutId id="2147483691" r:id="rId12"/>
    <p:sldLayoutId id="2147483689" r:id="rId13"/>
    <p:sldLayoutId id="2147483690" r:id="rId14"/>
    <p:sldLayoutId id="2147483664" r:id="rId15"/>
    <p:sldLayoutId id="2147483665" r:id="rId16"/>
    <p:sldLayoutId id="2147483700" r:id="rId17"/>
    <p:sldLayoutId id="2147483915" r:id="rId18"/>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91535745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45B7C1"/>
            </a:gs>
            <a:gs pos="100000">
              <a:srgbClr val="18638F"/>
            </a:gs>
            <a:gs pos="100000">
              <a:srgbClr val="02487A"/>
            </a:gs>
            <a:gs pos="100000">
              <a:srgbClr val="45B7C1"/>
            </a:gs>
            <a:gs pos="100000">
              <a:srgbClr val="192A79"/>
            </a:gs>
          </a:gsLst>
          <a:lin ang="6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392034914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372766825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9.sv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image" Target="../media/image26.emf"/><Relationship Id="rId4" Type="http://schemas.openxmlformats.org/officeDocument/2006/relationships/oleObject" Target="../embeddings/oleObject2.bin"/></Relationships>
</file>

<file path=ppt/slides/_rels/slide100.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4.jp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51.sv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8.jp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2.sv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6.sv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0.svg"/><Relationship Id="rId3" Type="http://schemas.openxmlformats.org/officeDocument/2006/relationships/image" Target="../media/image77.pn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44.xml"/><Relationship Id="rId16" Type="http://schemas.openxmlformats.org/officeDocument/2006/relationships/image" Target="../media/image11.png"/><Relationship Id="rId20" Type="http://schemas.openxmlformats.org/officeDocument/2006/relationships/image" Target="../media/image92.svg"/><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56.pn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91.png"/><Relationship Id="rId4" Type="http://schemas.openxmlformats.org/officeDocument/2006/relationships/image" Target="../media/image78.svg"/><Relationship Id="rId9" Type="http://schemas.openxmlformats.org/officeDocument/2006/relationships/image" Target="../media/image82.svg"/><Relationship Id="rId1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106.jpg"/></Relationships>
</file>

<file path=ppt/slides/_rels/slide62.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17.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3.xml"/><Relationship Id="rId1" Type="http://schemas.openxmlformats.org/officeDocument/2006/relationships/slideLayout" Target="../slideLayouts/slideLayout18.xml"/><Relationship Id="rId4" Type="http://schemas.openxmlformats.org/officeDocument/2006/relationships/image" Target="../media/image122.png"/></Relationships>
</file>

<file path=ppt/slides/_rels/slide7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74.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25.png"/><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image" Target="../media/image129.svg"/><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6.xml"/><Relationship Id="rId5" Type="http://schemas.openxmlformats.org/officeDocument/2006/relationships/image" Target="../media/image136.svg"/><Relationship Id="rId4" Type="http://schemas.openxmlformats.org/officeDocument/2006/relationships/image" Target="../media/image135.png"/></Relationships>
</file>

<file path=ppt/slides/_rels/slide8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8" Type="http://schemas.openxmlformats.org/officeDocument/2006/relationships/image" Target="../media/image142.emf"/><Relationship Id="rId3" Type="http://schemas.openxmlformats.org/officeDocument/2006/relationships/image" Target="../media/image137.emf"/><Relationship Id="rId7" Type="http://schemas.openxmlformats.org/officeDocument/2006/relationships/image" Target="../media/image141.emf"/><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140.emf"/><Relationship Id="rId5" Type="http://schemas.openxmlformats.org/officeDocument/2006/relationships/image" Target="../media/image139.emf"/><Relationship Id="rId4" Type="http://schemas.openxmlformats.org/officeDocument/2006/relationships/image" Target="../media/image138.emf"/><Relationship Id="rId9" Type="http://schemas.openxmlformats.org/officeDocument/2006/relationships/image" Target="../media/image143.emf"/></Relationships>
</file>

<file path=ppt/slides/_rels/slide8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video" Target="../media/media1.mp4"/><Relationship Id="rId7" Type="http://schemas.openxmlformats.org/officeDocument/2006/relationships/image" Target="../media/image26.e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s://aulainfo.dk/information-til-medarbejdere/undervisningsmateriale-dagtilbud/" TargetMode="External"/><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74292" y="1788074"/>
            <a:ext cx="2390060" cy="967975"/>
          </a:xfrm>
          <a:prstGeom prst="rect">
            <a:avLst/>
          </a:prstGeom>
        </p:spPr>
      </p:pic>
      <p:pic>
        <p:nvPicPr>
          <p:cNvPr id="21" name="Billede 20">
            <a:extLst>
              <a:ext uri="{FF2B5EF4-FFF2-40B4-BE49-F238E27FC236}">
                <a16:creationId xmlns:a16="http://schemas.microsoft.com/office/drawing/2014/main" id="{D3C24A9B-845B-41A7-89B8-46435A3E427E}"/>
              </a:ext>
            </a:extLst>
          </p:cNvPr>
          <p:cNvPicPr>
            <a:picLocks noChangeAspect="1"/>
          </p:cNvPicPr>
          <p:nvPr/>
        </p:nvPicPr>
        <p:blipFill rotWithShape="1">
          <a:blip r:embed="rId4"/>
          <a:srcRect/>
          <a:stretch/>
        </p:blipFill>
        <p:spPr>
          <a:xfrm flipH="1">
            <a:off x="6319370" y="1"/>
            <a:ext cx="3978274" cy="5977458"/>
          </a:xfrm>
          <a:prstGeom prst="ellipse">
            <a:avLst/>
          </a:prstGeom>
        </p:spPr>
      </p:pic>
      <p:sp>
        <p:nvSpPr>
          <p:cNvPr id="9" name="Ellipse 48">
            <a:extLst>
              <a:ext uri="{FF2B5EF4-FFF2-40B4-BE49-F238E27FC236}">
                <a16:creationId xmlns:a16="http://schemas.microsoft.com/office/drawing/2014/main" id="{74209739-9236-4BF5-A72D-324CA41919B0}"/>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923971"/>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Administrative </a:t>
            </a: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s</a:t>
            </a:r>
            <a:r>
              <a:rPr kumimoji="0" lang="da-DK" sz="2000" b="1" i="0" u="none" strike="noStrike" kern="1200" cap="none" spc="0" normalizeH="0" baseline="0" noProof="0" dirty="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uperbrugere</a:t>
            </a: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9869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2" hidden="1">
            <a:extLst>
              <a:ext uri="{FF2B5EF4-FFF2-40B4-BE49-F238E27FC236}">
                <a16:creationId xmlns:a16="http://schemas.microsoft.com/office/drawing/2014/main" id="{B41F91E5-0873-4293-B801-2AD160B9923C}"/>
              </a:ext>
            </a:extLst>
          </p:cNvPr>
          <p:cNvGraphicFramePr/>
          <p:nvPr/>
        </p:nvGraphicFramePr>
        <p:xfrm>
          <a:off x="1194" y="286944"/>
          <a:ext cx="1193" cy="1193"/>
        </p:xfrm>
        <a:graphic>
          <a:graphicData uri="http://schemas.openxmlformats.org/presentationml/2006/ole">
            <mc:AlternateContent xmlns:mc="http://schemas.openxmlformats.org/markup-compatibility/2006">
              <mc:Choice xmlns:v="urn:schemas-microsoft-com:vml" Requires="v">
                <p:oleObj spid="_x0000_s2052" r:id="rId4" imgW="5787" imgH="5751" progId="">
                  <p:embed/>
                </p:oleObj>
              </mc:Choice>
              <mc:Fallback>
                <p:oleObj r:id="rId4" imgW="5787" imgH="5751" progId="">
                  <p:embed/>
                  <p:pic>
                    <p:nvPicPr>
                      <p:cNvPr id="2" name="Objekt 12" hidden="1">
                        <a:extLst>
                          <a:ext uri="{FF2B5EF4-FFF2-40B4-BE49-F238E27FC236}">
                            <a16:creationId xmlns:a16="http://schemas.microsoft.com/office/drawing/2014/main" id="{B41F91E5-0873-4293-B801-2AD160B9923C}"/>
                          </a:ext>
                        </a:extLst>
                      </p:cNvPr>
                      <p:cNvPicPr/>
                      <p:nvPr/>
                    </p:nvPicPr>
                    <p:blipFill>
                      <a:blip r:embed="rId5"/>
                      <a:stretch>
                        <a:fillRect/>
                      </a:stretch>
                    </p:blipFill>
                    <p:spPr>
                      <a:xfrm>
                        <a:off x="1194" y="286944"/>
                        <a:ext cx="1193" cy="1193"/>
                      </a:xfrm>
                      <a:prstGeom prst="rect">
                        <a:avLst/>
                      </a:prstGeom>
                      <a:noFill/>
                      <a:ln cap="flat">
                        <a:noFill/>
                      </a:ln>
                    </p:spPr>
                  </p:pic>
                </p:oleObj>
              </mc:Fallback>
            </mc:AlternateContent>
          </a:graphicData>
        </a:graphic>
      </p:graphicFrame>
      <p:sp>
        <p:nvSpPr>
          <p:cNvPr id="4" name="Pladsholder til tekst 3">
            <a:extLst>
              <a:ext uri="{FF2B5EF4-FFF2-40B4-BE49-F238E27FC236}">
                <a16:creationId xmlns:a16="http://schemas.microsoft.com/office/drawing/2014/main" id="{6AFEEBD4-7A18-4336-AB4B-0BA33BF38189}"/>
              </a:ext>
            </a:extLst>
          </p:cNvPr>
          <p:cNvSpPr txBox="1">
            <a:spLocks noGrp="1"/>
          </p:cNvSpPr>
          <p:nvPr>
            <p:ph type="body" sz="quarter" idx="13"/>
          </p:nvPr>
        </p:nvSpPr>
        <p:spPr/>
        <p:txBody>
          <a:bodyPr>
            <a:normAutofit fontScale="25000" lnSpcReduction="20000"/>
          </a:bodyPr>
          <a:lstStyle/>
          <a:p>
            <a:pPr marL="257175" indent="-257175" fontAlgn="ctr"/>
            <a:r>
              <a:rPr lang="da-DK" sz="1620" b="1">
                <a:solidFill>
                  <a:srgbClr val="FFFFFF"/>
                </a:solidFill>
              </a:rPr>
              <a:t>Uddannelse.aula.dk</a:t>
            </a:r>
          </a:p>
          <a:p>
            <a:pPr marL="257175" indent="-257175" fontAlgn="ctr"/>
            <a:r>
              <a:rPr lang="da-DK" sz="1620" b="1">
                <a:solidFill>
                  <a:srgbClr val="FFFFFF"/>
                </a:solidFill>
              </a:rPr>
              <a:t>Unilogin</a:t>
            </a:r>
          </a:p>
          <a:p>
            <a:pPr marL="257175" indent="-257175" fontAlgn="ctr"/>
            <a:r>
              <a:rPr lang="da-DK" sz="1620" b="1">
                <a:solidFill>
                  <a:srgbClr val="FFFFFF"/>
                </a:solidFill>
              </a:rPr>
              <a:t>Dagens tal: XXXXXX</a:t>
            </a:r>
          </a:p>
          <a:p>
            <a:pPr marL="257175" indent="-257175" fontAlgn="ctr"/>
            <a:r>
              <a:rPr lang="da-DK" sz="1620" b="1">
                <a:solidFill>
                  <a:srgbClr val="FFFFFF"/>
                </a:solidFill>
              </a:rPr>
              <a:t>Kodeord</a:t>
            </a:r>
          </a:p>
        </p:txBody>
      </p:sp>
      <p:sp>
        <p:nvSpPr>
          <p:cNvPr id="9" name="Pladsholder til tekst 3">
            <a:extLst>
              <a:ext uri="{FF2B5EF4-FFF2-40B4-BE49-F238E27FC236}">
                <a16:creationId xmlns:a16="http://schemas.microsoft.com/office/drawing/2014/main" id="{1E0A8F80-6BF6-4097-AE5B-A4612836C3B5}"/>
              </a:ext>
            </a:extLst>
          </p:cNvPr>
          <p:cNvSpPr txBox="1">
            <a:spLocks/>
          </p:cNvSpPr>
          <p:nvPr/>
        </p:nvSpPr>
        <p:spPr>
          <a:xfrm>
            <a:off x="421493" y="1599729"/>
            <a:ext cx="3804278" cy="3480434"/>
          </a:xfrm>
          <a:prstGeom prst="rect">
            <a:avLst/>
          </a:prstGeom>
        </p:spPr>
        <p:txBody>
          <a:bodyPr vert="horz" lIns="0" tIns="0" rIns="0" bIns="0" rtlCol="0" anchor="t" anchorCtr="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fontAlgn="ctr">
              <a:buFont typeface="Arial" panose="020B0604020202020204" pitchFamily="34" charset="0"/>
              <a:buChar char="•"/>
            </a:pPr>
            <a:r>
              <a:rPr lang="da-DK" sz="2160" dirty="0">
                <a:solidFill>
                  <a:srgbClr val="FFFFFF"/>
                </a:solidFill>
              </a:rPr>
              <a:t>Log på: uddannelse.aula.dk</a:t>
            </a:r>
          </a:p>
          <a:p>
            <a:pPr marL="342900" indent="-342900" fontAlgn="ctr">
              <a:buFont typeface="Arial" panose="020B0604020202020204" pitchFamily="34" charset="0"/>
              <a:buChar char="•"/>
            </a:pPr>
            <a:endParaRPr lang="da-DK" sz="2160" dirty="0">
              <a:solidFill>
                <a:srgbClr val="FFFFFF"/>
              </a:solidFill>
            </a:endParaRPr>
          </a:p>
          <a:p>
            <a:pPr marL="342900" indent="-342900" fontAlgn="ctr">
              <a:buFont typeface="Arial" panose="020B0604020202020204" pitchFamily="34" charset="0"/>
              <a:buChar char="•"/>
            </a:pPr>
            <a:r>
              <a:rPr lang="da-DK" sz="2160" dirty="0">
                <a:solidFill>
                  <a:srgbClr val="FFFFFF"/>
                </a:solidFill>
              </a:rPr>
              <a:t>Vælg: UNI-Login</a:t>
            </a:r>
          </a:p>
          <a:p>
            <a:pPr marL="342900" indent="-342900" fontAlgn="ctr">
              <a:buFont typeface="Arial" panose="020B0604020202020204" pitchFamily="34" charset="0"/>
              <a:buChar char="•"/>
            </a:pPr>
            <a:endParaRPr lang="da-DK" sz="2160" dirty="0">
              <a:solidFill>
                <a:srgbClr val="FFFFFF"/>
              </a:solidFill>
            </a:endParaRPr>
          </a:p>
          <a:p>
            <a:pPr marL="342900" indent="-342900" fontAlgn="ctr">
              <a:buFont typeface="Arial" panose="020B0604020202020204" pitchFamily="34" charset="0"/>
              <a:buChar char="•"/>
            </a:pPr>
            <a:r>
              <a:rPr lang="da-DK" sz="2160" dirty="0">
                <a:solidFill>
                  <a:srgbClr val="FFFFFF"/>
                </a:solidFill>
              </a:rPr>
              <a:t>Login: Se ”visitkort”</a:t>
            </a:r>
          </a:p>
          <a:p>
            <a:pPr marL="342900" indent="-342900" fontAlgn="ctr">
              <a:buFont typeface="Arial" panose="020B0604020202020204" pitchFamily="34" charset="0"/>
              <a:buChar char="•"/>
            </a:pPr>
            <a:endParaRPr lang="da-DK" sz="2160" dirty="0">
              <a:solidFill>
                <a:srgbClr val="FFFFFF"/>
              </a:solidFill>
            </a:endParaRPr>
          </a:p>
          <a:p>
            <a:pPr marL="342900" indent="-342900" fontAlgn="ctr">
              <a:buFont typeface="Arial" panose="020B0604020202020204" pitchFamily="34" charset="0"/>
              <a:buChar char="•"/>
            </a:pPr>
            <a:r>
              <a:rPr lang="da-DK" sz="2160" dirty="0">
                <a:solidFill>
                  <a:srgbClr val="FFFFFF"/>
                </a:solidFill>
              </a:rPr>
              <a:t>Dagens </a:t>
            </a:r>
            <a:r>
              <a:rPr lang="da-DK" sz="2160">
                <a:solidFill>
                  <a:srgbClr val="FFFFFF"/>
                </a:solidFill>
              </a:rPr>
              <a:t>tal:</a:t>
            </a:r>
            <a:endParaRPr lang="da-DK" sz="2160" dirty="0">
              <a:solidFill>
                <a:srgbClr val="FFFFFF"/>
              </a:solidFill>
            </a:endParaRPr>
          </a:p>
          <a:p>
            <a:pPr marL="342900" indent="-342900" fontAlgn="ctr">
              <a:buFont typeface="Arial" panose="020B0604020202020204" pitchFamily="34" charset="0"/>
              <a:buChar char="•"/>
            </a:pPr>
            <a:endParaRPr lang="da-DK" sz="2160" dirty="0">
              <a:solidFill>
                <a:srgbClr val="FFFFFF"/>
              </a:solidFill>
            </a:endParaRPr>
          </a:p>
          <a:p>
            <a:pPr marL="342900" indent="-342900" fontAlgn="ctr">
              <a:buFont typeface="Arial" panose="020B0604020202020204" pitchFamily="34" charset="0"/>
              <a:buChar char="•"/>
            </a:pPr>
            <a:r>
              <a:rPr lang="da-DK" sz="2160" dirty="0">
                <a:solidFill>
                  <a:srgbClr val="FFFFFF"/>
                </a:solidFill>
              </a:rPr>
              <a:t>Kodeord:</a:t>
            </a:r>
          </a:p>
        </p:txBody>
      </p:sp>
      <p:sp>
        <p:nvSpPr>
          <p:cNvPr id="3" name="Titel 1">
            <a:extLst>
              <a:ext uri="{FF2B5EF4-FFF2-40B4-BE49-F238E27FC236}">
                <a16:creationId xmlns:a16="http://schemas.microsoft.com/office/drawing/2014/main" id="{2CC1CE69-EF6B-48BD-88DB-86E22D6F3488}"/>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defTabSz="617220">
              <a:lnSpc>
                <a:spcPct val="90000"/>
              </a:lnSpc>
              <a:defRPr sz="1800" b="0" i="0" u="none" strike="noStrike" kern="0" cap="none" spc="0" baseline="0">
                <a:solidFill>
                  <a:srgbClr val="000000"/>
                </a:solidFill>
                <a:uFillTx/>
              </a:defRPr>
            </a:pPr>
            <a:r>
              <a:rPr lang="da-DK" sz="2400" b="1" dirty="0">
                <a:solidFill>
                  <a:srgbClr val="FFFFFF"/>
                </a:solidFill>
                <a:latin typeface="Lato black"/>
                <a:cs typeface="Arial" pitchFamily="34"/>
              </a:rPr>
              <a:t>Tjek af login</a:t>
            </a:r>
          </a:p>
        </p:txBody>
      </p:sp>
      <p:cxnSp>
        <p:nvCxnSpPr>
          <p:cNvPr id="10" name="Straight Connector 9">
            <a:extLst>
              <a:ext uri="{FF2B5EF4-FFF2-40B4-BE49-F238E27FC236}">
                <a16:creationId xmlns:a16="http://schemas.microsoft.com/office/drawing/2014/main" id="{A153FC83-70B5-45B3-9DF8-36C28AFBFDBC}"/>
              </a:ext>
            </a:extLst>
          </p:cNvPr>
          <p:cNvCxnSpPr/>
          <p:nvPr/>
        </p:nvCxnSpPr>
        <p:spPr>
          <a:xfrm>
            <a:off x="470780" y="1711105"/>
            <a:ext cx="0" cy="29303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37CD7AC-6D89-4FC9-9CF5-EF1838960BA3}"/>
              </a:ext>
            </a:extLst>
          </p:cNvPr>
          <p:cNvSpPr/>
          <p:nvPr/>
        </p:nvSpPr>
        <p:spPr>
          <a:xfrm>
            <a:off x="2576445" y="156924"/>
            <a:ext cx="792351" cy="79235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Graphic 11" descr="Exclamation mark">
            <a:extLst>
              <a:ext uri="{FF2B5EF4-FFF2-40B4-BE49-F238E27FC236}">
                <a16:creationId xmlns:a16="http://schemas.microsoft.com/office/drawing/2014/main" id="{4248BB67-0010-4734-8197-8726DE97C1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6440" y="248551"/>
            <a:ext cx="612360" cy="609095"/>
          </a:xfrm>
          <a:prstGeom prst="rect">
            <a:avLst/>
          </a:prstGeom>
        </p:spPr>
      </p:pic>
    </p:spTree>
    <p:extLst>
      <p:ext uri="{BB962C8B-B14F-4D97-AF65-F5344CB8AC3E}">
        <p14:creationId xmlns:p14="http://schemas.microsoft.com/office/powerpoint/2010/main" val="1605391214"/>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86CF9B0-E9A4-4CDC-B851-D2F5FB09EDAB}"/>
              </a:ext>
            </a:extLst>
          </p:cNvPr>
          <p:cNvSpPr>
            <a:spLocks noGrp="1"/>
          </p:cNvSpPr>
          <p:nvPr>
            <p:ph type="title"/>
          </p:nvPr>
        </p:nvSpPr>
        <p:spPr>
          <a:xfrm>
            <a:off x="579834" y="484674"/>
            <a:ext cx="7886700" cy="604190"/>
          </a:xfrm>
        </p:spPr>
        <p:txBody>
          <a:bodyPr/>
          <a:lstStyle/>
          <a:p>
            <a:r>
              <a:rPr lang="da-DK" dirty="0">
                <a:latin typeface="Lato Black" panose="020F0502020204030203" pitchFamily="34" charset="0"/>
                <a:ea typeface="Lato Black" panose="020F0502020204030203" pitchFamily="34" charset="0"/>
                <a:cs typeface="Lato Black" panose="020F0502020204030203" pitchFamily="34" charset="0"/>
              </a:rPr>
              <a:t>Hvem kontakter jeg, hvis jeg har brug for hjælp?</a:t>
            </a:r>
          </a:p>
        </p:txBody>
      </p:sp>
      <p:grpSp>
        <p:nvGrpSpPr>
          <p:cNvPr id="29" name="Group 28">
            <a:extLst>
              <a:ext uri="{FF2B5EF4-FFF2-40B4-BE49-F238E27FC236}">
                <a16:creationId xmlns:a16="http://schemas.microsoft.com/office/drawing/2014/main" id="{B9BC414D-CDC7-4FA2-8B33-4CB9317A7BA7}"/>
              </a:ext>
            </a:extLst>
          </p:cNvPr>
          <p:cNvGrpSpPr/>
          <p:nvPr/>
        </p:nvGrpSpPr>
        <p:grpSpPr>
          <a:xfrm>
            <a:off x="5118401" y="3206812"/>
            <a:ext cx="1947740" cy="2110301"/>
            <a:chOff x="3715361" y="1430215"/>
            <a:chExt cx="1947740" cy="2110301"/>
          </a:xfrm>
        </p:grpSpPr>
        <p:sp>
          <p:nvSpPr>
            <p:cNvPr id="14" name="Oval 13">
              <a:extLst>
                <a:ext uri="{FF2B5EF4-FFF2-40B4-BE49-F238E27FC236}">
                  <a16:creationId xmlns:a16="http://schemas.microsoft.com/office/drawing/2014/main" id="{644172F6-6ED8-4986-A217-6E4348FAF88A}"/>
                </a:ext>
              </a:extLst>
            </p:cNvPr>
            <p:cNvSpPr/>
            <p:nvPr/>
          </p:nvSpPr>
          <p:spPr>
            <a:xfrm>
              <a:off x="3715361" y="1430215"/>
              <a:ext cx="1947740" cy="2110301"/>
            </a:xfrm>
            <a:custGeom>
              <a:avLst/>
              <a:gdLst>
                <a:gd name="connsiteX0" fmla="*/ 0 w 1947740"/>
                <a:gd name="connsiteY0" fmla="*/ 1055151 h 2110301"/>
                <a:gd name="connsiteX1" fmla="*/ 973870 w 1947740"/>
                <a:gd name="connsiteY1" fmla="*/ 0 h 2110301"/>
                <a:gd name="connsiteX2" fmla="*/ 1947740 w 1947740"/>
                <a:gd name="connsiteY2" fmla="*/ 1055151 h 2110301"/>
                <a:gd name="connsiteX3" fmla="*/ 973870 w 1947740"/>
                <a:gd name="connsiteY3" fmla="*/ 2110302 h 2110301"/>
                <a:gd name="connsiteX4" fmla="*/ 0 w 1947740"/>
                <a:gd name="connsiteY4" fmla="*/ 1055151 h 21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40" h="2110301" fill="none" extrusionOk="0">
                  <a:moveTo>
                    <a:pt x="0" y="1055151"/>
                  </a:moveTo>
                  <a:cubicBezTo>
                    <a:pt x="33694" y="470270"/>
                    <a:pt x="360497" y="-46515"/>
                    <a:pt x="973870" y="0"/>
                  </a:cubicBezTo>
                  <a:cubicBezTo>
                    <a:pt x="1562242" y="53511"/>
                    <a:pt x="1926398" y="450006"/>
                    <a:pt x="1947740" y="1055151"/>
                  </a:cubicBezTo>
                  <a:cubicBezTo>
                    <a:pt x="1933188" y="1668327"/>
                    <a:pt x="1525765" y="2093378"/>
                    <a:pt x="973870" y="2110302"/>
                  </a:cubicBezTo>
                  <a:cubicBezTo>
                    <a:pt x="407710" y="2093418"/>
                    <a:pt x="-14741" y="1760031"/>
                    <a:pt x="0" y="1055151"/>
                  </a:cubicBezTo>
                  <a:close/>
                </a:path>
                <a:path w="1947740" h="2110301" stroke="0" extrusionOk="0">
                  <a:moveTo>
                    <a:pt x="0" y="1055151"/>
                  </a:moveTo>
                  <a:cubicBezTo>
                    <a:pt x="-7527" y="522594"/>
                    <a:pt x="436828" y="21065"/>
                    <a:pt x="973870" y="0"/>
                  </a:cubicBezTo>
                  <a:cubicBezTo>
                    <a:pt x="1429052" y="92212"/>
                    <a:pt x="1922995" y="353579"/>
                    <a:pt x="1947740" y="1055151"/>
                  </a:cubicBezTo>
                  <a:cubicBezTo>
                    <a:pt x="2046747" y="1561928"/>
                    <a:pt x="1421192" y="2161033"/>
                    <a:pt x="973870" y="2110302"/>
                  </a:cubicBezTo>
                  <a:cubicBezTo>
                    <a:pt x="360797" y="2165239"/>
                    <a:pt x="18796" y="1606182"/>
                    <a:pt x="0" y="1055151"/>
                  </a:cubicBezTo>
                  <a:close/>
                </a:path>
              </a:pathLst>
            </a:custGeom>
            <a:solidFill>
              <a:schemeClr val="bg1"/>
            </a:solidFill>
            <a:ln w="28575">
              <a:solidFill>
                <a:schemeClr val="tx1"/>
              </a:solidFill>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8" name="Picture 27">
              <a:extLst>
                <a:ext uri="{FF2B5EF4-FFF2-40B4-BE49-F238E27FC236}">
                  <a16:creationId xmlns:a16="http://schemas.microsoft.com/office/drawing/2014/main" id="{83EEAC6F-63BE-4DC0-9C29-4DEBF8C36827}"/>
                </a:ext>
              </a:extLst>
            </p:cNvPr>
            <p:cNvPicPr>
              <a:picLocks noChangeAspect="1"/>
            </p:cNvPicPr>
            <p:nvPr/>
          </p:nvPicPr>
          <p:blipFill rotWithShape="1">
            <a:blip r:embed="rId3"/>
            <a:srcRect t="6672" r="214"/>
            <a:stretch/>
          </p:blipFill>
          <p:spPr>
            <a:xfrm>
              <a:off x="4078670" y="1772590"/>
              <a:ext cx="1218507" cy="1411385"/>
            </a:xfrm>
            <a:prstGeom prst="rect">
              <a:avLst/>
            </a:prstGeom>
          </p:spPr>
        </p:pic>
      </p:grpSp>
      <p:sp>
        <p:nvSpPr>
          <p:cNvPr id="30" name="TextBox 29">
            <a:extLst>
              <a:ext uri="{FF2B5EF4-FFF2-40B4-BE49-F238E27FC236}">
                <a16:creationId xmlns:a16="http://schemas.microsoft.com/office/drawing/2014/main" id="{54F159BD-AAA7-4537-86FC-BB3FCC482519}"/>
              </a:ext>
            </a:extLst>
          </p:cNvPr>
          <p:cNvSpPr txBox="1"/>
          <p:nvPr/>
        </p:nvSpPr>
        <p:spPr>
          <a:xfrm>
            <a:off x="5604168" y="5302947"/>
            <a:ext cx="950529" cy="308418"/>
          </a:xfrm>
          <a:prstGeom prst="rect">
            <a:avLst/>
          </a:prstGeom>
          <a:noFill/>
        </p:spPr>
        <p:txBody>
          <a:bodyPr wrap="square" rtlCol="0">
            <a:spAutoFit/>
          </a:bodyPr>
          <a:lstStyle/>
          <a:p>
            <a:r>
              <a:rPr lang="da-DK" dirty="0">
                <a:latin typeface="Lato Black" panose="020F0502020204030203" pitchFamily="34" charset="0"/>
                <a:ea typeface="Lato Black" panose="020F0502020204030203" pitchFamily="34" charset="0"/>
                <a:cs typeface="Lato Black" panose="020F0502020204030203" pitchFamily="34" charset="0"/>
              </a:rPr>
              <a:t>Forældre</a:t>
            </a:r>
          </a:p>
        </p:txBody>
      </p:sp>
      <p:grpSp>
        <p:nvGrpSpPr>
          <p:cNvPr id="32" name="Group 31">
            <a:extLst>
              <a:ext uri="{FF2B5EF4-FFF2-40B4-BE49-F238E27FC236}">
                <a16:creationId xmlns:a16="http://schemas.microsoft.com/office/drawing/2014/main" id="{597560A1-95BB-4ACE-B238-640BA47FB158}"/>
              </a:ext>
            </a:extLst>
          </p:cNvPr>
          <p:cNvGrpSpPr/>
          <p:nvPr/>
        </p:nvGrpSpPr>
        <p:grpSpPr>
          <a:xfrm>
            <a:off x="6554697" y="1091777"/>
            <a:ext cx="1947740" cy="1992923"/>
            <a:chOff x="3439942" y="2286000"/>
            <a:chExt cx="2163689" cy="2217464"/>
          </a:xfrm>
        </p:grpSpPr>
        <p:sp>
          <p:nvSpPr>
            <p:cNvPr id="15" name="Oval 14">
              <a:extLst>
                <a:ext uri="{FF2B5EF4-FFF2-40B4-BE49-F238E27FC236}">
                  <a16:creationId xmlns:a16="http://schemas.microsoft.com/office/drawing/2014/main" id="{509199DD-6D43-4CBD-97C1-76B8DBF54A96}"/>
                </a:ext>
              </a:extLst>
            </p:cNvPr>
            <p:cNvSpPr/>
            <p:nvPr/>
          </p:nvSpPr>
          <p:spPr>
            <a:xfrm>
              <a:off x="3439942" y="2286000"/>
              <a:ext cx="2163689" cy="2217464"/>
            </a:xfrm>
            <a:custGeom>
              <a:avLst/>
              <a:gdLst>
                <a:gd name="connsiteX0" fmla="*/ 0 w 2163689"/>
                <a:gd name="connsiteY0" fmla="*/ 1108732 h 2217464"/>
                <a:gd name="connsiteX1" fmla="*/ 1081845 w 2163689"/>
                <a:gd name="connsiteY1" fmla="*/ 0 h 2217464"/>
                <a:gd name="connsiteX2" fmla="*/ 2163690 w 2163689"/>
                <a:gd name="connsiteY2" fmla="*/ 1108732 h 2217464"/>
                <a:gd name="connsiteX3" fmla="*/ 1081845 w 2163689"/>
                <a:gd name="connsiteY3" fmla="*/ 2217464 h 2217464"/>
                <a:gd name="connsiteX4" fmla="*/ 0 w 2163689"/>
                <a:gd name="connsiteY4" fmla="*/ 1108732 h 221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689" h="2217464" fill="none" extrusionOk="0">
                  <a:moveTo>
                    <a:pt x="0" y="1108732"/>
                  </a:moveTo>
                  <a:cubicBezTo>
                    <a:pt x="14643" y="495467"/>
                    <a:pt x="377064" y="-66087"/>
                    <a:pt x="1081845" y="0"/>
                  </a:cubicBezTo>
                  <a:cubicBezTo>
                    <a:pt x="1702182" y="24205"/>
                    <a:pt x="2141455" y="473057"/>
                    <a:pt x="2163690" y="1108732"/>
                  </a:cubicBezTo>
                  <a:cubicBezTo>
                    <a:pt x="2108404" y="1836691"/>
                    <a:pt x="1713485" y="2176298"/>
                    <a:pt x="1081845" y="2217464"/>
                  </a:cubicBezTo>
                  <a:cubicBezTo>
                    <a:pt x="406844" y="2171226"/>
                    <a:pt x="-6142" y="1771955"/>
                    <a:pt x="0" y="1108732"/>
                  </a:cubicBezTo>
                  <a:close/>
                </a:path>
                <a:path w="2163689" h="2217464" stroke="0" extrusionOk="0">
                  <a:moveTo>
                    <a:pt x="0" y="1108732"/>
                  </a:moveTo>
                  <a:cubicBezTo>
                    <a:pt x="-16196" y="604378"/>
                    <a:pt x="485112" y="19551"/>
                    <a:pt x="1081845" y="0"/>
                  </a:cubicBezTo>
                  <a:cubicBezTo>
                    <a:pt x="1577846" y="113195"/>
                    <a:pt x="2135334" y="360228"/>
                    <a:pt x="2163690" y="1108732"/>
                  </a:cubicBezTo>
                  <a:cubicBezTo>
                    <a:pt x="2278083" y="1633296"/>
                    <a:pt x="1555493" y="2286858"/>
                    <a:pt x="1081845" y="2217464"/>
                  </a:cubicBezTo>
                  <a:cubicBezTo>
                    <a:pt x="375981" y="2296619"/>
                    <a:pt x="14681" y="1696299"/>
                    <a:pt x="0" y="1108732"/>
                  </a:cubicBezTo>
                  <a:close/>
                </a:path>
              </a:pathLst>
            </a:custGeom>
            <a:solidFill>
              <a:schemeClr val="bg1"/>
            </a:solidFill>
            <a:ln w="28575">
              <a:solidFill>
                <a:schemeClr val="tx1"/>
              </a:solidFill>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1" name="Picture 30">
              <a:extLst>
                <a:ext uri="{FF2B5EF4-FFF2-40B4-BE49-F238E27FC236}">
                  <a16:creationId xmlns:a16="http://schemas.microsoft.com/office/drawing/2014/main" id="{2FD7A295-884B-40D6-A1D6-CF55D6F5CD6F}"/>
                </a:ext>
              </a:extLst>
            </p:cNvPr>
            <p:cNvPicPr>
              <a:picLocks noChangeAspect="1"/>
            </p:cNvPicPr>
            <p:nvPr/>
          </p:nvPicPr>
          <p:blipFill rotWithShape="1">
            <a:blip r:embed="rId4"/>
            <a:srcRect l="7566" t="7551" r="8368" b="5895"/>
            <a:stretch/>
          </p:blipFill>
          <p:spPr>
            <a:xfrm>
              <a:off x="3868615" y="2532184"/>
              <a:ext cx="1230923" cy="1746739"/>
            </a:xfrm>
            <a:prstGeom prst="rect">
              <a:avLst/>
            </a:prstGeom>
          </p:spPr>
        </p:pic>
      </p:grpSp>
      <p:sp>
        <p:nvSpPr>
          <p:cNvPr id="33" name="TextBox 32">
            <a:extLst>
              <a:ext uri="{FF2B5EF4-FFF2-40B4-BE49-F238E27FC236}">
                <a16:creationId xmlns:a16="http://schemas.microsoft.com/office/drawing/2014/main" id="{B2C03542-ED41-43B6-82A0-98926CD3C2DA}"/>
              </a:ext>
            </a:extLst>
          </p:cNvPr>
          <p:cNvSpPr txBox="1"/>
          <p:nvPr/>
        </p:nvSpPr>
        <p:spPr>
          <a:xfrm>
            <a:off x="6412776" y="3104209"/>
            <a:ext cx="2163689" cy="524503"/>
          </a:xfrm>
          <a:prstGeom prst="rect">
            <a:avLst/>
          </a:prstGeom>
          <a:noFill/>
        </p:spPr>
        <p:txBody>
          <a:bodyPr wrap="square" rtlCol="0">
            <a:spAutoFit/>
          </a:bodyPr>
          <a:lstStyle/>
          <a:p>
            <a:pPr algn="ctr"/>
            <a:r>
              <a:rPr lang="da-DK" dirty="0">
                <a:latin typeface="Lato Black" panose="020F0502020204030203" pitchFamily="34" charset="0"/>
                <a:ea typeface="Lato Black" panose="020F0502020204030203" pitchFamily="34" charset="0"/>
                <a:cs typeface="Lato Black" panose="020F0502020204030203" pitchFamily="34" charset="0"/>
              </a:rPr>
              <a:t>Medarbejdere på institutionen</a:t>
            </a:r>
          </a:p>
        </p:txBody>
      </p:sp>
      <p:grpSp>
        <p:nvGrpSpPr>
          <p:cNvPr id="35" name="Group 34">
            <a:extLst>
              <a:ext uri="{FF2B5EF4-FFF2-40B4-BE49-F238E27FC236}">
                <a16:creationId xmlns:a16="http://schemas.microsoft.com/office/drawing/2014/main" id="{19C69785-C40F-4311-ADF2-1EA25091C377}"/>
              </a:ext>
            </a:extLst>
          </p:cNvPr>
          <p:cNvGrpSpPr/>
          <p:nvPr/>
        </p:nvGrpSpPr>
        <p:grpSpPr>
          <a:xfrm>
            <a:off x="2809393" y="1073695"/>
            <a:ext cx="1947740" cy="2011005"/>
            <a:chOff x="785445" y="2895454"/>
            <a:chExt cx="2093657" cy="2110301"/>
          </a:xfrm>
        </p:grpSpPr>
        <p:sp>
          <p:nvSpPr>
            <p:cNvPr id="17" name="Oval 16">
              <a:extLst>
                <a:ext uri="{FF2B5EF4-FFF2-40B4-BE49-F238E27FC236}">
                  <a16:creationId xmlns:a16="http://schemas.microsoft.com/office/drawing/2014/main" id="{34173E24-28B8-43FE-B7B8-95C843434CA2}"/>
                </a:ext>
              </a:extLst>
            </p:cNvPr>
            <p:cNvSpPr/>
            <p:nvPr/>
          </p:nvSpPr>
          <p:spPr>
            <a:xfrm>
              <a:off x="785445" y="2895454"/>
              <a:ext cx="2093657" cy="2110301"/>
            </a:xfrm>
            <a:custGeom>
              <a:avLst/>
              <a:gdLst>
                <a:gd name="connsiteX0" fmla="*/ 0 w 2093657"/>
                <a:gd name="connsiteY0" fmla="*/ 1055151 h 2110301"/>
                <a:gd name="connsiteX1" fmla="*/ 1046829 w 2093657"/>
                <a:gd name="connsiteY1" fmla="*/ 0 h 2110301"/>
                <a:gd name="connsiteX2" fmla="*/ 2093658 w 2093657"/>
                <a:gd name="connsiteY2" fmla="*/ 1055151 h 2110301"/>
                <a:gd name="connsiteX3" fmla="*/ 1046829 w 2093657"/>
                <a:gd name="connsiteY3" fmla="*/ 2110302 h 2110301"/>
                <a:gd name="connsiteX4" fmla="*/ 0 w 2093657"/>
                <a:gd name="connsiteY4" fmla="*/ 1055151 h 21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657" h="2110301" fill="none" extrusionOk="0">
                  <a:moveTo>
                    <a:pt x="0" y="1055151"/>
                  </a:moveTo>
                  <a:cubicBezTo>
                    <a:pt x="126636" y="464374"/>
                    <a:pt x="447283" y="-13180"/>
                    <a:pt x="1046829" y="0"/>
                  </a:cubicBezTo>
                  <a:cubicBezTo>
                    <a:pt x="1675495" y="53511"/>
                    <a:pt x="2072316" y="450006"/>
                    <a:pt x="2093658" y="1055151"/>
                  </a:cubicBezTo>
                  <a:cubicBezTo>
                    <a:pt x="2082814" y="1660574"/>
                    <a:pt x="1672109" y="2053493"/>
                    <a:pt x="1046829" y="2110302"/>
                  </a:cubicBezTo>
                  <a:cubicBezTo>
                    <a:pt x="440375" y="2093418"/>
                    <a:pt x="-14741" y="1760031"/>
                    <a:pt x="0" y="1055151"/>
                  </a:cubicBezTo>
                  <a:close/>
                </a:path>
                <a:path w="2093657" h="2110301" stroke="0" extrusionOk="0">
                  <a:moveTo>
                    <a:pt x="0" y="1055151"/>
                  </a:moveTo>
                  <a:cubicBezTo>
                    <a:pt x="-8282" y="527627"/>
                    <a:pt x="471665" y="77455"/>
                    <a:pt x="1046829" y="0"/>
                  </a:cubicBezTo>
                  <a:cubicBezTo>
                    <a:pt x="1542305" y="92212"/>
                    <a:pt x="2068913" y="353579"/>
                    <a:pt x="2093658" y="1055151"/>
                  </a:cubicBezTo>
                  <a:cubicBezTo>
                    <a:pt x="2154206" y="1591437"/>
                    <a:pt x="1519670" y="2169312"/>
                    <a:pt x="1046829" y="2110302"/>
                  </a:cubicBezTo>
                  <a:cubicBezTo>
                    <a:pt x="393462" y="2165239"/>
                    <a:pt x="18796" y="1606182"/>
                    <a:pt x="0" y="1055151"/>
                  </a:cubicBezTo>
                  <a:close/>
                </a:path>
              </a:pathLst>
            </a:custGeom>
            <a:solidFill>
              <a:schemeClr val="bg1"/>
            </a:solidFill>
            <a:ln w="28575">
              <a:solidFill>
                <a:schemeClr val="tx1"/>
              </a:solidFill>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4" name="Picture 33">
              <a:extLst>
                <a:ext uri="{FF2B5EF4-FFF2-40B4-BE49-F238E27FC236}">
                  <a16:creationId xmlns:a16="http://schemas.microsoft.com/office/drawing/2014/main" id="{E398931F-8D00-4B07-8792-D7EDDFEB5512}"/>
                </a:ext>
              </a:extLst>
            </p:cNvPr>
            <p:cNvPicPr>
              <a:picLocks noChangeAspect="1"/>
            </p:cNvPicPr>
            <p:nvPr/>
          </p:nvPicPr>
          <p:blipFill>
            <a:blip r:embed="rId5"/>
            <a:stretch>
              <a:fillRect/>
            </a:stretch>
          </p:blipFill>
          <p:spPr>
            <a:xfrm>
              <a:off x="1353906" y="3035202"/>
              <a:ext cx="922445" cy="1828801"/>
            </a:xfrm>
            <a:prstGeom prst="rect">
              <a:avLst/>
            </a:prstGeom>
          </p:spPr>
        </p:pic>
      </p:grpSp>
      <p:sp>
        <p:nvSpPr>
          <p:cNvPr id="36" name="TextBox 35">
            <a:extLst>
              <a:ext uri="{FF2B5EF4-FFF2-40B4-BE49-F238E27FC236}">
                <a16:creationId xmlns:a16="http://schemas.microsoft.com/office/drawing/2014/main" id="{CBD4FFB0-7284-4A3F-B9D3-B48517796A47}"/>
              </a:ext>
            </a:extLst>
          </p:cNvPr>
          <p:cNvSpPr txBox="1"/>
          <p:nvPr/>
        </p:nvSpPr>
        <p:spPr>
          <a:xfrm>
            <a:off x="2685467" y="3055647"/>
            <a:ext cx="2163689" cy="308418"/>
          </a:xfrm>
          <a:prstGeom prst="rect">
            <a:avLst/>
          </a:prstGeom>
          <a:noFill/>
        </p:spPr>
        <p:txBody>
          <a:bodyPr wrap="square" rtlCol="0">
            <a:spAutoFit/>
          </a:bodyPr>
          <a:lstStyle/>
          <a:p>
            <a:pPr algn="ctr"/>
            <a:r>
              <a:rPr lang="da-DK" dirty="0">
                <a:latin typeface="Lato Black" panose="020F0502020204030203" pitchFamily="34" charset="0"/>
                <a:ea typeface="Lato Black" panose="020F0502020204030203" pitchFamily="34" charset="0"/>
                <a:cs typeface="Lato Black" panose="020F0502020204030203" pitchFamily="34" charset="0"/>
              </a:rPr>
              <a:t>Superbruger</a:t>
            </a:r>
          </a:p>
        </p:txBody>
      </p:sp>
      <p:grpSp>
        <p:nvGrpSpPr>
          <p:cNvPr id="41" name="Group 40">
            <a:extLst>
              <a:ext uri="{FF2B5EF4-FFF2-40B4-BE49-F238E27FC236}">
                <a16:creationId xmlns:a16="http://schemas.microsoft.com/office/drawing/2014/main" id="{6FC709AF-C03B-4FED-928E-E17263020876}"/>
              </a:ext>
            </a:extLst>
          </p:cNvPr>
          <p:cNvGrpSpPr/>
          <p:nvPr/>
        </p:nvGrpSpPr>
        <p:grpSpPr>
          <a:xfrm>
            <a:off x="687218" y="2857500"/>
            <a:ext cx="1947740" cy="2011005"/>
            <a:chOff x="1945481" y="3417493"/>
            <a:chExt cx="1947740" cy="2011005"/>
          </a:xfrm>
        </p:grpSpPr>
        <p:sp>
          <p:nvSpPr>
            <p:cNvPr id="39" name="Oval 38">
              <a:extLst>
                <a:ext uri="{FF2B5EF4-FFF2-40B4-BE49-F238E27FC236}">
                  <a16:creationId xmlns:a16="http://schemas.microsoft.com/office/drawing/2014/main" id="{905430C0-82BC-4887-BB0F-DED4FC742D89}"/>
                </a:ext>
              </a:extLst>
            </p:cNvPr>
            <p:cNvSpPr/>
            <p:nvPr/>
          </p:nvSpPr>
          <p:spPr>
            <a:xfrm>
              <a:off x="1945481" y="3417493"/>
              <a:ext cx="1947740" cy="2011005"/>
            </a:xfrm>
            <a:custGeom>
              <a:avLst/>
              <a:gdLst>
                <a:gd name="connsiteX0" fmla="*/ 0 w 1947740"/>
                <a:gd name="connsiteY0" fmla="*/ 1005503 h 2011005"/>
                <a:gd name="connsiteX1" fmla="*/ 973870 w 1947740"/>
                <a:gd name="connsiteY1" fmla="*/ 0 h 2011005"/>
                <a:gd name="connsiteX2" fmla="*/ 1947740 w 1947740"/>
                <a:gd name="connsiteY2" fmla="*/ 1005503 h 2011005"/>
                <a:gd name="connsiteX3" fmla="*/ 973870 w 1947740"/>
                <a:gd name="connsiteY3" fmla="*/ 2011006 h 2011005"/>
                <a:gd name="connsiteX4" fmla="*/ 0 w 1947740"/>
                <a:gd name="connsiteY4" fmla="*/ 1005503 h 2011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40" h="2011005" fill="none" extrusionOk="0">
                  <a:moveTo>
                    <a:pt x="0" y="1005503"/>
                  </a:moveTo>
                  <a:cubicBezTo>
                    <a:pt x="33694" y="448042"/>
                    <a:pt x="360497" y="-46515"/>
                    <a:pt x="973870" y="0"/>
                  </a:cubicBezTo>
                  <a:cubicBezTo>
                    <a:pt x="1566212" y="57717"/>
                    <a:pt x="1925766" y="427114"/>
                    <a:pt x="1947740" y="1005503"/>
                  </a:cubicBezTo>
                  <a:cubicBezTo>
                    <a:pt x="1933188" y="1591259"/>
                    <a:pt x="1525765" y="1994082"/>
                    <a:pt x="973870" y="2011006"/>
                  </a:cubicBezTo>
                  <a:cubicBezTo>
                    <a:pt x="392547" y="1985077"/>
                    <a:pt x="-7192" y="1620413"/>
                    <a:pt x="0" y="1005503"/>
                  </a:cubicBezTo>
                  <a:close/>
                </a:path>
                <a:path w="1947740" h="2011005" stroke="0" extrusionOk="0">
                  <a:moveTo>
                    <a:pt x="0" y="1005503"/>
                  </a:moveTo>
                  <a:cubicBezTo>
                    <a:pt x="-7527" y="500366"/>
                    <a:pt x="436828" y="21065"/>
                    <a:pt x="973870" y="0"/>
                  </a:cubicBezTo>
                  <a:cubicBezTo>
                    <a:pt x="1426464" y="95097"/>
                    <a:pt x="1936736" y="397337"/>
                    <a:pt x="1947740" y="1005503"/>
                  </a:cubicBezTo>
                  <a:cubicBezTo>
                    <a:pt x="2046747" y="1484860"/>
                    <a:pt x="1421192" y="2061737"/>
                    <a:pt x="973870" y="2011006"/>
                  </a:cubicBezTo>
                  <a:cubicBezTo>
                    <a:pt x="340829" y="2080527"/>
                    <a:pt x="67107" y="1447602"/>
                    <a:pt x="0" y="1005503"/>
                  </a:cubicBezTo>
                  <a:close/>
                </a:path>
              </a:pathLst>
            </a:custGeom>
            <a:solidFill>
              <a:schemeClr val="bg1"/>
            </a:solidFill>
            <a:ln w="28575">
              <a:solidFill>
                <a:schemeClr val="tx1"/>
              </a:solidFill>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7" name="Picture 36">
              <a:extLst>
                <a:ext uri="{FF2B5EF4-FFF2-40B4-BE49-F238E27FC236}">
                  <a16:creationId xmlns:a16="http://schemas.microsoft.com/office/drawing/2014/main" id="{EACFF49E-BDB0-4D4C-BDDC-DCB8970C8C93}"/>
                </a:ext>
              </a:extLst>
            </p:cNvPr>
            <p:cNvPicPr>
              <a:picLocks noChangeAspect="1"/>
            </p:cNvPicPr>
            <p:nvPr/>
          </p:nvPicPr>
          <p:blipFill>
            <a:blip r:embed="rId6"/>
            <a:stretch>
              <a:fillRect/>
            </a:stretch>
          </p:blipFill>
          <p:spPr>
            <a:xfrm>
              <a:off x="2476333" y="3521475"/>
              <a:ext cx="792486" cy="1803040"/>
            </a:xfrm>
            <a:prstGeom prst="rect">
              <a:avLst/>
            </a:prstGeom>
          </p:spPr>
        </p:pic>
      </p:grpSp>
      <p:sp>
        <p:nvSpPr>
          <p:cNvPr id="45" name="TextBox 44">
            <a:extLst>
              <a:ext uri="{FF2B5EF4-FFF2-40B4-BE49-F238E27FC236}">
                <a16:creationId xmlns:a16="http://schemas.microsoft.com/office/drawing/2014/main" id="{BCA20785-0E9D-4532-88AC-49ADBE0E1FC1}"/>
              </a:ext>
            </a:extLst>
          </p:cNvPr>
          <p:cNvSpPr txBox="1"/>
          <p:nvPr/>
        </p:nvSpPr>
        <p:spPr>
          <a:xfrm>
            <a:off x="532468" y="4840273"/>
            <a:ext cx="2163689" cy="308418"/>
          </a:xfrm>
          <a:prstGeom prst="rect">
            <a:avLst/>
          </a:prstGeom>
          <a:noFill/>
        </p:spPr>
        <p:txBody>
          <a:bodyPr wrap="square" rtlCol="0">
            <a:spAutoFit/>
          </a:bodyPr>
          <a:lstStyle/>
          <a:p>
            <a:pPr algn="ctr"/>
            <a:r>
              <a:rPr lang="da-DK" dirty="0">
                <a:latin typeface="Lato Black" panose="020F0502020204030203" pitchFamily="34" charset="0"/>
                <a:ea typeface="Lato Black" panose="020F0502020204030203" pitchFamily="34" charset="0"/>
                <a:cs typeface="Lato Black" panose="020F0502020204030203" pitchFamily="34" charset="0"/>
              </a:rPr>
              <a:t>Supportberettiget</a:t>
            </a:r>
          </a:p>
        </p:txBody>
      </p:sp>
      <p:cxnSp>
        <p:nvCxnSpPr>
          <p:cNvPr id="49" name="Connector: Curved 48">
            <a:extLst>
              <a:ext uri="{FF2B5EF4-FFF2-40B4-BE49-F238E27FC236}">
                <a16:creationId xmlns:a16="http://schemas.microsoft.com/office/drawing/2014/main" id="{F345C0BA-F01E-434D-BF77-C8BA9AC3AEDB}"/>
              </a:ext>
            </a:extLst>
          </p:cNvPr>
          <p:cNvCxnSpPr>
            <a:cxnSpLocks/>
          </p:cNvCxnSpPr>
          <p:nvPr/>
        </p:nvCxnSpPr>
        <p:spPr>
          <a:xfrm rot="10800000" flipV="1">
            <a:off x="4881060" y="1430215"/>
            <a:ext cx="1709821" cy="800030"/>
          </a:xfrm>
          <a:prstGeom prst="curved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D26C4C68-706A-4DD7-97BC-225D48061870}"/>
              </a:ext>
            </a:extLst>
          </p:cNvPr>
          <p:cNvCxnSpPr>
            <a:cxnSpLocks/>
          </p:cNvCxnSpPr>
          <p:nvPr/>
        </p:nvCxnSpPr>
        <p:spPr>
          <a:xfrm rot="5400000" flipH="1" flipV="1">
            <a:off x="5883659" y="2531010"/>
            <a:ext cx="682590" cy="510845"/>
          </a:xfrm>
          <a:prstGeom prst="curved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D7BF7DD1-69E6-4E02-AAD4-EAF1CF9143A4}"/>
              </a:ext>
            </a:extLst>
          </p:cNvPr>
          <p:cNvCxnSpPr>
            <a:cxnSpLocks/>
          </p:cNvCxnSpPr>
          <p:nvPr/>
        </p:nvCxnSpPr>
        <p:spPr>
          <a:xfrm rot="10800000" flipV="1">
            <a:off x="1805896" y="2088238"/>
            <a:ext cx="930292" cy="698195"/>
          </a:xfrm>
          <a:prstGeom prst="curved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68" descr="A close up of a sign&#10;&#10;Description automatically generated">
            <a:extLst>
              <a:ext uri="{FF2B5EF4-FFF2-40B4-BE49-F238E27FC236}">
                <a16:creationId xmlns:a16="http://schemas.microsoft.com/office/drawing/2014/main" id="{7E6262A1-DFC1-4E40-BAE0-3C6DE43E108B}"/>
              </a:ext>
            </a:extLst>
          </p:cNvPr>
          <p:cNvPicPr>
            <a:picLocks noChangeAspect="1"/>
          </p:cNvPicPr>
          <p:nvPr/>
        </p:nvPicPr>
        <p:blipFill>
          <a:blip r:embed="rId7"/>
          <a:stretch>
            <a:fillRect/>
          </a:stretch>
        </p:blipFill>
        <p:spPr>
          <a:xfrm>
            <a:off x="2965402" y="4849423"/>
            <a:ext cx="1863476" cy="264835"/>
          </a:xfrm>
          <a:prstGeom prst="rect">
            <a:avLst/>
          </a:prstGeom>
        </p:spPr>
      </p:pic>
      <p:cxnSp>
        <p:nvCxnSpPr>
          <p:cNvPr id="70" name="Connector: Curved 69">
            <a:extLst>
              <a:ext uri="{FF2B5EF4-FFF2-40B4-BE49-F238E27FC236}">
                <a16:creationId xmlns:a16="http://schemas.microsoft.com/office/drawing/2014/main" id="{82BB7BD7-CD28-42FB-8882-1F9D2EF7C261}"/>
              </a:ext>
            </a:extLst>
          </p:cNvPr>
          <p:cNvCxnSpPr>
            <a:cxnSpLocks/>
          </p:cNvCxnSpPr>
          <p:nvPr/>
        </p:nvCxnSpPr>
        <p:spPr>
          <a:xfrm rot="16200000" flipH="1">
            <a:off x="2649772" y="3910628"/>
            <a:ext cx="888972" cy="796203"/>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72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B3EDFDB-5199-493E-8107-813CC2BC14C7}"/>
              </a:ext>
            </a:extLst>
          </p:cNvPr>
          <p:cNvSpPr txBox="1">
            <a:spLocks/>
          </p:cNvSpPr>
          <p:nvPr/>
        </p:nvSpPr>
        <p:spPr>
          <a:xfrm>
            <a:off x="-4087926" y="1665927"/>
            <a:ext cx="4134281" cy="3469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2" name="Content Placeholder 2">
            <a:extLst>
              <a:ext uri="{FF2B5EF4-FFF2-40B4-BE49-F238E27FC236}">
                <a16:creationId xmlns:a16="http://schemas.microsoft.com/office/drawing/2014/main" id="{5BC378F8-2D13-47F0-8A8B-5F6124CE6736}"/>
              </a:ext>
            </a:extLst>
          </p:cNvPr>
          <p:cNvSpPr txBox="1">
            <a:spLocks/>
          </p:cNvSpPr>
          <p:nvPr/>
        </p:nvSpPr>
        <p:spPr>
          <a:xfrm>
            <a:off x="9636622" y="1207055"/>
            <a:ext cx="4134281" cy="30510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9584260B-8EFD-45FD-B977-CC2AA4484F33}"/>
              </a:ext>
            </a:extLst>
          </p:cNvPr>
          <p:cNvSpPr txBox="1">
            <a:spLocks/>
          </p:cNvSpPr>
          <p:nvPr/>
        </p:nvSpPr>
        <p:spPr>
          <a:xfrm>
            <a:off x="714622" y="1952163"/>
            <a:ext cx="6738439" cy="604191"/>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
              </a:rPr>
              <a:t>Hvilke beslutninger er truffet i forbindelse med jeres organisering?</a:t>
            </a:r>
            <a:br>
              <a:rPr lang="da-DK" dirty="0">
                <a:latin typeface="Lato black"/>
              </a:rPr>
            </a:br>
            <a:endParaRPr lang="da-DK" dirty="0"/>
          </a:p>
        </p:txBody>
      </p:sp>
      <p:sp>
        <p:nvSpPr>
          <p:cNvPr id="13" name="Title 1">
            <a:extLst>
              <a:ext uri="{FF2B5EF4-FFF2-40B4-BE49-F238E27FC236}">
                <a16:creationId xmlns:a16="http://schemas.microsoft.com/office/drawing/2014/main" id="{D53E63B3-F26E-4E5B-9194-DEB765EFC5C9}"/>
              </a:ext>
            </a:extLst>
          </p:cNvPr>
          <p:cNvSpPr txBox="1">
            <a:spLocks/>
          </p:cNvSpPr>
          <p:nvPr/>
        </p:nvSpPr>
        <p:spPr>
          <a:xfrm>
            <a:off x="615737" y="1020763"/>
            <a:ext cx="6738651" cy="604190"/>
          </a:xfrm>
          <a:prstGeom prst="rect">
            <a:avLst/>
          </a:prstGeom>
        </p:spPr>
        <p:txBody>
          <a:bodyPr vert="horz" lIns="0" tIns="0" rIns="0" bIns="0" rtlCol="0" anchor="t" anchorCtr="0">
            <a:normAutofit fontScale="625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3800" dirty="0">
                <a:latin typeface="Lato black"/>
              </a:rPr>
              <a:t>Organisering og support</a:t>
            </a:r>
          </a:p>
          <a:p>
            <a:r>
              <a:rPr lang="da-DK" b="0" dirty="0">
                <a:latin typeface="Lato black"/>
              </a:rPr>
              <a:t>- Hvad er besluttet?</a:t>
            </a:r>
            <a:br>
              <a:rPr lang="da-DK" b="0" dirty="0">
                <a:latin typeface="Lato black"/>
              </a:rPr>
            </a:br>
            <a:endParaRPr lang="da-DK" b="0" dirty="0"/>
          </a:p>
        </p:txBody>
      </p:sp>
      <p:sp>
        <p:nvSpPr>
          <p:cNvPr id="10" name="Ellipse 48">
            <a:extLst>
              <a:ext uri="{FF2B5EF4-FFF2-40B4-BE49-F238E27FC236}">
                <a16:creationId xmlns:a16="http://schemas.microsoft.com/office/drawing/2014/main" id="{DE18FEF7-CABB-47C1-863D-6FF816876FF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Ellipse 13">
            <a:extLst>
              <a:ext uri="{FF2B5EF4-FFF2-40B4-BE49-F238E27FC236}">
                <a16:creationId xmlns:a16="http://schemas.microsoft.com/office/drawing/2014/main" id="{FDCF6BCA-498F-4F03-B7A7-6CD9A622A15C}"/>
              </a:ext>
            </a:extLst>
          </p:cNvPr>
          <p:cNvSpPr/>
          <p:nvPr/>
        </p:nvSpPr>
        <p:spPr>
          <a:xfrm>
            <a:off x="4687607" y="736508"/>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Flowchart: Connector 12">
            <a:extLst>
              <a:ext uri="{FF2B5EF4-FFF2-40B4-BE49-F238E27FC236}">
                <a16:creationId xmlns:a16="http://schemas.microsoft.com/office/drawing/2014/main" id="{51418967-6A07-43B1-8B0F-FBA11218DDB6}"/>
              </a:ext>
            </a:extLst>
          </p:cNvPr>
          <p:cNvSpPr/>
          <p:nvPr/>
        </p:nvSpPr>
        <p:spPr>
          <a:xfrm>
            <a:off x="4614014" y="736508"/>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48">
            <a:extLst>
              <a:ext uri="{FF2B5EF4-FFF2-40B4-BE49-F238E27FC236}">
                <a16:creationId xmlns:a16="http://schemas.microsoft.com/office/drawing/2014/main" id="{5EAC569F-8932-4F2E-BD6E-011AA4131C27}"/>
              </a:ext>
            </a:extLst>
          </p:cNvPr>
          <p:cNvSpPr/>
          <p:nvPr/>
        </p:nvSpPr>
        <p:spPr>
          <a:xfrm>
            <a:off x="4614014" y="736507"/>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044AF05B-9198-414B-B551-BE056583C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226" y="831165"/>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04655C53-54A2-4149-A7FE-598E10F60E1A}"/>
              </a:ext>
            </a:extLst>
          </p:cNvPr>
          <p:cNvSpPr txBox="1">
            <a:spLocks/>
          </p:cNvSpPr>
          <p:nvPr/>
        </p:nvSpPr>
        <p:spPr>
          <a:xfrm>
            <a:off x="714622" y="2672755"/>
            <a:ext cx="6738439" cy="604191"/>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
              </a:rPr>
              <a:t>Hvem sætter Aula op ude på institutionerne?</a:t>
            </a:r>
            <a:br>
              <a:rPr lang="da-DK" dirty="0">
                <a:latin typeface="Lato black"/>
              </a:rPr>
            </a:br>
            <a:endParaRPr lang="da-DK" dirty="0"/>
          </a:p>
        </p:txBody>
      </p:sp>
      <p:sp>
        <p:nvSpPr>
          <p:cNvPr id="21" name="Text Placeholder 4">
            <a:extLst>
              <a:ext uri="{FF2B5EF4-FFF2-40B4-BE49-F238E27FC236}">
                <a16:creationId xmlns:a16="http://schemas.microsoft.com/office/drawing/2014/main" id="{A8EAA401-C861-44EE-8C66-0487DD6A20A1}"/>
              </a:ext>
            </a:extLst>
          </p:cNvPr>
          <p:cNvSpPr txBox="1">
            <a:spLocks/>
          </p:cNvSpPr>
          <p:nvPr/>
        </p:nvSpPr>
        <p:spPr>
          <a:xfrm>
            <a:off x="714621" y="3285749"/>
            <a:ext cx="6738439" cy="604191"/>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
              </a:rPr>
              <a:t>Hvem skal yde support til forældre og medarbejdere på institutionerne?</a:t>
            </a:r>
            <a:endParaRPr lang="da-DK" dirty="0"/>
          </a:p>
        </p:txBody>
      </p:sp>
      <p:sp>
        <p:nvSpPr>
          <p:cNvPr id="22" name="Text Placeholder 4">
            <a:extLst>
              <a:ext uri="{FF2B5EF4-FFF2-40B4-BE49-F238E27FC236}">
                <a16:creationId xmlns:a16="http://schemas.microsoft.com/office/drawing/2014/main" id="{80F75A64-833B-4ED7-B2A5-6133DD5EBB96}"/>
              </a:ext>
            </a:extLst>
          </p:cNvPr>
          <p:cNvSpPr txBox="1">
            <a:spLocks/>
          </p:cNvSpPr>
          <p:nvPr/>
        </p:nvSpPr>
        <p:spPr>
          <a:xfrm>
            <a:off x="714622" y="4090046"/>
            <a:ext cx="7258946" cy="604191"/>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
              </a:rPr>
              <a:t>Hvordan sikres det, at alle er orienterede omkring supportorganisationen?</a:t>
            </a:r>
            <a:endParaRPr lang="da-DK" dirty="0"/>
          </a:p>
        </p:txBody>
      </p:sp>
    </p:spTree>
    <p:extLst>
      <p:ext uri="{BB962C8B-B14F-4D97-AF65-F5344CB8AC3E}">
        <p14:creationId xmlns:p14="http://schemas.microsoft.com/office/powerpoint/2010/main" val="33506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fade">
                                      <p:cBhvr>
                                        <p:cTn id="14" dur="1000"/>
                                        <p:tgtEl>
                                          <p:spTgt spid="20">
                                            <p:txEl>
                                              <p:pRg st="0" end="0"/>
                                            </p:txEl>
                                          </p:spTgt>
                                        </p:tgtEl>
                                      </p:cBhvr>
                                    </p:animEffect>
                                    <p:anim calcmode="lin" valueType="num">
                                      <p:cBhvr>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1000"/>
                                        <p:tgtEl>
                                          <p:spTgt spid="21">
                                            <p:txEl>
                                              <p:pRg st="0" end="0"/>
                                            </p:txEl>
                                          </p:spTgt>
                                        </p:tgtEl>
                                      </p:cBhvr>
                                    </p:animEffect>
                                    <p:anim calcmode="lin" valueType="num">
                                      <p:cBhvr>
                                        <p:cTn id="2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1000"/>
                                        <p:tgtEl>
                                          <p:spTgt spid="22">
                                            <p:txEl>
                                              <p:pRg st="0" end="0"/>
                                            </p:txEl>
                                          </p:spTgt>
                                        </p:tgtEl>
                                      </p:cBhvr>
                                    </p:animEffect>
                                    <p:anim calcmode="lin" valueType="num">
                                      <p:cBhvr>
                                        <p:cTn id="2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0" grpId="0" build="p"/>
      <p:bldP spid="21" grpId="0" build="p"/>
      <p:bldP spid="2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Sådan bruger du Microsoft Teams</a:t>
            </a:r>
          </a:p>
        </p:txBody>
      </p:sp>
      <p:sp>
        <p:nvSpPr>
          <p:cNvPr id="5" name="Text Placeholder 4">
            <a:extLst>
              <a:ext uri="{FF2B5EF4-FFF2-40B4-BE49-F238E27FC236}">
                <a16:creationId xmlns:a16="http://schemas.microsoft.com/office/drawing/2014/main" id="{E4127DEA-D2A4-48FB-B296-081E835A2083}"/>
              </a:ext>
            </a:extLst>
          </p:cNvPr>
          <p:cNvSpPr>
            <a:spLocks noGrp="1"/>
          </p:cNvSpPr>
          <p:nvPr>
            <p:ph type="body" sz="quarter" idx="13"/>
          </p:nvPr>
        </p:nvSpPr>
        <p:spPr/>
        <p:txBody>
          <a:bodyPr/>
          <a:lstStyle/>
          <a:p>
            <a:endParaRPr lang="da-DK"/>
          </a:p>
        </p:txBody>
      </p:sp>
      <p:pic>
        <p:nvPicPr>
          <p:cNvPr id="15" name="Picture 14" descr="A screenshot of a computer&#10;&#10;Description automatically generated">
            <a:extLst>
              <a:ext uri="{FF2B5EF4-FFF2-40B4-BE49-F238E27FC236}">
                <a16:creationId xmlns:a16="http://schemas.microsoft.com/office/drawing/2014/main" id="{598003B6-E6A5-4155-90F2-AAFFED0AB7CF}"/>
              </a:ext>
            </a:extLst>
          </p:cNvPr>
          <p:cNvPicPr>
            <a:picLocks noChangeAspect="1"/>
          </p:cNvPicPr>
          <p:nvPr/>
        </p:nvPicPr>
        <p:blipFill rotWithShape="1">
          <a:blip r:embed="rId3"/>
          <a:srcRect l="38307" t="40248" r="34722" b="10174"/>
          <a:stretch/>
        </p:blipFill>
        <p:spPr>
          <a:xfrm>
            <a:off x="3502742" y="1135625"/>
            <a:ext cx="2466258" cy="2455607"/>
          </a:xfrm>
          <a:prstGeom prst="rect">
            <a:avLst/>
          </a:prstGeom>
        </p:spPr>
      </p:pic>
      <p:cxnSp>
        <p:nvCxnSpPr>
          <p:cNvPr id="16" name="Straight Connector 15">
            <a:extLst>
              <a:ext uri="{FF2B5EF4-FFF2-40B4-BE49-F238E27FC236}">
                <a16:creationId xmlns:a16="http://schemas.microsoft.com/office/drawing/2014/main" id="{832AA676-3816-4BDB-AFDF-93822DA528B4}"/>
              </a:ext>
            </a:extLst>
          </p:cNvPr>
          <p:cNvCxnSpPr>
            <a:cxnSpLocks/>
            <a:stCxn id="17" idx="0"/>
            <a:endCxn id="26" idx="3"/>
          </p:cNvCxnSpPr>
          <p:nvPr/>
        </p:nvCxnSpPr>
        <p:spPr>
          <a:xfrm flipH="1">
            <a:off x="3298080" y="3270119"/>
            <a:ext cx="728393"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9AC00FD-AD3A-449F-B425-21C4394CFE2D}"/>
              </a:ext>
            </a:extLst>
          </p:cNvPr>
          <p:cNvSpPr/>
          <p:nvPr/>
        </p:nvSpPr>
        <p:spPr>
          <a:xfrm>
            <a:off x="3934470" y="3270119"/>
            <a:ext cx="184005" cy="158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7826DC86-4235-4BA2-858F-7083C1E12D12}"/>
              </a:ext>
            </a:extLst>
          </p:cNvPr>
          <p:cNvSpPr/>
          <p:nvPr/>
        </p:nvSpPr>
        <p:spPr>
          <a:xfrm>
            <a:off x="4183447" y="3270119"/>
            <a:ext cx="184005" cy="158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xtBox 25">
            <a:extLst>
              <a:ext uri="{FF2B5EF4-FFF2-40B4-BE49-F238E27FC236}">
                <a16:creationId xmlns:a16="http://schemas.microsoft.com/office/drawing/2014/main" id="{0E7D5815-ABEC-44ED-BBAB-156EEA9E04EF}"/>
              </a:ext>
            </a:extLst>
          </p:cNvPr>
          <p:cNvSpPr txBox="1"/>
          <p:nvPr/>
        </p:nvSpPr>
        <p:spPr>
          <a:xfrm>
            <a:off x="831822" y="3100842"/>
            <a:ext cx="2466258"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Tænd/sluk for dit kamera</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8" name="TextBox 27">
            <a:extLst>
              <a:ext uri="{FF2B5EF4-FFF2-40B4-BE49-F238E27FC236}">
                <a16:creationId xmlns:a16="http://schemas.microsoft.com/office/drawing/2014/main" id="{1B3BDC1C-5CB2-44E9-9177-86047023E172}"/>
              </a:ext>
            </a:extLst>
          </p:cNvPr>
          <p:cNvSpPr txBox="1"/>
          <p:nvPr/>
        </p:nvSpPr>
        <p:spPr>
          <a:xfrm>
            <a:off x="2479600" y="4101759"/>
            <a:ext cx="2624465"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Tænd/sluk for din mikrofon</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9" name="Straight Connector 28">
            <a:extLst>
              <a:ext uri="{FF2B5EF4-FFF2-40B4-BE49-F238E27FC236}">
                <a16:creationId xmlns:a16="http://schemas.microsoft.com/office/drawing/2014/main" id="{48F4A919-0A5E-496B-A5A0-44EAD3C59432}"/>
              </a:ext>
            </a:extLst>
          </p:cNvPr>
          <p:cNvCxnSpPr>
            <a:cxnSpLocks/>
            <a:stCxn id="22" idx="2"/>
            <a:endCxn id="28" idx="0"/>
          </p:cNvCxnSpPr>
          <p:nvPr/>
        </p:nvCxnSpPr>
        <p:spPr>
          <a:xfrm flipH="1">
            <a:off x="3791833" y="3428604"/>
            <a:ext cx="483617" cy="67315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08AC3B4-2A5C-4EA4-8CA4-BEEBC9CEC6D9}"/>
              </a:ext>
            </a:extLst>
          </p:cNvPr>
          <p:cNvSpPr/>
          <p:nvPr/>
        </p:nvSpPr>
        <p:spPr>
          <a:xfrm>
            <a:off x="4920060" y="3265180"/>
            <a:ext cx="184005" cy="158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 name="Straight Connector 34">
            <a:extLst>
              <a:ext uri="{FF2B5EF4-FFF2-40B4-BE49-F238E27FC236}">
                <a16:creationId xmlns:a16="http://schemas.microsoft.com/office/drawing/2014/main" id="{AC0987CB-F517-48CA-AB88-D5788A18FAC9}"/>
              </a:ext>
            </a:extLst>
          </p:cNvPr>
          <p:cNvCxnSpPr>
            <a:cxnSpLocks/>
            <a:stCxn id="34" idx="2"/>
            <a:endCxn id="38" idx="0"/>
          </p:cNvCxnSpPr>
          <p:nvPr/>
        </p:nvCxnSpPr>
        <p:spPr>
          <a:xfrm>
            <a:off x="5012063" y="3423665"/>
            <a:ext cx="558145" cy="131427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9A7CE8C-8682-407E-9E4E-37A2D7788CD0}"/>
              </a:ext>
            </a:extLst>
          </p:cNvPr>
          <p:cNvSpPr txBox="1"/>
          <p:nvPr/>
        </p:nvSpPr>
        <p:spPr>
          <a:xfrm>
            <a:off x="4735871" y="4737939"/>
            <a:ext cx="1668674"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Ræk hånden op</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6" name="Rectangle 45">
            <a:extLst>
              <a:ext uri="{FF2B5EF4-FFF2-40B4-BE49-F238E27FC236}">
                <a16:creationId xmlns:a16="http://schemas.microsoft.com/office/drawing/2014/main" id="{D89C1F0E-E0C8-42FB-88C4-E7A36A7CA817}"/>
              </a:ext>
            </a:extLst>
          </p:cNvPr>
          <p:cNvSpPr/>
          <p:nvPr/>
        </p:nvSpPr>
        <p:spPr>
          <a:xfrm>
            <a:off x="5180664" y="3265180"/>
            <a:ext cx="184005" cy="158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7" name="Straight Connector 46">
            <a:extLst>
              <a:ext uri="{FF2B5EF4-FFF2-40B4-BE49-F238E27FC236}">
                <a16:creationId xmlns:a16="http://schemas.microsoft.com/office/drawing/2014/main" id="{BBEFA8C7-D1DC-440A-A34F-CD3E0FAAE9A9}"/>
              </a:ext>
            </a:extLst>
          </p:cNvPr>
          <p:cNvCxnSpPr>
            <a:cxnSpLocks/>
            <a:stCxn id="46" idx="3"/>
            <a:endCxn id="48" idx="1"/>
          </p:cNvCxnSpPr>
          <p:nvPr/>
        </p:nvCxnSpPr>
        <p:spPr>
          <a:xfrm>
            <a:off x="5364669" y="3344423"/>
            <a:ext cx="1039876" cy="88298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0B7E82B-8737-4A5B-B758-3BEA283B1852}"/>
              </a:ext>
            </a:extLst>
          </p:cNvPr>
          <p:cNvSpPr txBox="1"/>
          <p:nvPr/>
        </p:nvSpPr>
        <p:spPr>
          <a:xfrm>
            <a:off x="6404545" y="4058135"/>
            <a:ext cx="1473115"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Åben chatten</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5874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74292" y="1788074"/>
            <a:ext cx="2390060" cy="967975"/>
          </a:xfrm>
          <a:prstGeom prst="rect">
            <a:avLst/>
          </a:prstGeom>
        </p:spPr>
      </p:pic>
      <p:pic>
        <p:nvPicPr>
          <p:cNvPr id="21" name="Billede 20">
            <a:extLst>
              <a:ext uri="{FF2B5EF4-FFF2-40B4-BE49-F238E27FC236}">
                <a16:creationId xmlns:a16="http://schemas.microsoft.com/office/drawing/2014/main" id="{D3C24A9B-845B-41A7-89B8-46435A3E427E}"/>
              </a:ext>
            </a:extLst>
          </p:cNvPr>
          <p:cNvPicPr>
            <a:picLocks noChangeAspect="1"/>
          </p:cNvPicPr>
          <p:nvPr/>
        </p:nvPicPr>
        <p:blipFill rotWithShape="1">
          <a:blip r:embed="rId4"/>
          <a:srcRect/>
          <a:stretch/>
        </p:blipFill>
        <p:spPr>
          <a:xfrm flipH="1">
            <a:off x="6319370" y="1"/>
            <a:ext cx="3978274" cy="5977458"/>
          </a:xfrm>
          <a:prstGeom prst="ellipse">
            <a:avLst/>
          </a:prstGeom>
        </p:spPr>
      </p:pic>
      <p:sp>
        <p:nvSpPr>
          <p:cNvPr id="9" name="Ellipse 48">
            <a:extLst>
              <a:ext uri="{FF2B5EF4-FFF2-40B4-BE49-F238E27FC236}">
                <a16:creationId xmlns:a16="http://schemas.microsoft.com/office/drawing/2014/main" id="{74209739-9236-4BF5-A72D-324CA41919B0}"/>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A10F35FA-9428-43A6-AA66-35C90C3DF2BC}"/>
              </a:ext>
            </a:extLst>
          </p:cNvPr>
          <p:cNvSpPr/>
          <p:nvPr/>
        </p:nvSpPr>
        <p:spPr>
          <a:xfrm>
            <a:off x="2364292" y="2648387"/>
            <a:ext cx="4415416" cy="923971"/>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Så er vi klar!</a:t>
            </a: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4599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69E72F1-769F-4FD2-90F7-CB94BD64E5B9}"/>
              </a:ext>
            </a:extLst>
          </p:cNvPr>
          <p:cNvSpPr>
            <a:spLocks noGrp="1"/>
          </p:cNvSpPr>
          <p:nvPr>
            <p:ph type="title"/>
          </p:nvPr>
        </p:nvSpPr>
        <p:spPr>
          <a:xfrm>
            <a:off x="615737" y="929946"/>
            <a:ext cx="7886700" cy="604190"/>
          </a:xfrm>
        </p:spPr>
        <p:txBody>
          <a:bodyPr/>
          <a:lstStyle/>
          <a:p>
            <a:r>
              <a:rPr lang="da-DK" dirty="0">
                <a:latin typeface="Lato Black" panose="020F0502020204030203" pitchFamily="34" charset="0"/>
                <a:ea typeface="Lato Black" panose="020F0502020204030203" pitchFamily="34" charset="0"/>
                <a:cs typeface="Lato Black" panose="020F0502020204030203" pitchFamily="34" charset="0"/>
              </a:rPr>
              <a:t>Få regler – så får vi alle et godt møde</a:t>
            </a:r>
          </a:p>
        </p:txBody>
      </p:sp>
      <p:sp>
        <p:nvSpPr>
          <p:cNvPr id="6" name="Pladsholder til tekst 5">
            <a:extLst>
              <a:ext uri="{FF2B5EF4-FFF2-40B4-BE49-F238E27FC236}">
                <a16:creationId xmlns:a16="http://schemas.microsoft.com/office/drawing/2014/main" id="{D669B9C1-A6F5-4F69-AB77-B97E52504310}"/>
              </a:ext>
            </a:extLst>
          </p:cNvPr>
          <p:cNvSpPr>
            <a:spLocks noGrp="1"/>
          </p:cNvSpPr>
          <p:nvPr>
            <p:ph type="body" sz="quarter" idx="13"/>
          </p:nvPr>
        </p:nvSpPr>
        <p:spPr>
          <a:xfrm>
            <a:off x="1427749" y="1749865"/>
            <a:ext cx="6572073" cy="3112430"/>
          </a:xfrm>
        </p:spPr>
        <p:txBody>
          <a:bodyPr>
            <a:normAutofit/>
          </a:bodyPr>
          <a:lstStyle/>
          <a:p>
            <a:r>
              <a:rPr lang="da-DK" sz="1600" spc="0" dirty="0" err="1">
                <a:solidFill>
                  <a:schemeClr val="tx1"/>
                </a:solidFill>
                <a:latin typeface="Lato" panose="020F0502020204030203" pitchFamily="34" charset="0"/>
                <a:ea typeface="Lato" panose="020F0502020204030203" pitchFamily="34" charset="0"/>
                <a:cs typeface="Lato" panose="020F0502020204030203" pitchFamily="34" charset="0"/>
              </a:rPr>
              <a:t>Mute</a:t>
            </a:r>
            <a:r>
              <a:rPr lang="da-DK" sz="1600" spc="0" dirty="0">
                <a:solidFill>
                  <a:schemeClr val="tx1"/>
                </a:solidFill>
                <a:latin typeface="Lato" panose="020F0502020204030203" pitchFamily="34" charset="0"/>
                <a:ea typeface="Lato" panose="020F0502020204030203" pitchFamily="34" charset="0"/>
                <a:cs typeface="Lato" panose="020F0502020204030203" pitchFamily="34" charset="0"/>
              </a:rPr>
              <a:t> mikrofon når du ikke taler</a:t>
            </a:r>
          </a:p>
          <a:p>
            <a:endParaRPr lang="da-DK" sz="1600" spc="0"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da-DK" sz="1600" spc="0" dirty="0" err="1">
                <a:solidFill>
                  <a:schemeClr val="tx1"/>
                </a:solidFill>
                <a:latin typeface="Lato" panose="020F0502020204030203" pitchFamily="34" charset="0"/>
                <a:ea typeface="Lato" panose="020F0502020204030203" pitchFamily="34" charset="0"/>
                <a:cs typeface="Lato" panose="020F0502020204030203" pitchFamily="34" charset="0"/>
              </a:rPr>
              <a:t>Unmute</a:t>
            </a:r>
            <a:r>
              <a:rPr lang="da-DK" sz="1600" spc="0" dirty="0">
                <a:solidFill>
                  <a:schemeClr val="tx1"/>
                </a:solidFill>
                <a:latin typeface="Lato" panose="020F0502020204030203" pitchFamily="34" charset="0"/>
                <a:ea typeface="Lato" panose="020F0502020204030203" pitchFamily="34" charset="0"/>
                <a:cs typeface="Lato" panose="020F0502020204030203" pitchFamily="34" charset="0"/>
              </a:rPr>
              <a:t> og sæt kamera på når du taler.</a:t>
            </a:r>
          </a:p>
          <a:p>
            <a:endParaRPr lang="da-DK" sz="1600" spc="0"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da-DK" sz="1600" spc="0" dirty="0">
                <a:solidFill>
                  <a:schemeClr val="tx1"/>
                </a:solidFill>
                <a:latin typeface="Lato" panose="020F0502020204030203" pitchFamily="34" charset="0"/>
                <a:ea typeface="Lato" panose="020F0502020204030203" pitchFamily="34" charset="0"/>
                <a:cs typeface="Lato" panose="020F0502020204030203" pitchFamily="34" charset="0"/>
              </a:rPr>
              <a:t>Brug chat til at markere eller stille spørgsmål </a:t>
            </a:r>
          </a:p>
          <a:p>
            <a:r>
              <a:rPr lang="da-DK" sz="1600" spc="0" dirty="0">
                <a:solidFill>
                  <a:schemeClr val="tx1"/>
                </a:solidFill>
                <a:latin typeface="Lato" panose="020F0502020204030203" pitchFamily="34" charset="0"/>
                <a:ea typeface="Lato" panose="020F0502020204030203" pitchFamily="34" charset="0"/>
                <a:cs typeface="Lato" panose="020F0502020204030203" pitchFamily="34" charset="0"/>
              </a:rPr>
              <a:t>– jeg samler op, når det passer i flowet (kig efter parkeringspladsen)</a:t>
            </a:r>
          </a:p>
          <a:p>
            <a:endParaRPr lang="da-DK" sz="1600" spc="0" dirty="0">
              <a:solidFill>
                <a:schemeClr val="tx1"/>
              </a:solidFill>
              <a:latin typeface="Lato" panose="020F0502020204030203" pitchFamily="34" charset="0"/>
              <a:ea typeface="Lato" panose="020F0502020204030203" pitchFamily="34" charset="0"/>
              <a:cs typeface="Lato" panose="020F0502020204030203" pitchFamily="34" charset="0"/>
            </a:endParaRPr>
          </a:p>
          <a:p>
            <a:endParaRPr lang="da-DK" dirty="0"/>
          </a:p>
        </p:txBody>
      </p:sp>
      <p:grpSp>
        <p:nvGrpSpPr>
          <p:cNvPr id="26" name="Group 25">
            <a:extLst>
              <a:ext uri="{FF2B5EF4-FFF2-40B4-BE49-F238E27FC236}">
                <a16:creationId xmlns:a16="http://schemas.microsoft.com/office/drawing/2014/main" id="{C311EC99-22B6-489B-860F-0169A64674D0}"/>
              </a:ext>
            </a:extLst>
          </p:cNvPr>
          <p:cNvGrpSpPr/>
          <p:nvPr/>
        </p:nvGrpSpPr>
        <p:grpSpPr>
          <a:xfrm>
            <a:off x="657738" y="2271075"/>
            <a:ext cx="382210" cy="389377"/>
            <a:chOff x="8879662" y="1348114"/>
            <a:chExt cx="421099" cy="428994"/>
          </a:xfrm>
        </p:grpSpPr>
        <p:sp>
          <p:nvSpPr>
            <p:cNvPr id="27" name="Freeform 15">
              <a:extLst>
                <a:ext uri="{FF2B5EF4-FFF2-40B4-BE49-F238E27FC236}">
                  <a16:creationId xmlns:a16="http://schemas.microsoft.com/office/drawing/2014/main" id="{DBB6EBC1-66C2-4AE2-A610-54A4F20D0B8C}"/>
                </a:ext>
              </a:extLst>
            </p:cNvPr>
            <p:cNvSpPr>
              <a:spLocks/>
            </p:cNvSpPr>
            <p:nvPr/>
          </p:nvSpPr>
          <p:spPr bwMode="auto">
            <a:xfrm>
              <a:off x="8879662" y="1579718"/>
              <a:ext cx="388201" cy="197390"/>
            </a:xfrm>
            <a:custGeom>
              <a:avLst/>
              <a:gdLst>
                <a:gd name="T0" fmla="*/ 95 w 104"/>
                <a:gd name="T1" fmla="*/ 53 h 53"/>
                <a:gd name="T2" fmla="*/ 9 w 104"/>
                <a:gd name="T3" fmla="*/ 53 h 53"/>
                <a:gd name="T4" fmla="*/ 0 w 104"/>
                <a:gd name="T5" fmla="*/ 44 h 53"/>
                <a:gd name="T6" fmla="*/ 0 w 104"/>
                <a:gd name="T7" fmla="*/ 0 h 53"/>
                <a:gd name="T8" fmla="*/ 104 w 104"/>
                <a:gd name="T9" fmla="*/ 0 h 53"/>
                <a:gd name="T10" fmla="*/ 104 w 104"/>
                <a:gd name="T11" fmla="*/ 44 h 53"/>
                <a:gd name="T12" fmla="*/ 95 w 104"/>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104" h="53">
                  <a:moveTo>
                    <a:pt x="95" y="53"/>
                  </a:moveTo>
                  <a:cubicBezTo>
                    <a:pt x="9" y="53"/>
                    <a:pt x="9" y="53"/>
                    <a:pt x="9" y="53"/>
                  </a:cubicBezTo>
                  <a:cubicBezTo>
                    <a:pt x="4" y="53"/>
                    <a:pt x="0" y="49"/>
                    <a:pt x="0" y="44"/>
                  </a:cubicBezTo>
                  <a:cubicBezTo>
                    <a:pt x="0" y="0"/>
                    <a:pt x="0" y="0"/>
                    <a:pt x="0" y="0"/>
                  </a:cubicBezTo>
                  <a:cubicBezTo>
                    <a:pt x="104" y="0"/>
                    <a:pt x="104" y="0"/>
                    <a:pt x="104" y="0"/>
                  </a:cubicBezTo>
                  <a:cubicBezTo>
                    <a:pt x="104" y="44"/>
                    <a:pt x="104" y="44"/>
                    <a:pt x="104" y="44"/>
                  </a:cubicBezTo>
                  <a:cubicBezTo>
                    <a:pt x="104" y="49"/>
                    <a:pt x="100" y="53"/>
                    <a:pt x="95" y="53"/>
                  </a:cubicBezTo>
                  <a:close/>
                </a:path>
              </a:pathLst>
            </a:custGeom>
            <a:solidFill>
              <a:schemeClr val="accent1">
                <a:lumMod val="75000"/>
              </a:schemeClr>
            </a:solidFill>
            <a:ln>
              <a:noFill/>
            </a:ln>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grpSp>
          <p:nvGrpSpPr>
            <p:cNvPr id="28" name="Group 27">
              <a:extLst>
                <a:ext uri="{FF2B5EF4-FFF2-40B4-BE49-F238E27FC236}">
                  <a16:creationId xmlns:a16="http://schemas.microsoft.com/office/drawing/2014/main" id="{8299BB78-B4A2-4714-BE01-8FD09373CF6E}"/>
                </a:ext>
              </a:extLst>
            </p:cNvPr>
            <p:cNvGrpSpPr/>
            <p:nvPr/>
          </p:nvGrpSpPr>
          <p:grpSpPr>
            <a:xfrm>
              <a:off x="8902032" y="1348114"/>
              <a:ext cx="398729" cy="425046"/>
              <a:chOff x="8902032" y="1348114"/>
              <a:chExt cx="398729" cy="425046"/>
            </a:xfrm>
          </p:grpSpPr>
          <p:sp>
            <p:nvSpPr>
              <p:cNvPr id="29" name="Freeform 16">
                <a:extLst>
                  <a:ext uri="{FF2B5EF4-FFF2-40B4-BE49-F238E27FC236}">
                    <a16:creationId xmlns:a16="http://schemas.microsoft.com/office/drawing/2014/main" id="{511CB689-338B-4051-B83F-A1B1D967A28B}"/>
                  </a:ext>
                </a:extLst>
              </p:cNvPr>
              <p:cNvSpPr>
                <a:spLocks/>
              </p:cNvSpPr>
              <p:nvPr/>
            </p:nvSpPr>
            <p:spPr bwMode="auto">
              <a:xfrm>
                <a:off x="8916508" y="1571823"/>
                <a:ext cx="384253" cy="201337"/>
              </a:xfrm>
              <a:custGeom>
                <a:avLst/>
                <a:gdLst>
                  <a:gd name="T0" fmla="*/ 103 w 103"/>
                  <a:gd name="T1" fmla="*/ 20 h 54"/>
                  <a:gd name="T2" fmla="*/ 103 w 103"/>
                  <a:gd name="T3" fmla="*/ 46 h 54"/>
                  <a:gd name="T4" fmla="*/ 95 w 103"/>
                  <a:gd name="T5" fmla="*/ 54 h 54"/>
                  <a:gd name="T6" fmla="*/ 8 w 103"/>
                  <a:gd name="T7" fmla="*/ 54 h 54"/>
                  <a:gd name="T8" fmla="*/ 0 w 103"/>
                  <a:gd name="T9" fmla="*/ 46 h 54"/>
                  <a:gd name="T10" fmla="*/ 0 w 103"/>
                  <a:gd name="T11" fmla="*/ 0 h 54"/>
                </a:gdLst>
                <a:ahLst/>
                <a:cxnLst>
                  <a:cxn ang="0">
                    <a:pos x="T0" y="T1"/>
                  </a:cxn>
                  <a:cxn ang="0">
                    <a:pos x="T2" y="T3"/>
                  </a:cxn>
                  <a:cxn ang="0">
                    <a:pos x="T4" y="T5"/>
                  </a:cxn>
                  <a:cxn ang="0">
                    <a:pos x="T6" y="T7"/>
                  </a:cxn>
                  <a:cxn ang="0">
                    <a:pos x="T8" y="T9"/>
                  </a:cxn>
                  <a:cxn ang="0">
                    <a:pos x="T10" y="T11"/>
                  </a:cxn>
                </a:cxnLst>
                <a:rect l="0" t="0" r="r" b="b"/>
                <a:pathLst>
                  <a:path w="103" h="54">
                    <a:moveTo>
                      <a:pt x="103" y="20"/>
                    </a:moveTo>
                    <a:cubicBezTo>
                      <a:pt x="103" y="46"/>
                      <a:pt x="103" y="46"/>
                      <a:pt x="103" y="46"/>
                    </a:cubicBezTo>
                    <a:cubicBezTo>
                      <a:pt x="103" y="50"/>
                      <a:pt x="99" y="54"/>
                      <a:pt x="95" y="54"/>
                    </a:cubicBezTo>
                    <a:cubicBezTo>
                      <a:pt x="8" y="54"/>
                      <a:pt x="8" y="54"/>
                      <a:pt x="8" y="54"/>
                    </a:cubicBezTo>
                    <a:cubicBezTo>
                      <a:pt x="3" y="54"/>
                      <a:pt x="0" y="50"/>
                      <a:pt x="0" y="46"/>
                    </a:cubicBezTo>
                    <a:cubicBezTo>
                      <a:pt x="0" y="0"/>
                      <a:pt x="0" y="0"/>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0" name="Freeform 17">
                <a:extLst>
                  <a:ext uri="{FF2B5EF4-FFF2-40B4-BE49-F238E27FC236}">
                    <a16:creationId xmlns:a16="http://schemas.microsoft.com/office/drawing/2014/main" id="{61DAD572-8369-4F99-AEB3-11E893C7E5BC}"/>
                  </a:ext>
                </a:extLst>
              </p:cNvPr>
              <p:cNvSpPr>
                <a:spLocks/>
              </p:cNvSpPr>
              <p:nvPr/>
            </p:nvSpPr>
            <p:spPr bwMode="auto">
              <a:xfrm>
                <a:off x="9003360" y="1515238"/>
                <a:ext cx="297401" cy="56585"/>
              </a:xfrm>
              <a:custGeom>
                <a:avLst/>
                <a:gdLst>
                  <a:gd name="T0" fmla="*/ 0 w 226"/>
                  <a:gd name="T1" fmla="*/ 43 h 43"/>
                  <a:gd name="T2" fmla="*/ 226 w 226"/>
                  <a:gd name="T3" fmla="*/ 43 h 43"/>
                  <a:gd name="T4" fmla="*/ 226 w 226"/>
                  <a:gd name="T5" fmla="*/ 0 h 43"/>
                </a:gdLst>
                <a:ahLst/>
                <a:cxnLst>
                  <a:cxn ang="0">
                    <a:pos x="T0" y="T1"/>
                  </a:cxn>
                  <a:cxn ang="0">
                    <a:pos x="T2" y="T3"/>
                  </a:cxn>
                  <a:cxn ang="0">
                    <a:pos x="T4" y="T5"/>
                  </a:cxn>
                </a:cxnLst>
                <a:rect l="0" t="0" r="r" b="b"/>
                <a:pathLst>
                  <a:path w="226" h="43">
                    <a:moveTo>
                      <a:pt x="0" y="43"/>
                    </a:moveTo>
                    <a:lnTo>
                      <a:pt x="226" y="43"/>
                    </a:lnTo>
                    <a:lnTo>
                      <a:pt x="226"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1" name="Freeform 18">
                <a:extLst>
                  <a:ext uri="{FF2B5EF4-FFF2-40B4-BE49-F238E27FC236}">
                    <a16:creationId xmlns:a16="http://schemas.microsoft.com/office/drawing/2014/main" id="{B835B72F-29C0-4B44-AA5F-F01284CD5106}"/>
                  </a:ext>
                </a:extLst>
              </p:cNvPr>
              <p:cNvSpPr>
                <a:spLocks/>
              </p:cNvSpPr>
              <p:nvPr/>
            </p:nvSpPr>
            <p:spPr bwMode="auto">
              <a:xfrm>
                <a:off x="8916508" y="1515238"/>
                <a:ext cx="384253" cy="56585"/>
              </a:xfrm>
              <a:custGeom>
                <a:avLst/>
                <a:gdLst>
                  <a:gd name="T0" fmla="*/ 292 w 292"/>
                  <a:gd name="T1" fmla="*/ 0 h 43"/>
                  <a:gd name="T2" fmla="*/ 0 w 292"/>
                  <a:gd name="T3" fmla="*/ 0 h 43"/>
                  <a:gd name="T4" fmla="*/ 0 w 292"/>
                  <a:gd name="T5" fmla="*/ 43 h 43"/>
                </a:gdLst>
                <a:ahLst/>
                <a:cxnLst>
                  <a:cxn ang="0">
                    <a:pos x="T0" y="T1"/>
                  </a:cxn>
                  <a:cxn ang="0">
                    <a:pos x="T2" y="T3"/>
                  </a:cxn>
                  <a:cxn ang="0">
                    <a:pos x="T4" y="T5"/>
                  </a:cxn>
                </a:cxnLst>
                <a:rect l="0" t="0" r="r" b="b"/>
                <a:pathLst>
                  <a:path w="292" h="43">
                    <a:moveTo>
                      <a:pt x="292" y="0"/>
                    </a:moveTo>
                    <a:lnTo>
                      <a:pt x="0" y="0"/>
                    </a:lnTo>
                    <a:lnTo>
                      <a:pt x="0" y="43"/>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2" name="Line 19">
                <a:extLst>
                  <a:ext uri="{FF2B5EF4-FFF2-40B4-BE49-F238E27FC236}">
                    <a16:creationId xmlns:a16="http://schemas.microsoft.com/office/drawing/2014/main" id="{5165C5F0-CEC2-46D0-9E37-5D2B344B591C}"/>
                  </a:ext>
                </a:extLst>
              </p:cNvPr>
              <p:cNvSpPr>
                <a:spLocks noChangeShapeType="1"/>
              </p:cNvSpPr>
              <p:nvPr/>
            </p:nvSpPr>
            <p:spPr bwMode="auto">
              <a:xfrm flipH="1">
                <a:off x="8950722" y="1515238"/>
                <a:ext cx="67113" cy="5658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3" name="Line 20">
                <a:extLst>
                  <a:ext uri="{FF2B5EF4-FFF2-40B4-BE49-F238E27FC236}">
                    <a16:creationId xmlns:a16="http://schemas.microsoft.com/office/drawing/2014/main" id="{0B5BC862-8CAB-40F2-A40D-4E0603CFCC9B}"/>
                  </a:ext>
                </a:extLst>
              </p:cNvPr>
              <p:cNvSpPr>
                <a:spLocks noChangeShapeType="1"/>
              </p:cNvSpPr>
              <p:nvPr/>
            </p:nvSpPr>
            <p:spPr bwMode="auto">
              <a:xfrm flipH="1">
                <a:off x="9032310" y="1515238"/>
                <a:ext cx="71060" cy="5658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4" name="Line 21">
                <a:extLst>
                  <a:ext uri="{FF2B5EF4-FFF2-40B4-BE49-F238E27FC236}">
                    <a16:creationId xmlns:a16="http://schemas.microsoft.com/office/drawing/2014/main" id="{7C15B6FD-F7D1-4590-89CF-4A17A0C2D6EF}"/>
                  </a:ext>
                </a:extLst>
              </p:cNvPr>
              <p:cNvSpPr>
                <a:spLocks noChangeShapeType="1"/>
              </p:cNvSpPr>
              <p:nvPr/>
            </p:nvSpPr>
            <p:spPr bwMode="auto">
              <a:xfrm flipH="1">
                <a:off x="9115214" y="1515238"/>
                <a:ext cx="71060" cy="5658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5" name="Line 22">
                <a:extLst>
                  <a:ext uri="{FF2B5EF4-FFF2-40B4-BE49-F238E27FC236}">
                    <a16:creationId xmlns:a16="http://schemas.microsoft.com/office/drawing/2014/main" id="{8FD4996D-770E-429A-894E-0CDBBA249692}"/>
                  </a:ext>
                </a:extLst>
              </p:cNvPr>
              <p:cNvSpPr>
                <a:spLocks noChangeShapeType="1"/>
              </p:cNvSpPr>
              <p:nvPr/>
            </p:nvSpPr>
            <p:spPr bwMode="auto">
              <a:xfrm flipH="1">
                <a:off x="9196802" y="1515238"/>
                <a:ext cx="71060" cy="5658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6" name="Line 23">
                <a:extLst>
                  <a:ext uri="{FF2B5EF4-FFF2-40B4-BE49-F238E27FC236}">
                    <a16:creationId xmlns:a16="http://schemas.microsoft.com/office/drawing/2014/main" id="{C20E5B66-1497-4DEE-8560-36EAB6C9F21E}"/>
                  </a:ext>
                </a:extLst>
              </p:cNvPr>
              <p:cNvSpPr>
                <a:spLocks noChangeShapeType="1"/>
              </p:cNvSpPr>
              <p:nvPr/>
            </p:nvSpPr>
            <p:spPr bwMode="auto">
              <a:xfrm flipV="1">
                <a:off x="9025730" y="1396804"/>
                <a:ext cx="256608" cy="8158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7" name="Line 24">
                <a:extLst>
                  <a:ext uri="{FF2B5EF4-FFF2-40B4-BE49-F238E27FC236}">
                    <a16:creationId xmlns:a16="http://schemas.microsoft.com/office/drawing/2014/main" id="{63741AB0-3FB1-49A1-96BD-EF27961D4295}"/>
                  </a:ext>
                </a:extLst>
              </p:cNvPr>
              <p:cNvSpPr>
                <a:spLocks noChangeShapeType="1"/>
              </p:cNvSpPr>
              <p:nvPr/>
            </p:nvSpPr>
            <p:spPr bwMode="auto">
              <a:xfrm flipV="1">
                <a:off x="8913876" y="1478392"/>
                <a:ext cx="111855" cy="36846"/>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8" name="Freeform 25">
                <a:extLst>
                  <a:ext uri="{FF2B5EF4-FFF2-40B4-BE49-F238E27FC236}">
                    <a16:creationId xmlns:a16="http://schemas.microsoft.com/office/drawing/2014/main" id="{54C2FD24-CCD5-4DBC-9AC5-C55AC54D64A0}"/>
                  </a:ext>
                </a:extLst>
              </p:cNvPr>
              <p:cNvSpPr>
                <a:spLocks/>
              </p:cNvSpPr>
              <p:nvPr/>
            </p:nvSpPr>
            <p:spPr bwMode="auto">
              <a:xfrm>
                <a:off x="8902032" y="1348114"/>
                <a:ext cx="380305" cy="167123"/>
              </a:xfrm>
              <a:custGeom>
                <a:avLst/>
                <a:gdLst>
                  <a:gd name="T0" fmla="*/ 102 w 102"/>
                  <a:gd name="T1" fmla="*/ 13 h 45"/>
                  <a:gd name="T2" fmla="*/ 100 w 102"/>
                  <a:gd name="T3" fmla="*/ 7 h 45"/>
                  <a:gd name="T4" fmla="*/ 90 w 102"/>
                  <a:gd name="T5" fmla="*/ 1 h 45"/>
                  <a:gd name="T6" fmla="*/ 7 w 102"/>
                  <a:gd name="T7" fmla="*/ 27 h 45"/>
                  <a:gd name="T8" fmla="*/ 1 w 102"/>
                  <a:gd name="T9" fmla="*/ 38 h 45"/>
                  <a:gd name="T10" fmla="*/ 3 w 102"/>
                  <a:gd name="T11" fmla="*/ 45 h 45"/>
                </a:gdLst>
                <a:ahLst/>
                <a:cxnLst>
                  <a:cxn ang="0">
                    <a:pos x="T0" y="T1"/>
                  </a:cxn>
                  <a:cxn ang="0">
                    <a:pos x="T2" y="T3"/>
                  </a:cxn>
                  <a:cxn ang="0">
                    <a:pos x="T4" y="T5"/>
                  </a:cxn>
                  <a:cxn ang="0">
                    <a:pos x="T6" y="T7"/>
                  </a:cxn>
                  <a:cxn ang="0">
                    <a:pos x="T8" y="T9"/>
                  </a:cxn>
                  <a:cxn ang="0">
                    <a:pos x="T10" y="T11"/>
                  </a:cxn>
                </a:cxnLst>
                <a:rect l="0" t="0" r="r" b="b"/>
                <a:pathLst>
                  <a:path w="102" h="45">
                    <a:moveTo>
                      <a:pt x="102" y="13"/>
                    </a:moveTo>
                    <a:cubicBezTo>
                      <a:pt x="100" y="7"/>
                      <a:pt x="100" y="7"/>
                      <a:pt x="100" y="7"/>
                    </a:cubicBezTo>
                    <a:cubicBezTo>
                      <a:pt x="99" y="2"/>
                      <a:pt x="94" y="0"/>
                      <a:pt x="90" y="1"/>
                    </a:cubicBezTo>
                    <a:cubicBezTo>
                      <a:pt x="7" y="27"/>
                      <a:pt x="7" y="27"/>
                      <a:pt x="7" y="27"/>
                    </a:cubicBezTo>
                    <a:cubicBezTo>
                      <a:pt x="2" y="29"/>
                      <a:pt x="0" y="34"/>
                      <a:pt x="1" y="38"/>
                    </a:cubicBezTo>
                    <a:cubicBezTo>
                      <a:pt x="3" y="45"/>
                      <a:pt x="3" y="45"/>
                      <a:pt x="3" y="45"/>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39" name="Line 26">
                <a:extLst>
                  <a:ext uri="{FF2B5EF4-FFF2-40B4-BE49-F238E27FC236}">
                    <a16:creationId xmlns:a16="http://schemas.microsoft.com/office/drawing/2014/main" id="{954BDA41-EAB1-448F-B56E-5D3C4F1F31D7}"/>
                  </a:ext>
                </a:extLst>
              </p:cNvPr>
              <p:cNvSpPr>
                <a:spLocks noChangeShapeType="1"/>
              </p:cNvSpPr>
              <p:nvPr/>
            </p:nvSpPr>
            <p:spPr bwMode="auto">
              <a:xfrm>
                <a:off x="9166536" y="1374433"/>
                <a:ext cx="82904" cy="3289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40" name="Line 27">
                <a:extLst>
                  <a:ext uri="{FF2B5EF4-FFF2-40B4-BE49-F238E27FC236}">
                    <a16:creationId xmlns:a16="http://schemas.microsoft.com/office/drawing/2014/main" id="{71EA1B6B-0E6A-40ED-B9C8-E3743E4E9BDF}"/>
                  </a:ext>
                </a:extLst>
              </p:cNvPr>
              <p:cNvSpPr>
                <a:spLocks noChangeShapeType="1"/>
              </p:cNvSpPr>
              <p:nvPr/>
            </p:nvSpPr>
            <p:spPr bwMode="auto">
              <a:xfrm>
                <a:off x="9088895" y="1399436"/>
                <a:ext cx="81588" cy="34214"/>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41" name="Line 28">
                <a:extLst>
                  <a:ext uri="{FF2B5EF4-FFF2-40B4-BE49-F238E27FC236}">
                    <a16:creationId xmlns:a16="http://schemas.microsoft.com/office/drawing/2014/main" id="{50AF0C9E-BEBB-4367-8175-ABBF8D953970}"/>
                  </a:ext>
                </a:extLst>
              </p:cNvPr>
              <p:cNvSpPr>
                <a:spLocks noChangeShapeType="1"/>
              </p:cNvSpPr>
              <p:nvPr/>
            </p:nvSpPr>
            <p:spPr bwMode="auto">
              <a:xfrm>
                <a:off x="9009939" y="1423123"/>
                <a:ext cx="82904" cy="3289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sp>
            <p:nvSpPr>
              <p:cNvPr id="42" name="Line 29">
                <a:extLst>
                  <a:ext uri="{FF2B5EF4-FFF2-40B4-BE49-F238E27FC236}">
                    <a16:creationId xmlns:a16="http://schemas.microsoft.com/office/drawing/2014/main" id="{63274D37-AB33-4E81-827B-BEDF74BFB601}"/>
                  </a:ext>
                </a:extLst>
              </p:cNvPr>
              <p:cNvSpPr>
                <a:spLocks noChangeShapeType="1"/>
              </p:cNvSpPr>
              <p:nvPr/>
            </p:nvSpPr>
            <p:spPr bwMode="auto">
              <a:xfrm>
                <a:off x="8936247" y="1448125"/>
                <a:ext cx="77641" cy="34214"/>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dirty="0">
                  <a:solidFill>
                    <a:srgbClr val="000000"/>
                  </a:solidFill>
                  <a:latin typeface="Calibri" panose="020F0502020204030204"/>
                </a:endParaRPr>
              </a:p>
            </p:txBody>
          </p:sp>
        </p:grpSp>
      </p:grpSp>
      <p:grpSp>
        <p:nvGrpSpPr>
          <p:cNvPr id="50" name="Group 49">
            <a:extLst>
              <a:ext uri="{FF2B5EF4-FFF2-40B4-BE49-F238E27FC236}">
                <a16:creationId xmlns:a16="http://schemas.microsoft.com/office/drawing/2014/main" id="{E4B55360-2402-431F-ABA3-E8BD6432F7F6}"/>
              </a:ext>
            </a:extLst>
          </p:cNvPr>
          <p:cNvGrpSpPr/>
          <p:nvPr/>
        </p:nvGrpSpPr>
        <p:grpSpPr>
          <a:xfrm>
            <a:off x="671398" y="1601671"/>
            <a:ext cx="373313" cy="373313"/>
            <a:chOff x="7729387" y="2621614"/>
            <a:chExt cx="506412" cy="506412"/>
          </a:xfrm>
        </p:grpSpPr>
        <p:sp>
          <p:nvSpPr>
            <p:cNvPr id="51" name="Freeform 93">
              <a:extLst>
                <a:ext uri="{FF2B5EF4-FFF2-40B4-BE49-F238E27FC236}">
                  <a16:creationId xmlns:a16="http://schemas.microsoft.com/office/drawing/2014/main" id="{30D9B585-54FB-4C2D-93E4-8B2E123E5B78}"/>
                </a:ext>
              </a:extLst>
            </p:cNvPr>
            <p:cNvSpPr>
              <a:spLocks/>
            </p:cNvSpPr>
            <p:nvPr/>
          </p:nvSpPr>
          <p:spPr bwMode="auto">
            <a:xfrm>
              <a:off x="7729387" y="2667652"/>
              <a:ext cx="415925" cy="344487"/>
            </a:xfrm>
            <a:custGeom>
              <a:avLst/>
              <a:gdLst>
                <a:gd name="T0" fmla="*/ 93 w 93"/>
                <a:gd name="T1" fmla="*/ 77 h 77"/>
                <a:gd name="T2" fmla="*/ 51 w 93"/>
                <a:gd name="T3" fmla="*/ 59 h 77"/>
                <a:gd name="T4" fmla="*/ 47 w 93"/>
                <a:gd name="T5" fmla="*/ 59 h 77"/>
                <a:gd name="T6" fmla="*/ 20 w 93"/>
                <a:gd name="T7" fmla="*/ 59 h 77"/>
                <a:gd name="T8" fmla="*/ 0 w 93"/>
                <a:gd name="T9" fmla="*/ 39 h 77"/>
                <a:gd name="T10" fmla="*/ 0 w 93"/>
                <a:gd name="T11" fmla="*/ 39 h 77"/>
                <a:gd name="T12" fmla="*/ 20 w 93"/>
                <a:gd name="T13" fmla="*/ 19 h 77"/>
                <a:gd name="T14" fmla="*/ 51 w 93"/>
                <a:gd name="T15" fmla="*/ 19 h 77"/>
                <a:gd name="T16" fmla="*/ 51 w 93"/>
                <a:gd name="T17" fmla="*/ 19 h 77"/>
                <a:gd name="T18" fmla="*/ 93 w 93"/>
                <a:gd name="T1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77">
                  <a:moveTo>
                    <a:pt x="93" y="77"/>
                  </a:moveTo>
                  <a:cubicBezTo>
                    <a:pt x="51" y="59"/>
                    <a:pt x="51" y="59"/>
                    <a:pt x="51" y="59"/>
                  </a:cubicBezTo>
                  <a:cubicBezTo>
                    <a:pt x="47" y="59"/>
                    <a:pt x="47" y="59"/>
                    <a:pt x="47" y="59"/>
                  </a:cubicBezTo>
                  <a:cubicBezTo>
                    <a:pt x="20" y="59"/>
                    <a:pt x="20" y="59"/>
                    <a:pt x="20" y="59"/>
                  </a:cubicBezTo>
                  <a:cubicBezTo>
                    <a:pt x="9" y="59"/>
                    <a:pt x="0" y="50"/>
                    <a:pt x="0" y="39"/>
                  </a:cubicBezTo>
                  <a:cubicBezTo>
                    <a:pt x="0" y="39"/>
                    <a:pt x="0" y="39"/>
                    <a:pt x="0" y="39"/>
                  </a:cubicBezTo>
                  <a:cubicBezTo>
                    <a:pt x="0" y="28"/>
                    <a:pt x="9" y="19"/>
                    <a:pt x="20" y="19"/>
                  </a:cubicBezTo>
                  <a:cubicBezTo>
                    <a:pt x="51" y="19"/>
                    <a:pt x="51" y="19"/>
                    <a:pt x="51" y="19"/>
                  </a:cubicBezTo>
                  <a:cubicBezTo>
                    <a:pt x="51" y="19"/>
                    <a:pt x="51" y="19"/>
                    <a:pt x="51" y="19"/>
                  </a:cubicBezTo>
                  <a:cubicBezTo>
                    <a:pt x="93" y="0"/>
                    <a:pt x="93" y="0"/>
                    <a:pt x="93" y="0"/>
                  </a:cubicBezTo>
                </a:path>
              </a:pathLst>
            </a:custGeom>
            <a:solidFill>
              <a:schemeClr val="accent2"/>
            </a:solidFill>
            <a:ln>
              <a:noFill/>
            </a:ln>
          </p:spPr>
          <p:txBody>
            <a:bodyPr vert="horz" wrap="square" lIns="76200" tIns="38100" rIns="76200" bIns="38100" numCol="1" anchor="t" anchorCtr="0" compatLnSpc="1">
              <a:prstTxWarp prst="textNoShape">
                <a:avLst/>
              </a:prstTxWarp>
            </a:bodyPr>
            <a:lstStyle/>
            <a:p>
              <a:pPr defTabSz="380985">
                <a:defRPr/>
              </a:pPr>
              <a:endParaRPr lang="da-DK" sz="1500">
                <a:solidFill>
                  <a:srgbClr val="000000"/>
                </a:solidFill>
                <a:latin typeface="Calibri" panose="020F0502020204030204"/>
              </a:endParaRPr>
            </a:p>
          </p:txBody>
        </p:sp>
        <p:sp>
          <p:nvSpPr>
            <p:cNvPr id="52" name="Freeform 94">
              <a:extLst>
                <a:ext uri="{FF2B5EF4-FFF2-40B4-BE49-F238E27FC236}">
                  <a16:creationId xmlns:a16="http://schemas.microsoft.com/office/drawing/2014/main" id="{DCA89B52-7061-4F7A-B598-13CC0D4752CC}"/>
                </a:ext>
              </a:extLst>
            </p:cNvPr>
            <p:cNvSpPr>
              <a:spLocks/>
            </p:cNvSpPr>
            <p:nvPr/>
          </p:nvSpPr>
          <p:spPr bwMode="auto">
            <a:xfrm>
              <a:off x="7743674" y="2621614"/>
              <a:ext cx="492125" cy="506412"/>
            </a:xfrm>
            <a:custGeom>
              <a:avLst/>
              <a:gdLst>
                <a:gd name="T0" fmla="*/ 33 w 110"/>
                <a:gd name="T1" fmla="*/ 78 h 113"/>
                <a:gd name="T2" fmla="*/ 33 w 110"/>
                <a:gd name="T3" fmla="*/ 105 h 113"/>
                <a:gd name="T4" fmla="*/ 40 w 110"/>
                <a:gd name="T5" fmla="*/ 113 h 113"/>
                <a:gd name="T6" fmla="*/ 40 w 110"/>
                <a:gd name="T7" fmla="*/ 113 h 113"/>
                <a:gd name="T8" fmla="*/ 48 w 110"/>
                <a:gd name="T9" fmla="*/ 105 h 113"/>
                <a:gd name="T10" fmla="*/ 48 w 110"/>
                <a:gd name="T11" fmla="*/ 78 h 113"/>
                <a:gd name="T12" fmla="*/ 41 w 110"/>
                <a:gd name="T13" fmla="*/ 70 h 113"/>
                <a:gd name="T14" fmla="*/ 22 w 110"/>
                <a:gd name="T15" fmla="*/ 70 h 113"/>
                <a:gd name="T16" fmla="*/ 0 w 110"/>
                <a:gd name="T17" fmla="*/ 49 h 113"/>
                <a:gd name="T18" fmla="*/ 0 w 110"/>
                <a:gd name="T19" fmla="*/ 49 h 113"/>
                <a:gd name="T20" fmla="*/ 22 w 110"/>
                <a:gd name="T21" fmla="*/ 27 h 113"/>
                <a:gd name="T22" fmla="*/ 54 w 110"/>
                <a:gd name="T23" fmla="*/ 27 h 113"/>
                <a:gd name="T24" fmla="*/ 54 w 110"/>
                <a:gd name="T25" fmla="*/ 27 h 113"/>
                <a:gd name="T26" fmla="*/ 99 w 110"/>
                <a:gd name="T27" fmla="*/ 7 h 113"/>
                <a:gd name="T28" fmla="*/ 99 w 110"/>
                <a:gd name="T29" fmla="*/ 5 h 113"/>
                <a:gd name="T30" fmla="*/ 104 w 110"/>
                <a:gd name="T31" fmla="*/ 0 h 113"/>
                <a:gd name="T32" fmla="*/ 104 w 110"/>
                <a:gd name="T33" fmla="*/ 0 h 113"/>
                <a:gd name="T34" fmla="*/ 110 w 110"/>
                <a:gd name="T35" fmla="*/ 5 h 113"/>
                <a:gd name="T36" fmla="*/ 110 w 110"/>
                <a:gd name="T37" fmla="*/ 95 h 113"/>
                <a:gd name="T38" fmla="*/ 104 w 110"/>
                <a:gd name="T39" fmla="*/ 100 h 113"/>
                <a:gd name="T40" fmla="*/ 104 w 110"/>
                <a:gd name="T41" fmla="*/ 100 h 113"/>
                <a:gd name="T42" fmla="*/ 99 w 110"/>
                <a:gd name="T43" fmla="*/ 95 h 113"/>
                <a:gd name="T44" fmla="*/ 99 w 110"/>
                <a:gd name="T45" fmla="*/ 89 h 113"/>
                <a:gd name="T46" fmla="*/ 54 w 110"/>
                <a:gd name="T47" fmla="*/ 7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13">
                  <a:moveTo>
                    <a:pt x="33" y="78"/>
                  </a:moveTo>
                  <a:cubicBezTo>
                    <a:pt x="33" y="105"/>
                    <a:pt x="33" y="105"/>
                    <a:pt x="33" y="105"/>
                  </a:cubicBezTo>
                  <a:cubicBezTo>
                    <a:pt x="33" y="110"/>
                    <a:pt x="36" y="113"/>
                    <a:pt x="40" y="113"/>
                  </a:cubicBezTo>
                  <a:cubicBezTo>
                    <a:pt x="40" y="113"/>
                    <a:pt x="40" y="113"/>
                    <a:pt x="40" y="113"/>
                  </a:cubicBezTo>
                  <a:cubicBezTo>
                    <a:pt x="45" y="113"/>
                    <a:pt x="48" y="110"/>
                    <a:pt x="48" y="105"/>
                  </a:cubicBezTo>
                  <a:cubicBezTo>
                    <a:pt x="48" y="78"/>
                    <a:pt x="48" y="78"/>
                    <a:pt x="48" y="78"/>
                  </a:cubicBezTo>
                  <a:cubicBezTo>
                    <a:pt x="48" y="74"/>
                    <a:pt x="45" y="70"/>
                    <a:pt x="41" y="70"/>
                  </a:cubicBezTo>
                  <a:cubicBezTo>
                    <a:pt x="22" y="70"/>
                    <a:pt x="22" y="70"/>
                    <a:pt x="22" y="70"/>
                  </a:cubicBezTo>
                  <a:cubicBezTo>
                    <a:pt x="10" y="70"/>
                    <a:pt x="0" y="61"/>
                    <a:pt x="0" y="49"/>
                  </a:cubicBezTo>
                  <a:cubicBezTo>
                    <a:pt x="0" y="49"/>
                    <a:pt x="0" y="49"/>
                    <a:pt x="0" y="49"/>
                  </a:cubicBezTo>
                  <a:cubicBezTo>
                    <a:pt x="0" y="37"/>
                    <a:pt x="10" y="27"/>
                    <a:pt x="22" y="27"/>
                  </a:cubicBezTo>
                  <a:cubicBezTo>
                    <a:pt x="54" y="27"/>
                    <a:pt x="54" y="27"/>
                    <a:pt x="54" y="27"/>
                  </a:cubicBezTo>
                  <a:cubicBezTo>
                    <a:pt x="54" y="27"/>
                    <a:pt x="54" y="27"/>
                    <a:pt x="54" y="27"/>
                  </a:cubicBezTo>
                  <a:cubicBezTo>
                    <a:pt x="99" y="7"/>
                    <a:pt x="99" y="7"/>
                    <a:pt x="99" y="7"/>
                  </a:cubicBezTo>
                  <a:cubicBezTo>
                    <a:pt x="99" y="5"/>
                    <a:pt x="99" y="5"/>
                    <a:pt x="99" y="5"/>
                  </a:cubicBezTo>
                  <a:cubicBezTo>
                    <a:pt x="99" y="2"/>
                    <a:pt x="101" y="0"/>
                    <a:pt x="104" y="0"/>
                  </a:cubicBezTo>
                  <a:cubicBezTo>
                    <a:pt x="104" y="0"/>
                    <a:pt x="104" y="0"/>
                    <a:pt x="104" y="0"/>
                  </a:cubicBezTo>
                  <a:cubicBezTo>
                    <a:pt x="107" y="0"/>
                    <a:pt x="110" y="2"/>
                    <a:pt x="110" y="5"/>
                  </a:cubicBezTo>
                  <a:cubicBezTo>
                    <a:pt x="110" y="95"/>
                    <a:pt x="110" y="95"/>
                    <a:pt x="110" y="95"/>
                  </a:cubicBezTo>
                  <a:cubicBezTo>
                    <a:pt x="110" y="98"/>
                    <a:pt x="107" y="100"/>
                    <a:pt x="104" y="100"/>
                  </a:cubicBezTo>
                  <a:cubicBezTo>
                    <a:pt x="104" y="100"/>
                    <a:pt x="104" y="100"/>
                    <a:pt x="104" y="100"/>
                  </a:cubicBezTo>
                  <a:cubicBezTo>
                    <a:pt x="101" y="100"/>
                    <a:pt x="99" y="98"/>
                    <a:pt x="99" y="95"/>
                  </a:cubicBezTo>
                  <a:cubicBezTo>
                    <a:pt x="99" y="89"/>
                    <a:pt x="99" y="89"/>
                    <a:pt x="99" y="89"/>
                  </a:cubicBezTo>
                  <a:cubicBezTo>
                    <a:pt x="54" y="71"/>
                    <a:pt x="54" y="71"/>
                    <a:pt x="54" y="7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380985">
                <a:defRPr/>
              </a:pPr>
              <a:endParaRPr lang="da-DK" sz="1500">
                <a:solidFill>
                  <a:srgbClr val="000000"/>
                </a:solidFill>
                <a:latin typeface="Calibri" panose="020F0502020204030204"/>
              </a:endParaRPr>
            </a:p>
          </p:txBody>
        </p:sp>
      </p:grpSp>
      <p:grpSp>
        <p:nvGrpSpPr>
          <p:cNvPr id="53" name="Group 52">
            <a:extLst>
              <a:ext uri="{FF2B5EF4-FFF2-40B4-BE49-F238E27FC236}">
                <a16:creationId xmlns:a16="http://schemas.microsoft.com/office/drawing/2014/main" id="{5296378D-385D-413D-A72E-6D67DD609200}"/>
              </a:ext>
            </a:extLst>
          </p:cNvPr>
          <p:cNvGrpSpPr/>
          <p:nvPr/>
        </p:nvGrpSpPr>
        <p:grpSpPr>
          <a:xfrm>
            <a:off x="615747" y="3038549"/>
            <a:ext cx="558890" cy="451885"/>
            <a:chOff x="2474325" y="3091072"/>
            <a:chExt cx="4014788" cy="3246120"/>
          </a:xfrm>
        </p:grpSpPr>
        <p:sp>
          <p:nvSpPr>
            <p:cNvPr id="54" name="Freeform: Shape 53">
              <a:extLst>
                <a:ext uri="{FF2B5EF4-FFF2-40B4-BE49-F238E27FC236}">
                  <a16:creationId xmlns:a16="http://schemas.microsoft.com/office/drawing/2014/main" id="{F54B46E5-F8A5-4DF6-9B0C-C7F4DFA62852}"/>
                </a:ext>
              </a:extLst>
            </p:cNvPr>
            <p:cNvSpPr/>
            <p:nvPr/>
          </p:nvSpPr>
          <p:spPr>
            <a:xfrm>
              <a:off x="2474325" y="4540776"/>
              <a:ext cx="2628900" cy="1495425"/>
            </a:xfrm>
            <a:custGeom>
              <a:avLst/>
              <a:gdLst>
                <a:gd name="connsiteX0" fmla="*/ 2364105 w 2628900"/>
                <a:gd name="connsiteY0" fmla="*/ 1497330 h 1495425"/>
                <a:gd name="connsiteX1" fmla="*/ 264795 w 2628900"/>
                <a:gd name="connsiteY1" fmla="*/ 1497330 h 1495425"/>
                <a:gd name="connsiteX2" fmla="*/ 0 w 2628900"/>
                <a:gd name="connsiteY2" fmla="*/ 1232535 h 1495425"/>
                <a:gd name="connsiteX3" fmla="*/ 0 w 2628900"/>
                <a:gd name="connsiteY3" fmla="*/ 264795 h 1495425"/>
                <a:gd name="connsiteX4" fmla="*/ 264795 w 2628900"/>
                <a:gd name="connsiteY4" fmla="*/ 0 h 1495425"/>
                <a:gd name="connsiteX5" fmla="*/ 1242060 w 2628900"/>
                <a:gd name="connsiteY5" fmla="*/ 0 h 1495425"/>
                <a:gd name="connsiteX6" fmla="*/ 1241108 w 2628900"/>
                <a:gd name="connsiteY6" fmla="*/ 385763 h 1495425"/>
                <a:gd name="connsiteX7" fmla="*/ 1574483 w 2628900"/>
                <a:gd name="connsiteY7" fmla="*/ 720090 h 1495425"/>
                <a:gd name="connsiteX8" fmla="*/ 2628900 w 2628900"/>
                <a:gd name="connsiteY8" fmla="*/ 720090 h 1495425"/>
                <a:gd name="connsiteX9" fmla="*/ 2628900 w 2628900"/>
                <a:gd name="connsiteY9" fmla="*/ 1231583 h 1495425"/>
                <a:gd name="connsiteX10" fmla="*/ 2364105 w 2628900"/>
                <a:gd name="connsiteY10" fmla="*/ 1497330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900" h="1495425">
                  <a:moveTo>
                    <a:pt x="2364105" y="1497330"/>
                  </a:moveTo>
                  <a:lnTo>
                    <a:pt x="264795" y="1497330"/>
                  </a:lnTo>
                  <a:cubicBezTo>
                    <a:pt x="118110" y="1497330"/>
                    <a:pt x="0" y="1378268"/>
                    <a:pt x="0" y="1232535"/>
                  </a:cubicBezTo>
                  <a:lnTo>
                    <a:pt x="0" y="264795"/>
                  </a:lnTo>
                  <a:cubicBezTo>
                    <a:pt x="0" y="119063"/>
                    <a:pt x="118110" y="0"/>
                    <a:pt x="264795" y="0"/>
                  </a:cubicBezTo>
                  <a:lnTo>
                    <a:pt x="1242060" y="0"/>
                  </a:lnTo>
                  <a:lnTo>
                    <a:pt x="1241108" y="385763"/>
                  </a:lnTo>
                  <a:cubicBezTo>
                    <a:pt x="1240155" y="570548"/>
                    <a:pt x="1389698" y="720090"/>
                    <a:pt x="1574483" y="720090"/>
                  </a:cubicBezTo>
                  <a:lnTo>
                    <a:pt x="2628900" y="720090"/>
                  </a:lnTo>
                  <a:lnTo>
                    <a:pt x="2628900" y="1231583"/>
                  </a:lnTo>
                  <a:cubicBezTo>
                    <a:pt x="2628900" y="1378268"/>
                    <a:pt x="2510790" y="1497330"/>
                    <a:pt x="2364105" y="1497330"/>
                  </a:cubicBezTo>
                  <a:close/>
                </a:path>
              </a:pathLst>
            </a:custGeom>
            <a:solidFill>
              <a:schemeClr val="accent2"/>
            </a:solidFill>
            <a:ln w="9525" cap="flat">
              <a:noFill/>
              <a:prstDash val="solid"/>
              <a:miter/>
            </a:ln>
          </p:spPr>
          <p:txBody>
            <a:bodyPr rtlCol="0" anchor="ctr"/>
            <a:lstStyle/>
            <a:p>
              <a:pPr defTabSz="380985">
                <a:defRPr/>
              </a:pPr>
              <a:endParaRPr lang="da-DK" sz="1500">
                <a:solidFill>
                  <a:srgbClr val="000000"/>
                </a:solidFill>
                <a:latin typeface="Calibri" panose="020F0502020204030204"/>
              </a:endParaRPr>
            </a:p>
          </p:txBody>
        </p:sp>
        <p:grpSp>
          <p:nvGrpSpPr>
            <p:cNvPr id="55" name="Group 54">
              <a:extLst>
                <a:ext uri="{FF2B5EF4-FFF2-40B4-BE49-F238E27FC236}">
                  <a16:creationId xmlns:a16="http://schemas.microsoft.com/office/drawing/2014/main" id="{55C9E7DB-EC8A-401F-ADF0-65B70A949B75}"/>
                </a:ext>
              </a:extLst>
            </p:cNvPr>
            <p:cNvGrpSpPr/>
            <p:nvPr/>
          </p:nvGrpSpPr>
          <p:grpSpPr>
            <a:xfrm>
              <a:off x="2564813" y="3091072"/>
              <a:ext cx="3924300" cy="3246120"/>
              <a:chOff x="2564813" y="3091072"/>
              <a:chExt cx="3924300" cy="3246120"/>
            </a:xfrm>
          </p:grpSpPr>
          <p:sp>
            <p:nvSpPr>
              <p:cNvPr id="56" name="Freeform: Shape 55">
                <a:extLst>
                  <a:ext uri="{FF2B5EF4-FFF2-40B4-BE49-F238E27FC236}">
                    <a16:creationId xmlns:a16="http://schemas.microsoft.com/office/drawing/2014/main" id="{5785B658-0D58-4E6B-B76D-B5BD4AAFF6A7}"/>
                  </a:ext>
                </a:extLst>
              </p:cNvPr>
              <p:cNvSpPr/>
              <p:nvPr/>
            </p:nvSpPr>
            <p:spPr>
              <a:xfrm>
                <a:off x="3831638" y="3091072"/>
                <a:ext cx="2657475" cy="2038350"/>
              </a:xfrm>
              <a:custGeom>
                <a:avLst/>
                <a:gdLst>
                  <a:gd name="connsiteX0" fmla="*/ 0 w 2657475"/>
                  <a:gd name="connsiteY0" fmla="*/ 1021080 h 2038350"/>
                  <a:gd name="connsiteX1" fmla="*/ 0 w 2657475"/>
                  <a:gd name="connsiteY1" fmla="*/ 700088 h 2038350"/>
                  <a:gd name="connsiteX2" fmla="*/ 288608 w 2657475"/>
                  <a:gd name="connsiteY2" fmla="*/ 411480 h 2038350"/>
                  <a:gd name="connsiteX3" fmla="*/ 1679257 w 2657475"/>
                  <a:gd name="connsiteY3" fmla="*/ 411480 h 2038350"/>
                  <a:gd name="connsiteX4" fmla="*/ 2090738 w 2657475"/>
                  <a:gd name="connsiteY4" fmla="*/ 0 h 2038350"/>
                  <a:gd name="connsiteX5" fmla="*/ 2090738 w 2657475"/>
                  <a:gd name="connsiteY5" fmla="*/ 411480 h 2038350"/>
                  <a:gd name="connsiteX6" fmla="*/ 2376488 w 2657475"/>
                  <a:gd name="connsiteY6" fmla="*/ 411480 h 2038350"/>
                  <a:gd name="connsiteX7" fmla="*/ 2665095 w 2657475"/>
                  <a:gd name="connsiteY7" fmla="*/ 700088 h 2038350"/>
                  <a:gd name="connsiteX8" fmla="*/ 2665095 w 2657475"/>
                  <a:gd name="connsiteY8" fmla="*/ 1432560 h 2038350"/>
                  <a:gd name="connsiteX9" fmla="*/ 2665095 w 2657475"/>
                  <a:gd name="connsiteY9" fmla="*/ 1436370 h 2038350"/>
                  <a:gd name="connsiteX10" fmla="*/ 2665095 w 2657475"/>
                  <a:gd name="connsiteY10" fmla="*/ 1757363 h 2038350"/>
                  <a:gd name="connsiteX11" fmla="*/ 2376488 w 2657475"/>
                  <a:gd name="connsiteY11" fmla="*/ 2045970 h 2038350"/>
                  <a:gd name="connsiteX12" fmla="*/ 288608 w 2657475"/>
                  <a:gd name="connsiteY12" fmla="*/ 2045970 h 2038350"/>
                  <a:gd name="connsiteX13" fmla="*/ 0 w 2657475"/>
                  <a:gd name="connsiteY13" fmla="*/ 1757363 h 2038350"/>
                  <a:gd name="connsiteX14" fmla="*/ 0 w 2657475"/>
                  <a:gd name="connsiteY14" fmla="*/ 1024890 h 2038350"/>
                  <a:gd name="connsiteX15" fmla="*/ 0 w 2657475"/>
                  <a:gd name="connsiteY15" fmla="*/ 102108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7475" h="2038350">
                    <a:moveTo>
                      <a:pt x="0" y="1021080"/>
                    </a:moveTo>
                    <a:lnTo>
                      <a:pt x="0" y="700088"/>
                    </a:lnTo>
                    <a:cubicBezTo>
                      <a:pt x="0" y="541020"/>
                      <a:pt x="129540" y="411480"/>
                      <a:pt x="288608" y="411480"/>
                    </a:cubicBezTo>
                    <a:lnTo>
                      <a:pt x="1679257" y="411480"/>
                    </a:lnTo>
                    <a:lnTo>
                      <a:pt x="2090738" y="0"/>
                    </a:lnTo>
                    <a:lnTo>
                      <a:pt x="2090738" y="411480"/>
                    </a:lnTo>
                    <a:lnTo>
                      <a:pt x="2376488" y="411480"/>
                    </a:lnTo>
                    <a:cubicBezTo>
                      <a:pt x="2535555" y="411480"/>
                      <a:pt x="2665095" y="541020"/>
                      <a:pt x="2665095" y="700088"/>
                    </a:cubicBezTo>
                    <a:lnTo>
                      <a:pt x="2665095" y="1432560"/>
                    </a:lnTo>
                    <a:lnTo>
                      <a:pt x="2665095" y="1436370"/>
                    </a:lnTo>
                    <a:lnTo>
                      <a:pt x="2665095" y="1757363"/>
                    </a:lnTo>
                    <a:cubicBezTo>
                      <a:pt x="2665095" y="1916430"/>
                      <a:pt x="2535555" y="2045970"/>
                      <a:pt x="2376488" y="2045970"/>
                    </a:cubicBezTo>
                    <a:lnTo>
                      <a:pt x="288608" y="2045970"/>
                    </a:lnTo>
                    <a:cubicBezTo>
                      <a:pt x="129540" y="2045970"/>
                      <a:pt x="0" y="1916430"/>
                      <a:pt x="0" y="1757363"/>
                    </a:cubicBezTo>
                    <a:lnTo>
                      <a:pt x="0" y="1024890"/>
                    </a:lnTo>
                    <a:lnTo>
                      <a:pt x="0" y="1021080"/>
                    </a:lnTo>
                  </a:path>
                </a:pathLst>
              </a:custGeom>
              <a:noFill/>
              <a:ln w="12700" cap="rnd">
                <a:solidFill>
                  <a:srgbClr val="30373B"/>
                </a:solidFill>
                <a:prstDash val="solid"/>
                <a:round/>
              </a:ln>
            </p:spPr>
            <p:txBody>
              <a:bodyPr rtlCol="0" anchor="ctr"/>
              <a:lstStyle/>
              <a:p>
                <a:pPr defTabSz="380985">
                  <a:defRPr/>
                </a:pPr>
                <a:endParaRPr lang="da-DK" sz="1500">
                  <a:solidFill>
                    <a:srgbClr val="000000"/>
                  </a:solidFill>
                  <a:latin typeface="Calibri" panose="020F0502020204030204"/>
                </a:endParaRPr>
              </a:p>
            </p:txBody>
          </p:sp>
          <p:sp>
            <p:nvSpPr>
              <p:cNvPr id="57" name="Freeform: Shape 56">
                <a:extLst>
                  <a:ext uri="{FF2B5EF4-FFF2-40B4-BE49-F238E27FC236}">
                    <a16:creationId xmlns:a16="http://schemas.microsoft.com/office/drawing/2014/main" id="{1A7DD290-53B3-4B29-A354-F91C2301649E}"/>
                  </a:ext>
                </a:extLst>
              </p:cNvPr>
              <p:cNvSpPr/>
              <p:nvPr/>
            </p:nvSpPr>
            <p:spPr>
              <a:xfrm>
                <a:off x="2564813" y="4298842"/>
                <a:ext cx="2657475" cy="2038350"/>
              </a:xfrm>
              <a:custGeom>
                <a:avLst/>
                <a:gdLst>
                  <a:gd name="connsiteX0" fmla="*/ 2666048 w 2657475"/>
                  <a:gd name="connsiteY0" fmla="*/ 1024890 h 2038350"/>
                  <a:gd name="connsiteX1" fmla="*/ 2666048 w 2657475"/>
                  <a:gd name="connsiteY1" fmla="*/ 1345883 h 2038350"/>
                  <a:gd name="connsiteX2" fmla="*/ 2377440 w 2657475"/>
                  <a:gd name="connsiteY2" fmla="*/ 1634490 h 2038350"/>
                  <a:gd name="connsiteX3" fmla="*/ 985838 w 2657475"/>
                  <a:gd name="connsiteY3" fmla="*/ 1634490 h 2038350"/>
                  <a:gd name="connsiteX4" fmla="*/ 574358 w 2657475"/>
                  <a:gd name="connsiteY4" fmla="*/ 2045970 h 2038350"/>
                  <a:gd name="connsiteX5" fmla="*/ 574358 w 2657475"/>
                  <a:gd name="connsiteY5" fmla="*/ 1634490 h 2038350"/>
                  <a:gd name="connsiteX6" fmla="*/ 288608 w 2657475"/>
                  <a:gd name="connsiteY6" fmla="*/ 1634490 h 2038350"/>
                  <a:gd name="connsiteX7" fmla="*/ 0 w 2657475"/>
                  <a:gd name="connsiteY7" fmla="*/ 1345883 h 2038350"/>
                  <a:gd name="connsiteX8" fmla="*/ 0 w 2657475"/>
                  <a:gd name="connsiteY8" fmla="*/ 613410 h 2038350"/>
                  <a:gd name="connsiteX9" fmla="*/ 0 w 2657475"/>
                  <a:gd name="connsiteY9" fmla="*/ 609600 h 2038350"/>
                  <a:gd name="connsiteX10" fmla="*/ 0 w 2657475"/>
                  <a:gd name="connsiteY10" fmla="*/ 288608 h 2038350"/>
                  <a:gd name="connsiteX11" fmla="*/ 288608 w 2657475"/>
                  <a:gd name="connsiteY11" fmla="*/ 0 h 2038350"/>
                  <a:gd name="connsiteX12" fmla="*/ 1174433 w 2657475"/>
                  <a:gd name="connsiteY12"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7475" h="2038350">
                    <a:moveTo>
                      <a:pt x="2666048" y="1024890"/>
                    </a:moveTo>
                    <a:lnTo>
                      <a:pt x="2666048" y="1345883"/>
                    </a:lnTo>
                    <a:cubicBezTo>
                      <a:pt x="2666048" y="1504950"/>
                      <a:pt x="2536508" y="1634490"/>
                      <a:pt x="2377440" y="1634490"/>
                    </a:cubicBezTo>
                    <a:lnTo>
                      <a:pt x="985838" y="1634490"/>
                    </a:lnTo>
                    <a:lnTo>
                      <a:pt x="574358" y="2045970"/>
                    </a:lnTo>
                    <a:lnTo>
                      <a:pt x="574358" y="1634490"/>
                    </a:lnTo>
                    <a:lnTo>
                      <a:pt x="288608" y="1634490"/>
                    </a:lnTo>
                    <a:cubicBezTo>
                      <a:pt x="129540" y="1634490"/>
                      <a:pt x="0" y="1504950"/>
                      <a:pt x="0" y="1345883"/>
                    </a:cubicBezTo>
                    <a:lnTo>
                      <a:pt x="0" y="613410"/>
                    </a:lnTo>
                    <a:lnTo>
                      <a:pt x="0" y="609600"/>
                    </a:lnTo>
                    <a:lnTo>
                      <a:pt x="0" y="288608"/>
                    </a:lnTo>
                    <a:cubicBezTo>
                      <a:pt x="0" y="129540"/>
                      <a:pt x="129540" y="0"/>
                      <a:pt x="288608" y="0"/>
                    </a:cubicBezTo>
                    <a:lnTo>
                      <a:pt x="1174433" y="0"/>
                    </a:lnTo>
                  </a:path>
                </a:pathLst>
              </a:custGeom>
              <a:noFill/>
              <a:ln w="12700" cap="rnd">
                <a:solidFill>
                  <a:srgbClr val="30373B"/>
                </a:solidFill>
                <a:prstDash val="solid"/>
                <a:round/>
              </a:ln>
            </p:spPr>
            <p:txBody>
              <a:bodyPr rtlCol="0" anchor="ctr"/>
              <a:lstStyle/>
              <a:p>
                <a:pPr defTabSz="380985">
                  <a:defRPr/>
                </a:pPr>
                <a:endParaRPr lang="da-DK" sz="1500">
                  <a:solidFill>
                    <a:srgbClr val="000000"/>
                  </a:solidFill>
                  <a:latin typeface="Calibri" panose="020F0502020204030204"/>
                </a:endParaRPr>
              </a:p>
            </p:txBody>
          </p:sp>
        </p:grpSp>
      </p:grpSp>
      <p:cxnSp>
        <p:nvCxnSpPr>
          <p:cNvPr id="3" name="Straight Connector 2">
            <a:extLst>
              <a:ext uri="{FF2B5EF4-FFF2-40B4-BE49-F238E27FC236}">
                <a16:creationId xmlns:a16="http://schemas.microsoft.com/office/drawing/2014/main" id="{39229326-8BD4-4BE9-B1B9-775B25B92116}"/>
              </a:ext>
            </a:extLst>
          </p:cNvPr>
          <p:cNvCxnSpPr>
            <a:cxnSpLocks/>
          </p:cNvCxnSpPr>
          <p:nvPr/>
        </p:nvCxnSpPr>
        <p:spPr>
          <a:xfrm>
            <a:off x="659426" y="1593259"/>
            <a:ext cx="466577" cy="447008"/>
          </a:xfrm>
          <a:prstGeom prst="line">
            <a:avLst/>
          </a:prstGeom>
          <a:ln w="28575"/>
        </p:spPr>
        <p:style>
          <a:lnRef idx="3">
            <a:schemeClr val="accent3"/>
          </a:lnRef>
          <a:fillRef idx="0">
            <a:schemeClr val="accent3"/>
          </a:fillRef>
          <a:effectRef idx="2">
            <a:schemeClr val="accent3"/>
          </a:effectRef>
          <a:fontRef idx="minor">
            <a:schemeClr val="tx1"/>
          </a:fontRef>
        </p:style>
      </p:cxnSp>
      <p:pic>
        <p:nvPicPr>
          <p:cNvPr id="2" name="Picture 2" descr="Billedresultat for parkering">
            <a:extLst>
              <a:ext uri="{FF2B5EF4-FFF2-40B4-BE49-F238E27FC236}">
                <a16:creationId xmlns:a16="http://schemas.microsoft.com/office/drawing/2014/main" id="{8372BD48-C3F1-4089-A724-EAB0D6A49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251" y="3060496"/>
            <a:ext cx="491168" cy="49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BD1F2F63-38DB-43E6-8532-8C8A62575149}"/>
              </a:ext>
            </a:extLst>
          </p:cNvPr>
          <p:cNvSpPr txBox="1">
            <a:spLocks/>
          </p:cNvSpPr>
          <p:nvPr/>
        </p:nvSpPr>
        <p:spPr>
          <a:xfrm>
            <a:off x="615950" y="660666"/>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Navnerunde</a:t>
            </a:r>
          </a:p>
        </p:txBody>
      </p:sp>
      <p:pic>
        <p:nvPicPr>
          <p:cNvPr id="3" name="Graphic 2" descr="Meeting">
            <a:extLst>
              <a:ext uri="{FF2B5EF4-FFF2-40B4-BE49-F238E27FC236}">
                <a16:creationId xmlns:a16="http://schemas.microsoft.com/office/drawing/2014/main" id="{4FCE7037-FE18-43F0-8A5F-1BB8D80D3D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010" y="992605"/>
            <a:ext cx="3729789" cy="3729789"/>
          </a:xfrm>
          <a:prstGeom prst="rect">
            <a:avLst/>
          </a:prstGeom>
        </p:spPr>
      </p:pic>
    </p:spTree>
    <p:extLst>
      <p:ext uri="{BB962C8B-B14F-4D97-AF65-F5344CB8AC3E}">
        <p14:creationId xmlns:p14="http://schemas.microsoft.com/office/powerpoint/2010/main" val="266811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B64B14A-B5AA-4609-81ED-DB21BFA9571D}"/>
              </a:ext>
            </a:extLst>
          </p:cNvPr>
          <p:cNvSpPr txBox="1"/>
          <p:nvPr/>
        </p:nvSpPr>
        <p:spPr>
          <a:xfrm>
            <a:off x="5549900" y="1409003"/>
            <a:ext cx="411894" cy="308418"/>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A6C521E-399B-4876-B6B5-5BD9855D67A9}"/>
              </a:ext>
            </a:extLst>
          </p:cNvPr>
          <p:cNvPicPr>
            <a:picLocks noChangeAspect="1"/>
          </p:cNvPicPr>
          <p:nvPr/>
        </p:nvPicPr>
        <p:blipFill>
          <a:blip r:embed="rId3"/>
          <a:stretch>
            <a:fillRect/>
          </a:stretch>
        </p:blipFill>
        <p:spPr>
          <a:xfrm>
            <a:off x="670968" y="3585320"/>
            <a:ext cx="663456" cy="1115238"/>
          </a:xfrm>
          <a:prstGeom prst="rect">
            <a:avLst/>
          </a:prstGeom>
        </p:spPr>
      </p:pic>
      <p:pic>
        <p:nvPicPr>
          <p:cNvPr id="15" name="Picture 14">
            <a:extLst>
              <a:ext uri="{FF2B5EF4-FFF2-40B4-BE49-F238E27FC236}">
                <a16:creationId xmlns:a16="http://schemas.microsoft.com/office/drawing/2014/main" id="{F31FF48A-F168-4001-B601-00F92D8C24CE}"/>
              </a:ext>
            </a:extLst>
          </p:cNvPr>
          <p:cNvPicPr>
            <a:picLocks noChangeAspect="1"/>
          </p:cNvPicPr>
          <p:nvPr/>
        </p:nvPicPr>
        <p:blipFill>
          <a:blip r:embed="rId4"/>
          <a:stretch>
            <a:fillRect/>
          </a:stretch>
        </p:blipFill>
        <p:spPr>
          <a:xfrm>
            <a:off x="670968" y="1287438"/>
            <a:ext cx="536038" cy="1149989"/>
          </a:xfrm>
          <a:prstGeom prst="rect">
            <a:avLst/>
          </a:prstGeom>
        </p:spPr>
      </p:pic>
      <p:pic>
        <p:nvPicPr>
          <p:cNvPr id="16" name="Picture 15">
            <a:extLst>
              <a:ext uri="{FF2B5EF4-FFF2-40B4-BE49-F238E27FC236}">
                <a16:creationId xmlns:a16="http://schemas.microsoft.com/office/drawing/2014/main" id="{6105F6E7-2723-4ED8-AB4F-619DB413D21B}"/>
              </a:ext>
            </a:extLst>
          </p:cNvPr>
          <p:cNvPicPr>
            <a:picLocks noChangeAspect="1"/>
          </p:cNvPicPr>
          <p:nvPr/>
        </p:nvPicPr>
        <p:blipFill>
          <a:blip r:embed="rId5"/>
          <a:stretch>
            <a:fillRect/>
          </a:stretch>
        </p:blipFill>
        <p:spPr>
          <a:xfrm>
            <a:off x="765791" y="2432684"/>
            <a:ext cx="568633" cy="1152636"/>
          </a:xfrm>
          <a:prstGeom prst="rect">
            <a:avLst/>
          </a:prstGeom>
        </p:spPr>
      </p:pic>
      <p:sp>
        <p:nvSpPr>
          <p:cNvPr id="17" name="TextBox 16">
            <a:extLst>
              <a:ext uri="{FF2B5EF4-FFF2-40B4-BE49-F238E27FC236}">
                <a16:creationId xmlns:a16="http://schemas.microsoft.com/office/drawing/2014/main" id="{10DA8C75-BFF4-4C12-AB78-67843BFAB7FB}"/>
              </a:ext>
            </a:extLst>
          </p:cNvPr>
          <p:cNvSpPr txBox="1"/>
          <p:nvPr/>
        </p:nvSpPr>
        <p:spPr>
          <a:xfrm>
            <a:off x="1821841" y="1676825"/>
            <a:ext cx="6144322"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Uddannelsesforløb for kommunale administratorer (A)</a:t>
            </a:r>
          </a:p>
        </p:txBody>
      </p:sp>
      <p:sp>
        <p:nvSpPr>
          <p:cNvPr id="19" name="TextBox 18">
            <a:extLst>
              <a:ext uri="{FF2B5EF4-FFF2-40B4-BE49-F238E27FC236}">
                <a16:creationId xmlns:a16="http://schemas.microsoft.com/office/drawing/2014/main" id="{04166201-DF72-4565-B8C4-1C611E28E308}"/>
              </a:ext>
            </a:extLst>
          </p:cNvPr>
          <p:cNvSpPr txBox="1"/>
          <p:nvPr/>
        </p:nvSpPr>
        <p:spPr>
          <a:xfrm>
            <a:off x="1821841" y="2706862"/>
            <a:ext cx="6144322"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Uddannelsesforløb for pædagogiske superbrugere (B)</a:t>
            </a:r>
          </a:p>
        </p:txBody>
      </p:sp>
      <p:sp>
        <p:nvSpPr>
          <p:cNvPr id="20" name="TextBox 19">
            <a:extLst>
              <a:ext uri="{FF2B5EF4-FFF2-40B4-BE49-F238E27FC236}">
                <a16:creationId xmlns:a16="http://schemas.microsoft.com/office/drawing/2014/main" id="{BD85E2C5-4921-4C4F-AEF3-25AAA948FF04}"/>
              </a:ext>
            </a:extLst>
          </p:cNvPr>
          <p:cNvSpPr txBox="1"/>
          <p:nvPr/>
        </p:nvSpPr>
        <p:spPr>
          <a:xfrm>
            <a:off x="1821841" y="3785004"/>
            <a:ext cx="6144322"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Uddannelsesforløb for administrative superbrugere (C)</a:t>
            </a:r>
          </a:p>
        </p:txBody>
      </p:sp>
      <p:sp>
        <p:nvSpPr>
          <p:cNvPr id="21" name="TextBox 20">
            <a:extLst>
              <a:ext uri="{FF2B5EF4-FFF2-40B4-BE49-F238E27FC236}">
                <a16:creationId xmlns:a16="http://schemas.microsoft.com/office/drawing/2014/main" id="{025D7FAB-3D28-4141-9525-DB23485D7238}"/>
              </a:ext>
            </a:extLst>
          </p:cNvPr>
          <p:cNvSpPr txBox="1"/>
          <p:nvPr/>
        </p:nvSpPr>
        <p:spPr>
          <a:xfrm>
            <a:off x="615950" y="2053542"/>
            <a:ext cx="270049" cy="37914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3F3FA06-7481-4D23-A134-57FD2FD8CEB6}"/>
              </a:ext>
            </a:extLst>
          </p:cNvPr>
          <p:cNvSpPr txBox="1"/>
          <p:nvPr/>
        </p:nvSpPr>
        <p:spPr>
          <a:xfrm>
            <a:off x="1308083" y="1799832"/>
            <a:ext cx="270049" cy="37914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C6C041D-F484-4ECD-9D1A-45960B82269F}"/>
              </a:ext>
            </a:extLst>
          </p:cNvPr>
          <p:cNvSpPr txBox="1"/>
          <p:nvPr/>
        </p:nvSpPr>
        <p:spPr>
          <a:xfrm>
            <a:off x="1250534" y="2774235"/>
            <a:ext cx="270049" cy="37914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E4E62D50-43E3-4A0D-9E3A-F7112C01888F}"/>
              </a:ext>
            </a:extLst>
          </p:cNvPr>
          <p:cNvSpPr txBox="1"/>
          <p:nvPr/>
        </p:nvSpPr>
        <p:spPr>
          <a:xfrm>
            <a:off x="650634" y="3082591"/>
            <a:ext cx="175010" cy="14157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A3C7917-54AA-43D7-AEF1-1E535D660A6A}"/>
              </a:ext>
            </a:extLst>
          </p:cNvPr>
          <p:cNvSpPr txBox="1"/>
          <p:nvPr/>
        </p:nvSpPr>
        <p:spPr>
          <a:xfrm>
            <a:off x="1619612" y="3050642"/>
            <a:ext cx="4247103" cy="36933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uddanner pædagogisk personale</a:t>
            </a:r>
          </a:p>
        </p:txBody>
      </p:sp>
      <p:sp>
        <p:nvSpPr>
          <p:cNvPr id="5" name="Arrow: Right 4">
            <a:extLst>
              <a:ext uri="{FF2B5EF4-FFF2-40B4-BE49-F238E27FC236}">
                <a16:creationId xmlns:a16="http://schemas.microsoft.com/office/drawing/2014/main" id="{CE382015-8475-438E-A48B-14F816BFE822}"/>
              </a:ext>
            </a:extLst>
          </p:cNvPr>
          <p:cNvSpPr/>
          <p:nvPr/>
        </p:nvSpPr>
        <p:spPr>
          <a:xfrm>
            <a:off x="1934215" y="3147773"/>
            <a:ext cx="417843" cy="180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E3820A2-9ACA-406A-BDDA-E330B6476C86}"/>
              </a:ext>
            </a:extLst>
          </p:cNvPr>
          <p:cNvSpPr txBox="1"/>
          <p:nvPr/>
        </p:nvSpPr>
        <p:spPr>
          <a:xfrm>
            <a:off x="1635682" y="4130441"/>
            <a:ext cx="4625970" cy="36933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
              </a:rPr>
              <a:t>	uddanner institutionsadministratorer</a:t>
            </a:r>
          </a:p>
        </p:txBody>
      </p:sp>
      <p:sp>
        <p:nvSpPr>
          <p:cNvPr id="25" name="Arrow: Right 24">
            <a:extLst>
              <a:ext uri="{FF2B5EF4-FFF2-40B4-BE49-F238E27FC236}">
                <a16:creationId xmlns:a16="http://schemas.microsoft.com/office/drawing/2014/main" id="{82549A66-7A5D-4030-B001-52344687612C}"/>
              </a:ext>
            </a:extLst>
          </p:cNvPr>
          <p:cNvSpPr/>
          <p:nvPr/>
        </p:nvSpPr>
        <p:spPr>
          <a:xfrm>
            <a:off x="1950285" y="4227572"/>
            <a:ext cx="417843" cy="180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itel 1">
            <a:extLst>
              <a:ext uri="{FF2B5EF4-FFF2-40B4-BE49-F238E27FC236}">
                <a16:creationId xmlns:a16="http://schemas.microsoft.com/office/drawing/2014/main" id="{0600EBD7-1430-43DA-A2FB-400E5C3BF195}"/>
              </a:ext>
            </a:extLst>
          </p:cNvPr>
          <p:cNvSpPr txBox="1">
            <a:spLocks/>
          </p:cNvSpPr>
          <p:nvPr/>
        </p:nvSpPr>
        <p:spPr>
          <a:xfrm>
            <a:off x="615950" y="89651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134562"/>
                </a:solidFill>
                <a:effectLst/>
                <a:uLnTx/>
                <a:uFillTx/>
                <a:latin typeface="Lato black"/>
                <a:ea typeface="+mj-ea"/>
                <a:cs typeface="Arial" panose="020B0604020202020204" pitchFamily="34" charset="0"/>
              </a:rPr>
              <a:t>Aulas ABC</a:t>
            </a:r>
          </a:p>
        </p:txBody>
      </p:sp>
      <p:sp>
        <p:nvSpPr>
          <p:cNvPr id="27" name="Ellipse 48">
            <a:extLst>
              <a:ext uri="{FF2B5EF4-FFF2-40B4-BE49-F238E27FC236}">
                <a16:creationId xmlns:a16="http://schemas.microsoft.com/office/drawing/2014/main" id="{6D5859D3-5AB2-4F9B-842B-CD5879BEA9EF}"/>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63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1000"/>
                                        <p:tgtEl>
                                          <p:spTgt spid="5"/>
                                        </p:tgtEl>
                                      </p:cBhvr>
                                    </p:animEffect>
                                    <p:anim calcmode="lin" valueType="num">
                                      <p:cBhvr>
                                        <p:cTn id="69" dur="1000" fill="hold"/>
                                        <p:tgtEl>
                                          <p:spTgt spid="5"/>
                                        </p:tgtEl>
                                        <p:attrNameLst>
                                          <p:attrName>ppt_x</p:attrName>
                                        </p:attrNameLst>
                                      </p:cBhvr>
                                      <p:tavLst>
                                        <p:tav tm="0">
                                          <p:val>
                                            <p:strVal val="#ppt_x"/>
                                          </p:val>
                                        </p:tav>
                                        <p:tav tm="100000">
                                          <p:val>
                                            <p:strVal val="#ppt_x"/>
                                          </p:val>
                                        </p:tav>
                                      </p:tavLst>
                                    </p:anim>
                                    <p:anim calcmode="lin" valueType="num">
                                      <p:cBhvr>
                                        <p:cTn id="7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animBg="1"/>
      <p:bldP spid="22" grpId="0" animBg="1"/>
      <p:bldP spid="23" grpId="0" animBg="1"/>
      <p:bldP spid="24" grpId="0" animBg="1"/>
      <p:bldP spid="4" grpId="0" animBg="1"/>
      <p:bldP spid="5" grpId="0" animBg="1"/>
      <p:bldP spid="18"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AE756-37E0-4B40-9F9B-E2FBF179DB42}"/>
              </a:ext>
            </a:extLst>
          </p:cNvPr>
          <p:cNvPicPr>
            <a:picLocks noChangeAspect="1"/>
          </p:cNvPicPr>
          <p:nvPr/>
        </p:nvPicPr>
        <p:blipFill rotWithShape="1">
          <a:blip r:embed="rId3"/>
          <a:srcRect l="13977" t="-9218" r="-14322" b="-50619"/>
          <a:stretch/>
        </p:blipFill>
        <p:spPr>
          <a:xfrm>
            <a:off x="4326098" y="2100483"/>
            <a:ext cx="5620010" cy="5389378"/>
          </a:xfrm>
          <a:prstGeom prst="ellipse">
            <a:avLst/>
          </a:prstGeom>
        </p:spPr>
      </p:pic>
      <p:sp>
        <p:nvSpPr>
          <p:cNvPr id="2" name="Rectangle 1">
            <a:extLst>
              <a:ext uri="{FF2B5EF4-FFF2-40B4-BE49-F238E27FC236}">
                <a16:creationId xmlns:a16="http://schemas.microsoft.com/office/drawing/2014/main" id="{B3DB55AF-9864-453C-9730-84EEE8F07EA1}"/>
              </a:ext>
            </a:extLst>
          </p:cNvPr>
          <p:cNvSpPr/>
          <p:nvPr/>
        </p:nvSpPr>
        <p:spPr>
          <a:xfrm>
            <a:off x="665138" y="1669995"/>
            <a:ext cx="4496825" cy="584775"/>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da-DK" sz="1600" dirty="0">
                <a:solidFill>
                  <a:schemeClr val="bg1"/>
                </a:solidFill>
                <a:latin typeface="Lato" panose="020F0502020204030203" pitchFamily="34" charset="0"/>
                <a:ea typeface="Lato" panose="020F0502020204030203" pitchFamily="34" charset="0"/>
                <a:cs typeface="Lato" panose="020F0502020204030203" pitchFamily="34" charset="0"/>
              </a:rPr>
              <a:t>At du kan anvende og forstå Aulas funktionalitet på højt niveau</a:t>
            </a:r>
          </a:p>
        </p:txBody>
      </p:sp>
      <p:sp>
        <p:nvSpPr>
          <p:cNvPr id="10" name="Titel 1">
            <a:extLst>
              <a:ext uri="{FF2B5EF4-FFF2-40B4-BE49-F238E27FC236}">
                <a16:creationId xmlns:a16="http://schemas.microsoft.com/office/drawing/2014/main" id="{DD837942-900D-4D25-8B58-B50020A1917F}"/>
              </a:ext>
            </a:extLst>
          </p:cNvPr>
          <p:cNvSpPr txBox="1">
            <a:spLocks/>
          </p:cNvSpPr>
          <p:nvPr/>
        </p:nvSpPr>
        <p:spPr>
          <a:xfrm>
            <a:off x="776019" y="108495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sz="3500" dirty="0">
                <a:solidFill>
                  <a:schemeClr val="bg1"/>
                </a:solidFill>
                <a:latin typeface="Lato black"/>
              </a:rPr>
              <a:t>Formål</a:t>
            </a:r>
          </a:p>
        </p:txBody>
      </p:sp>
      <p:sp>
        <p:nvSpPr>
          <p:cNvPr id="11" name="Rectangle 10">
            <a:extLst>
              <a:ext uri="{FF2B5EF4-FFF2-40B4-BE49-F238E27FC236}">
                <a16:creationId xmlns:a16="http://schemas.microsoft.com/office/drawing/2014/main" id="{08F604ED-58F6-468B-AC19-A999E1F272F2}"/>
              </a:ext>
            </a:extLst>
          </p:cNvPr>
          <p:cNvSpPr/>
          <p:nvPr/>
        </p:nvSpPr>
        <p:spPr>
          <a:xfrm>
            <a:off x="678344" y="2927808"/>
            <a:ext cx="4496825" cy="830997"/>
          </a:xfrm>
          <a:prstGeom prst="rect">
            <a:avLst/>
          </a:prstGeom>
        </p:spPr>
        <p:txBody>
          <a:bodyPr wrap="square">
            <a:spAutoFit/>
          </a:bodyPr>
          <a:lstStyle/>
          <a:p>
            <a:pPr marL="342900" indent="-342900">
              <a:spcAft>
                <a:spcPts val="800"/>
              </a:spcAft>
              <a:buFont typeface="Symbol" panose="05050102010706020507" pitchFamily="18" charset="2"/>
              <a:buChar char=""/>
            </a:pPr>
            <a:r>
              <a:rPr lang="da-DK" sz="1600" dirty="0">
                <a:solidFill>
                  <a:schemeClr val="bg1"/>
                </a:solidFill>
                <a:latin typeface="Lato "/>
              </a:rPr>
              <a:t>At du kan varetage opsætning af Aula </a:t>
            </a:r>
            <a:br>
              <a:rPr lang="da-DK" sz="1600" dirty="0">
                <a:solidFill>
                  <a:schemeClr val="bg1"/>
                </a:solidFill>
                <a:latin typeface="Lato "/>
              </a:rPr>
            </a:br>
            <a:r>
              <a:rPr lang="da-DK" sz="1600" dirty="0">
                <a:solidFill>
                  <a:schemeClr val="bg1"/>
                </a:solidFill>
                <a:latin typeface="Lato "/>
              </a:rPr>
              <a:t>på baggrund af kommunens </a:t>
            </a:r>
            <a:br>
              <a:rPr lang="da-DK" sz="1600" dirty="0">
                <a:solidFill>
                  <a:schemeClr val="bg1"/>
                </a:solidFill>
                <a:latin typeface="Lato "/>
              </a:rPr>
            </a:br>
            <a:r>
              <a:rPr lang="da-DK" sz="1600" dirty="0">
                <a:solidFill>
                  <a:schemeClr val="bg1"/>
                </a:solidFill>
                <a:latin typeface="Lato "/>
              </a:rPr>
              <a:t>strategi for brug af Aula</a:t>
            </a:r>
          </a:p>
        </p:txBody>
      </p:sp>
      <p:sp>
        <p:nvSpPr>
          <p:cNvPr id="13" name="Rectangle 12">
            <a:extLst>
              <a:ext uri="{FF2B5EF4-FFF2-40B4-BE49-F238E27FC236}">
                <a16:creationId xmlns:a16="http://schemas.microsoft.com/office/drawing/2014/main" id="{06051640-B094-4217-A5BF-D02560D6F0AE}"/>
              </a:ext>
            </a:extLst>
          </p:cNvPr>
          <p:cNvSpPr/>
          <p:nvPr/>
        </p:nvSpPr>
        <p:spPr>
          <a:xfrm>
            <a:off x="665137" y="2318677"/>
            <a:ext cx="4496825" cy="584775"/>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da-DK" sz="1600" dirty="0">
                <a:solidFill>
                  <a:schemeClr val="bg1"/>
                </a:solidFill>
                <a:latin typeface="Lato" panose="020F0502020204030203" pitchFamily="34" charset="0"/>
                <a:ea typeface="Lato" panose="020F0502020204030203" pitchFamily="34" charset="0"/>
                <a:cs typeface="Lato" panose="020F0502020204030203" pitchFamily="34" charset="0"/>
              </a:rPr>
              <a:t>At du har en solid viden om opsætning af Aula på institutionerne i dagtilbud</a:t>
            </a:r>
          </a:p>
        </p:txBody>
      </p:sp>
      <p:sp>
        <p:nvSpPr>
          <p:cNvPr id="8" name="Ellipse 48">
            <a:extLst>
              <a:ext uri="{FF2B5EF4-FFF2-40B4-BE49-F238E27FC236}">
                <a16:creationId xmlns:a16="http://schemas.microsoft.com/office/drawing/2014/main" id="{A8D6AD3F-4593-4F81-812F-BB7C965193BC}"/>
              </a:ext>
            </a:extLst>
          </p:cNvPr>
          <p:cNvSpPr/>
          <p:nvPr/>
        </p:nvSpPr>
        <p:spPr>
          <a:xfrm rot="5400000">
            <a:off x="4172307" y="2295547"/>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87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519361F-2736-4333-9D39-E5764A4438C9}"/>
              </a:ext>
            </a:extLst>
          </p:cNvPr>
          <p:cNvSpPr>
            <a:spLocks noGrp="1"/>
          </p:cNvSpPr>
          <p:nvPr>
            <p:ph type="body" sz="quarter" idx="14"/>
          </p:nvPr>
        </p:nvSpPr>
        <p:spPr>
          <a:xfrm>
            <a:off x="632831" y="1277274"/>
            <a:ext cx="6738439" cy="3777060"/>
          </a:xfrm>
        </p:spPr>
        <p:txBody>
          <a:bodyPr>
            <a:normAutofit lnSpcReduction="10000"/>
          </a:bodyPr>
          <a:lstStyle/>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Tjek ind og velkommen</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 Aula intro  </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2: Målrettet kommunikation</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Pause</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3-4: Sikker kommunikation og samarbejde om billeder og planlægning</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Frokost</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5: Hente/bringe-samarbejdet</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6-7: Aula administration – hvad, hvor og hvordan?</a:t>
            </a:r>
          </a:p>
          <a:p>
            <a:pPr marL="285750" indent="-285750">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Pause</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8-9: Målrettet indhold og smarte Aula-grupper</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10: Hvordan sættes Aula op?</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11: Egen undervisning</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12: Afrunding og evaluering</a:t>
            </a:r>
          </a:p>
          <a:p>
            <a:pPr marL="285750" indent="-285750">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Tak for i dag</a:t>
            </a:r>
          </a:p>
          <a:p>
            <a:endParaRPr lang="da-DK" dirty="0"/>
          </a:p>
        </p:txBody>
      </p:sp>
      <p:sp>
        <p:nvSpPr>
          <p:cNvPr id="8" name="Titel 1">
            <a:extLst>
              <a:ext uri="{FF2B5EF4-FFF2-40B4-BE49-F238E27FC236}">
                <a16:creationId xmlns:a16="http://schemas.microsoft.com/office/drawing/2014/main" id="{BD1F2F63-38DB-43E6-8532-8C8A62575149}"/>
              </a:ext>
            </a:extLst>
          </p:cNvPr>
          <p:cNvSpPr txBox="1">
            <a:spLocks/>
          </p:cNvSpPr>
          <p:nvPr/>
        </p:nvSpPr>
        <p:spPr>
          <a:xfrm>
            <a:off x="615950" y="660666"/>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Program</a:t>
            </a:r>
          </a:p>
        </p:txBody>
      </p:sp>
      <p:cxnSp>
        <p:nvCxnSpPr>
          <p:cNvPr id="7" name="Straight Connector 10">
            <a:extLst>
              <a:ext uri="{FF2B5EF4-FFF2-40B4-BE49-F238E27FC236}">
                <a16:creationId xmlns:a16="http://schemas.microsoft.com/office/drawing/2014/main" id="{EA03D20D-D0E2-4168-BCBD-B4B020AA7FA0}"/>
              </a:ext>
            </a:extLst>
          </p:cNvPr>
          <p:cNvCxnSpPr>
            <a:cxnSpLocks/>
          </p:cNvCxnSpPr>
          <p:nvPr/>
        </p:nvCxnSpPr>
        <p:spPr>
          <a:xfrm>
            <a:off x="663979" y="1302261"/>
            <a:ext cx="0" cy="3606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Oval 11">
            <a:extLst>
              <a:ext uri="{FF2B5EF4-FFF2-40B4-BE49-F238E27FC236}">
                <a16:creationId xmlns:a16="http://schemas.microsoft.com/office/drawing/2014/main" id="{B46CE773-7D0A-4AE6-9FEC-FAA38BF0B5BB}"/>
              </a:ext>
            </a:extLst>
          </p:cNvPr>
          <p:cNvSpPr/>
          <p:nvPr/>
        </p:nvSpPr>
        <p:spPr>
          <a:xfrm flipH="1" flipV="1">
            <a:off x="615950" y="1225657"/>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7BC58E69-1528-449E-870A-46B822F51B54}"/>
              </a:ext>
            </a:extLst>
          </p:cNvPr>
          <p:cNvPicPr>
            <a:picLocks noChangeAspect="1"/>
          </p:cNvPicPr>
          <p:nvPr/>
        </p:nvPicPr>
        <p:blipFill>
          <a:blip r:embed="rId3"/>
          <a:stretch>
            <a:fillRect/>
          </a:stretch>
        </p:blipFill>
        <p:spPr>
          <a:xfrm>
            <a:off x="6274300" y="-13448"/>
            <a:ext cx="3969658" cy="5954491"/>
          </a:xfrm>
          <a:prstGeom prst="ellipse">
            <a:avLst/>
          </a:prstGeom>
        </p:spPr>
      </p:pic>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4"/>
          <a:stretch>
            <a:fillRect/>
          </a:stretch>
        </p:blipFill>
        <p:spPr>
          <a:xfrm>
            <a:off x="1974292"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854832" y="2931381"/>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1 – Aula Intro </a:t>
            </a: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Ellipse 48">
            <a:extLst>
              <a:ext uri="{FF2B5EF4-FFF2-40B4-BE49-F238E27FC236}">
                <a16:creationId xmlns:a16="http://schemas.microsoft.com/office/drawing/2014/main" id="{6F54E646-33F7-4C0B-BF36-EE2AD732E24A}"/>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46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7">
            <a:extLst>
              <a:ext uri="{FF2B5EF4-FFF2-40B4-BE49-F238E27FC236}">
                <a16:creationId xmlns:a16="http://schemas.microsoft.com/office/drawing/2014/main" id="{6C5E0F87-5655-44EB-A7D5-0739F11C50F9}"/>
              </a:ext>
            </a:extLst>
          </p:cNvPr>
          <p:cNvPicPr>
            <a:picLocks noChangeAspect="1"/>
          </p:cNvPicPr>
          <p:nvPr/>
        </p:nvPicPr>
        <p:blipFill rotWithShape="1">
          <a:blip r:embed="rId3"/>
          <a:srcRect b="6920"/>
          <a:stretch/>
        </p:blipFill>
        <p:spPr>
          <a:xfrm>
            <a:off x="2537393" y="3060787"/>
            <a:ext cx="3434165" cy="1465074"/>
          </a:xfrm>
          <a:prstGeom prst="rect">
            <a:avLst/>
          </a:prstGeom>
        </p:spPr>
      </p:pic>
      <p:sp>
        <p:nvSpPr>
          <p:cNvPr id="26" name="Rectangle 42">
            <a:extLst>
              <a:ext uri="{FF2B5EF4-FFF2-40B4-BE49-F238E27FC236}">
                <a16:creationId xmlns:a16="http://schemas.microsoft.com/office/drawing/2014/main" id="{267C6ECB-F4D6-4925-A13E-C997BBEDA073}"/>
              </a:ext>
            </a:extLst>
          </p:cNvPr>
          <p:cNvSpPr/>
          <p:nvPr/>
        </p:nvSpPr>
        <p:spPr>
          <a:xfrm>
            <a:off x="615950" y="120897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Picture 13">
            <a:extLst>
              <a:ext uri="{FF2B5EF4-FFF2-40B4-BE49-F238E27FC236}">
                <a16:creationId xmlns:a16="http://schemas.microsoft.com/office/drawing/2014/main" id="{0BB10CD1-49D5-44BD-B9AB-94D484B921CC}"/>
              </a:ext>
            </a:extLst>
          </p:cNvPr>
          <p:cNvPicPr>
            <a:picLocks noChangeAspect="1"/>
          </p:cNvPicPr>
          <p:nvPr/>
        </p:nvPicPr>
        <p:blipFill>
          <a:blip r:embed="rId4"/>
          <a:stretch>
            <a:fillRect/>
          </a:stretch>
        </p:blipFill>
        <p:spPr>
          <a:xfrm>
            <a:off x="4075275" y="815272"/>
            <a:ext cx="993449" cy="895609"/>
          </a:xfrm>
          <a:prstGeom prst="rect">
            <a:avLst/>
          </a:prstGeom>
        </p:spPr>
      </p:pic>
      <p:pic>
        <p:nvPicPr>
          <p:cNvPr id="28" name="Picture 6">
            <a:extLst>
              <a:ext uri="{FF2B5EF4-FFF2-40B4-BE49-F238E27FC236}">
                <a16:creationId xmlns:a16="http://schemas.microsoft.com/office/drawing/2014/main" id="{325D7846-8AD7-4670-B03D-9C6EB1514DDB}"/>
              </a:ext>
            </a:extLst>
          </p:cNvPr>
          <p:cNvPicPr>
            <a:picLocks noChangeAspect="1"/>
          </p:cNvPicPr>
          <p:nvPr/>
        </p:nvPicPr>
        <p:blipFill>
          <a:blip r:embed="rId5"/>
          <a:stretch>
            <a:fillRect/>
          </a:stretch>
        </p:blipFill>
        <p:spPr>
          <a:xfrm>
            <a:off x="6789429" y="1946288"/>
            <a:ext cx="1302331" cy="754899"/>
          </a:xfrm>
          <a:prstGeom prst="rect">
            <a:avLst/>
          </a:prstGeom>
        </p:spPr>
      </p:pic>
      <p:pic>
        <p:nvPicPr>
          <p:cNvPr id="29" name="Picture 2">
            <a:extLst>
              <a:ext uri="{FF2B5EF4-FFF2-40B4-BE49-F238E27FC236}">
                <a16:creationId xmlns:a16="http://schemas.microsoft.com/office/drawing/2014/main" id="{8FB74DA6-A419-4305-9554-DE5F97B12C81}"/>
              </a:ext>
            </a:extLst>
          </p:cNvPr>
          <p:cNvPicPr>
            <a:picLocks noChangeAspect="1"/>
          </p:cNvPicPr>
          <p:nvPr/>
        </p:nvPicPr>
        <p:blipFill>
          <a:blip r:embed="rId6"/>
          <a:stretch>
            <a:fillRect/>
          </a:stretch>
        </p:blipFill>
        <p:spPr>
          <a:xfrm>
            <a:off x="1246469" y="2006794"/>
            <a:ext cx="1559866" cy="698150"/>
          </a:xfrm>
          <a:prstGeom prst="rect">
            <a:avLst/>
          </a:prstGeom>
        </p:spPr>
      </p:pic>
      <p:pic>
        <p:nvPicPr>
          <p:cNvPr id="30" name="Picture 8">
            <a:extLst>
              <a:ext uri="{FF2B5EF4-FFF2-40B4-BE49-F238E27FC236}">
                <a16:creationId xmlns:a16="http://schemas.microsoft.com/office/drawing/2014/main" id="{1B9C8DAF-ADBE-4C1C-8126-5E3E0B9460C6}"/>
              </a:ext>
            </a:extLst>
          </p:cNvPr>
          <p:cNvPicPr>
            <a:picLocks noChangeAspect="1"/>
          </p:cNvPicPr>
          <p:nvPr/>
        </p:nvPicPr>
        <p:blipFill>
          <a:blip r:embed="rId7"/>
          <a:stretch>
            <a:fillRect/>
          </a:stretch>
        </p:blipFill>
        <p:spPr>
          <a:xfrm>
            <a:off x="5101607" y="2071679"/>
            <a:ext cx="1122998" cy="642184"/>
          </a:xfrm>
          <a:prstGeom prst="rect">
            <a:avLst/>
          </a:prstGeom>
        </p:spPr>
      </p:pic>
      <p:sp>
        <p:nvSpPr>
          <p:cNvPr id="18" name="Titel 1">
            <a:extLst>
              <a:ext uri="{FF2B5EF4-FFF2-40B4-BE49-F238E27FC236}">
                <a16:creationId xmlns:a16="http://schemas.microsoft.com/office/drawing/2014/main" id="{9FE6D39B-F2F0-4AA6-99FE-63F944F5516F}"/>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Tree>
    <p:extLst>
      <p:ext uri="{BB962C8B-B14F-4D97-AF65-F5344CB8AC3E}">
        <p14:creationId xmlns:p14="http://schemas.microsoft.com/office/powerpoint/2010/main" val="295922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Materialer til anvendelse</a:t>
            </a:r>
          </a:p>
        </p:txBody>
      </p:sp>
      <p:pic>
        <p:nvPicPr>
          <p:cNvPr id="8" name="Picture 7">
            <a:extLst>
              <a:ext uri="{FF2B5EF4-FFF2-40B4-BE49-F238E27FC236}">
                <a16:creationId xmlns:a16="http://schemas.microsoft.com/office/drawing/2014/main" id="{7FC91208-0E41-4D7D-9D48-F4DE92319188}"/>
              </a:ext>
            </a:extLst>
          </p:cNvPr>
          <p:cNvPicPr>
            <a:picLocks noChangeAspect="1"/>
          </p:cNvPicPr>
          <p:nvPr/>
        </p:nvPicPr>
        <p:blipFill>
          <a:blip r:embed="rId3"/>
          <a:stretch>
            <a:fillRect/>
          </a:stretch>
        </p:blipFill>
        <p:spPr>
          <a:xfrm>
            <a:off x="4660302" y="1123519"/>
            <a:ext cx="2869347" cy="4069344"/>
          </a:xfrm>
          <a:prstGeom prst="rect">
            <a:avLst/>
          </a:prstGeom>
          <a:ln>
            <a:solidFill>
              <a:schemeClr val="tx1"/>
            </a:solidFill>
          </a:ln>
        </p:spPr>
      </p:pic>
      <p:pic>
        <p:nvPicPr>
          <p:cNvPr id="4" name="Picture 3">
            <a:extLst>
              <a:ext uri="{FF2B5EF4-FFF2-40B4-BE49-F238E27FC236}">
                <a16:creationId xmlns:a16="http://schemas.microsoft.com/office/drawing/2014/main" id="{689122E8-D08E-4561-8273-5C3D31E500B2}"/>
              </a:ext>
            </a:extLst>
          </p:cNvPr>
          <p:cNvPicPr>
            <a:picLocks noChangeAspect="1"/>
          </p:cNvPicPr>
          <p:nvPr/>
        </p:nvPicPr>
        <p:blipFill>
          <a:blip r:embed="rId4"/>
          <a:stretch>
            <a:fillRect/>
          </a:stretch>
        </p:blipFill>
        <p:spPr>
          <a:xfrm>
            <a:off x="1614353" y="1123519"/>
            <a:ext cx="2869347" cy="4062493"/>
          </a:xfrm>
          <a:prstGeom prst="rect">
            <a:avLst/>
          </a:prstGeom>
          <a:ln>
            <a:solidFill>
              <a:schemeClr val="tx1"/>
            </a:solidFill>
          </a:ln>
        </p:spPr>
      </p:pic>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1</a:t>
            </a:r>
          </a:p>
        </p:txBody>
      </p:sp>
    </p:spTree>
    <p:extLst>
      <p:ext uri="{BB962C8B-B14F-4D97-AF65-F5344CB8AC3E}">
        <p14:creationId xmlns:p14="http://schemas.microsoft.com/office/powerpoint/2010/main" val="312316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051AC36E-7897-4D10-AC9C-843243ED2CEA}"/>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
        <p:nvSpPr>
          <p:cNvPr id="19" name="Rektangel 18">
            <a:extLst>
              <a:ext uri="{FF2B5EF4-FFF2-40B4-BE49-F238E27FC236}">
                <a16:creationId xmlns:a16="http://schemas.microsoft.com/office/drawing/2014/main" id="{8E54EF2C-F41D-4428-9B95-2F4FC7B2AFF5}"/>
              </a:ext>
            </a:extLst>
          </p:cNvPr>
          <p:cNvSpPr/>
          <p:nvPr/>
        </p:nvSpPr>
        <p:spPr>
          <a:xfrm>
            <a:off x="530639" y="2572236"/>
            <a:ext cx="294861"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6">
            <a:extLst>
              <a:ext uri="{FF2B5EF4-FFF2-40B4-BE49-F238E27FC236}">
                <a16:creationId xmlns:a16="http://schemas.microsoft.com/office/drawing/2014/main" id="{6A0E1B86-A890-41F1-A3EA-818108B9DDEA}"/>
              </a:ext>
            </a:extLst>
          </p:cNvPr>
          <p:cNvPicPr>
            <a:picLocks noChangeAspect="1"/>
          </p:cNvPicPr>
          <p:nvPr/>
        </p:nvPicPr>
        <p:blipFill>
          <a:blip r:embed="rId3"/>
          <a:stretch>
            <a:fillRect/>
          </a:stretch>
        </p:blipFill>
        <p:spPr>
          <a:xfrm>
            <a:off x="5705919" y="4108872"/>
            <a:ext cx="688162" cy="398894"/>
          </a:xfrm>
          <a:prstGeom prst="rect">
            <a:avLst/>
          </a:prstGeom>
        </p:spPr>
      </p:pic>
      <p:pic>
        <p:nvPicPr>
          <p:cNvPr id="15" name="Picture 2">
            <a:extLst>
              <a:ext uri="{FF2B5EF4-FFF2-40B4-BE49-F238E27FC236}">
                <a16:creationId xmlns:a16="http://schemas.microsoft.com/office/drawing/2014/main" id="{6361B309-549E-4084-89AB-A608F2CE25D8}"/>
              </a:ext>
            </a:extLst>
          </p:cNvPr>
          <p:cNvPicPr>
            <a:picLocks noChangeAspect="1"/>
          </p:cNvPicPr>
          <p:nvPr/>
        </p:nvPicPr>
        <p:blipFill>
          <a:blip r:embed="rId4"/>
          <a:stretch>
            <a:fillRect/>
          </a:stretch>
        </p:blipFill>
        <p:spPr>
          <a:xfrm>
            <a:off x="6393558" y="4137397"/>
            <a:ext cx="836472" cy="374380"/>
          </a:xfrm>
          <a:prstGeom prst="rect">
            <a:avLst/>
          </a:prstGeom>
        </p:spPr>
      </p:pic>
      <p:pic>
        <p:nvPicPr>
          <p:cNvPr id="20" name="Picture 8">
            <a:extLst>
              <a:ext uri="{FF2B5EF4-FFF2-40B4-BE49-F238E27FC236}">
                <a16:creationId xmlns:a16="http://schemas.microsoft.com/office/drawing/2014/main" id="{1FC5828B-8DD5-4E02-8FF6-D157744B068B}"/>
              </a:ext>
            </a:extLst>
          </p:cNvPr>
          <p:cNvPicPr>
            <a:picLocks noChangeAspect="1"/>
          </p:cNvPicPr>
          <p:nvPr/>
        </p:nvPicPr>
        <p:blipFill>
          <a:blip r:embed="rId5"/>
          <a:stretch>
            <a:fillRect/>
          </a:stretch>
        </p:blipFill>
        <p:spPr>
          <a:xfrm>
            <a:off x="7165928" y="4024823"/>
            <a:ext cx="851246" cy="486782"/>
          </a:xfrm>
          <a:prstGeom prst="rect">
            <a:avLst/>
          </a:prstGeom>
        </p:spPr>
      </p:pic>
      <p:pic>
        <p:nvPicPr>
          <p:cNvPr id="21" name="Picture 6">
            <a:extLst>
              <a:ext uri="{FF2B5EF4-FFF2-40B4-BE49-F238E27FC236}">
                <a16:creationId xmlns:a16="http://schemas.microsoft.com/office/drawing/2014/main" id="{61071058-ABCA-466B-91EF-61C630BF1D3A}"/>
              </a:ext>
            </a:extLst>
          </p:cNvPr>
          <p:cNvPicPr>
            <a:picLocks noChangeAspect="1"/>
          </p:cNvPicPr>
          <p:nvPr/>
        </p:nvPicPr>
        <p:blipFill>
          <a:blip r:embed="rId3"/>
          <a:stretch>
            <a:fillRect/>
          </a:stretch>
        </p:blipFill>
        <p:spPr>
          <a:xfrm>
            <a:off x="1611823" y="4098789"/>
            <a:ext cx="688162" cy="398894"/>
          </a:xfrm>
          <a:prstGeom prst="rect">
            <a:avLst/>
          </a:prstGeom>
        </p:spPr>
      </p:pic>
      <p:pic>
        <p:nvPicPr>
          <p:cNvPr id="22" name="Picture 8">
            <a:extLst>
              <a:ext uri="{FF2B5EF4-FFF2-40B4-BE49-F238E27FC236}">
                <a16:creationId xmlns:a16="http://schemas.microsoft.com/office/drawing/2014/main" id="{726C713D-EEBE-4F97-8135-4188556084EC}"/>
              </a:ext>
            </a:extLst>
          </p:cNvPr>
          <p:cNvPicPr>
            <a:picLocks noChangeAspect="1"/>
          </p:cNvPicPr>
          <p:nvPr/>
        </p:nvPicPr>
        <p:blipFill>
          <a:blip r:embed="rId5"/>
          <a:stretch>
            <a:fillRect/>
          </a:stretch>
        </p:blipFill>
        <p:spPr>
          <a:xfrm>
            <a:off x="3067366" y="4024995"/>
            <a:ext cx="851246" cy="486782"/>
          </a:xfrm>
          <a:prstGeom prst="rect">
            <a:avLst/>
          </a:prstGeom>
        </p:spPr>
      </p:pic>
      <p:pic>
        <p:nvPicPr>
          <p:cNvPr id="23" name="Picture 2">
            <a:extLst>
              <a:ext uri="{FF2B5EF4-FFF2-40B4-BE49-F238E27FC236}">
                <a16:creationId xmlns:a16="http://schemas.microsoft.com/office/drawing/2014/main" id="{C9FF28EB-C29C-4901-A346-FFE16ADE7369}"/>
              </a:ext>
            </a:extLst>
          </p:cNvPr>
          <p:cNvPicPr>
            <a:picLocks noChangeAspect="1"/>
          </p:cNvPicPr>
          <p:nvPr/>
        </p:nvPicPr>
        <p:blipFill>
          <a:blip r:embed="rId4"/>
          <a:stretch>
            <a:fillRect/>
          </a:stretch>
        </p:blipFill>
        <p:spPr>
          <a:xfrm>
            <a:off x="2278092" y="4133954"/>
            <a:ext cx="836472" cy="374380"/>
          </a:xfrm>
          <a:prstGeom prst="rect">
            <a:avLst/>
          </a:prstGeom>
        </p:spPr>
      </p:pic>
      <p:pic>
        <p:nvPicPr>
          <p:cNvPr id="24" name="Picture 6">
            <a:extLst>
              <a:ext uri="{FF2B5EF4-FFF2-40B4-BE49-F238E27FC236}">
                <a16:creationId xmlns:a16="http://schemas.microsoft.com/office/drawing/2014/main" id="{9837B917-8036-483D-BF01-566A72032647}"/>
              </a:ext>
            </a:extLst>
          </p:cNvPr>
          <p:cNvPicPr>
            <a:picLocks noChangeAspect="1"/>
          </p:cNvPicPr>
          <p:nvPr/>
        </p:nvPicPr>
        <p:blipFill>
          <a:blip r:embed="rId3"/>
          <a:stretch>
            <a:fillRect/>
          </a:stretch>
        </p:blipFill>
        <p:spPr>
          <a:xfrm>
            <a:off x="931928" y="4103720"/>
            <a:ext cx="688162" cy="398894"/>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FD300AA3-67E4-4787-84B7-FCAB2F8D3D5A}"/>
              </a:ext>
            </a:extLst>
          </p:cNvPr>
          <p:cNvPicPr>
            <a:picLocks noChangeAspect="1"/>
          </p:cNvPicPr>
          <p:nvPr/>
        </p:nvPicPr>
        <p:blipFill rotWithShape="1">
          <a:blip r:embed="rId6">
            <a:extLst>
              <a:ext uri="{28A0092B-C50C-407E-A947-70E740481C1C}">
                <a14:useLocalDpi xmlns:a14="http://schemas.microsoft.com/office/drawing/2010/main" val="0"/>
              </a:ext>
            </a:extLst>
          </a:blip>
          <a:srcRect l="62013" t="-2836"/>
          <a:stretch/>
        </p:blipFill>
        <p:spPr>
          <a:xfrm>
            <a:off x="2020557" y="1755559"/>
            <a:ext cx="691958" cy="955964"/>
          </a:xfrm>
          <a:prstGeom prst="rect">
            <a:avLst/>
          </a:prstGeom>
        </p:spPr>
      </p:pic>
      <p:pic>
        <p:nvPicPr>
          <p:cNvPr id="28" name="Picture 4">
            <a:extLst>
              <a:ext uri="{FF2B5EF4-FFF2-40B4-BE49-F238E27FC236}">
                <a16:creationId xmlns:a16="http://schemas.microsoft.com/office/drawing/2014/main" id="{C0AC3698-D556-4760-B7F6-E083F14388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7263" y="1805691"/>
            <a:ext cx="702564" cy="900078"/>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a:extLst>
              <a:ext uri="{FF2B5EF4-FFF2-40B4-BE49-F238E27FC236}">
                <a16:creationId xmlns:a16="http://schemas.microsoft.com/office/drawing/2014/main" id="{8399444A-A55F-4A6E-867C-CB329FFE56D4}"/>
              </a:ext>
            </a:extLst>
          </p:cNvPr>
          <p:cNvCxnSpPr>
            <a:cxnSpLocks/>
          </p:cNvCxnSpPr>
          <p:nvPr/>
        </p:nvCxnSpPr>
        <p:spPr>
          <a:xfrm flipH="1">
            <a:off x="2889176" y="1485900"/>
            <a:ext cx="1122202" cy="551612"/>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41" name="Group 40">
            <a:extLst>
              <a:ext uri="{FF2B5EF4-FFF2-40B4-BE49-F238E27FC236}">
                <a16:creationId xmlns:a16="http://schemas.microsoft.com/office/drawing/2014/main" id="{220C1BDE-DE99-4320-BC89-0BF76E8292D5}"/>
              </a:ext>
            </a:extLst>
          </p:cNvPr>
          <p:cNvGrpSpPr/>
          <p:nvPr/>
        </p:nvGrpSpPr>
        <p:grpSpPr>
          <a:xfrm>
            <a:off x="1795701" y="3854166"/>
            <a:ext cx="1039358" cy="301209"/>
            <a:chOff x="3317308" y="4365860"/>
            <a:chExt cx="1039358" cy="301209"/>
          </a:xfrm>
        </p:grpSpPr>
        <p:pic>
          <p:nvPicPr>
            <p:cNvPr id="42" name="Graphic 41" descr="Envelope">
              <a:extLst>
                <a:ext uri="{FF2B5EF4-FFF2-40B4-BE49-F238E27FC236}">
                  <a16:creationId xmlns:a16="http://schemas.microsoft.com/office/drawing/2014/main" id="{2E2761FB-72D4-4D06-AD3B-777DD2B4FE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7308" y="4365860"/>
              <a:ext cx="293188" cy="293188"/>
            </a:xfrm>
            <a:prstGeom prst="rect">
              <a:avLst/>
            </a:prstGeom>
          </p:spPr>
        </p:pic>
        <p:pic>
          <p:nvPicPr>
            <p:cNvPr id="44" name="Graphic 43" descr="Envelope">
              <a:extLst>
                <a:ext uri="{FF2B5EF4-FFF2-40B4-BE49-F238E27FC236}">
                  <a16:creationId xmlns:a16="http://schemas.microsoft.com/office/drawing/2014/main" id="{A07A65D3-91CF-40F5-BB8D-8945767138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3478" y="4373881"/>
              <a:ext cx="293188" cy="293188"/>
            </a:xfrm>
            <a:prstGeom prst="rect">
              <a:avLst/>
            </a:prstGeom>
          </p:spPr>
        </p:pic>
      </p:grpSp>
      <p:grpSp>
        <p:nvGrpSpPr>
          <p:cNvPr id="45" name="Group 44">
            <a:extLst>
              <a:ext uri="{FF2B5EF4-FFF2-40B4-BE49-F238E27FC236}">
                <a16:creationId xmlns:a16="http://schemas.microsoft.com/office/drawing/2014/main" id="{F508884B-E49A-40C3-B562-06DEF5C59E6A}"/>
              </a:ext>
            </a:extLst>
          </p:cNvPr>
          <p:cNvGrpSpPr/>
          <p:nvPr/>
        </p:nvGrpSpPr>
        <p:grpSpPr>
          <a:xfrm>
            <a:off x="5873878" y="3854166"/>
            <a:ext cx="1039358" cy="301209"/>
            <a:chOff x="3317308" y="4365860"/>
            <a:chExt cx="1039358" cy="301209"/>
          </a:xfrm>
        </p:grpSpPr>
        <p:pic>
          <p:nvPicPr>
            <p:cNvPr id="46" name="Graphic 45" descr="Envelope">
              <a:extLst>
                <a:ext uri="{FF2B5EF4-FFF2-40B4-BE49-F238E27FC236}">
                  <a16:creationId xmlns:a16="http://schemas.microsoft.com/office/drawing/2014/main" id="{8E0B223F-C1A4-4997-ABBE-E9D2730E74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7308" y="4365860"/>
              <a:ext cx="293188" cy="293188"/>
            </a:xfrm>
            <a:prstGeom prst="rect">
              <a:avLst/>
            </a:prstGeom>
          </p:spPr>
        </p:pic>
        <p:pic>
          <p:nvPicPr>
            <p:cNvPr id="48" name="Graphic 47" descr="Envelope">
              <a:extLst>
                <a:ext uri="{FF2B5EF4-FFF2-40B4-BE49-F238E27FC236}">
                  <a16:creationId xmlns:a16="http://schemas.microsoft.com/office/drawing/2014/main" id="{862054FE-E0BB-46B4-AF7A-F6519553F3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3478" y="4373881"/>
              <a:ext cx="293188" cy="293188"/>
            </a:xfrm>
            <a:prstGeom prst="rect">
              <a:avLst/>
            </a:prstGeom>
          </p:spPr>
        </p:pic>
      </p:grpSp>
      <p:sp>
        <p:nvSpPr>
          <p:cNvPr id="49" name="Rectangle 42">
            <a:extLst>
              <a:ext uri="{FF2B5EF4-FFF2-40B4-BE49-F238E27FC236}">
                <a16:creationId xmlns:a16="http://schemas.microsoft.com/office/drawing/2014/main" id="{8F4CAD1C-2058-4C0D-9E7A-ECEB6C248283}"/>
              </a:ext>
            </a:extLst>
          </p:cNvPr>
          <p:cNvSpPr/>
          <p:nvPr/>
        </p:nvSpPr>
        <p:spPr>
          <a:xfrm>
            <a:off x="553003" y="121148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13">
            <a:extLst>
              <a:ext uri="{FF2B5EF4-FFF2-40B4-BE49-F238E27FC236}">
                <a16:creationId xmlns:a16="http://schemas.microsoft.com/office/drawing/2014/main" id="{1FD0CFCE-905A-4462-8448-8E66D6ACB228}"/>
              </a:ext>
            </a:extLst>
          </p:cNvPr>
          <p:cNvPicPr>
            <a:picLocks noChangeAspect="1"/>
          </p:cNvPicPr>
          <p:nvPr/>
        </p:nvPicPr>
        <p:blipFill>
          <a:blip r:embed="rId10"/>
          <a:stretch>
            <a:fillRect/>
          </a:stretch>
        </p:blipFill>
        <p:spPr>
          <a:xfrm>
            <a:off x="4041258" y="812035"/>
            <a:ext cx="1059217" cy="954900"/>
          </a:xfrm>
          <a:prstGeom prst="rect">
            <a:avLst/>
          </a:prstGeom>
        </p:spPr>
      </p:pic>
      <p:cxnSp>
        <p:nvCxnSpPr>
          <p:cNvPr id="50" name="Straight Arrow Connector 49">
            <a:extLst>
              <a:ext uri="{FF2B5EF4-FFF2-40B4-BE49-F238E27FC236}">
                <a16:creationId xmlns:a16="http://schemas.microsoft.com/office/drawing/2014/main" id="{572A1277-24DE-4032-A9A9-177E69E9DE00}"/>
              </a:ext>
            </a:extLst>
          </p:cNvPr>
          <p:cNvCxnSpPr>
            <a:cxnSpLocks/>
          </p:cNvCxnSpPr>
          <p:nvPr/>
        </p:nvCxnSpPr>
        <p:spPr>
          <a:xfrm>
            <a:off x="5130355" y="1508768"/>
            <a:ext cx="1122202" cy="551612"/>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365BF0D6-7E7F-465C-B994-F6132288DACE}"/>
              </a:ext>
            </a:extLst>
          </p:cNvPr>
          <p:cNvCxnSpPr>
            <a:cxnSpLocks/>
          </p:cNvCxnSpPr>
          <p:nvPr/>
        </p:nvCxnSpPr>
        <p:spPr>
          <a:xfrm flipH="1">
            <a:off x="1323062" y="2663342"/>
            <a:ext cx="667309" cy="1279710"/>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2" name="Straight Arrow Connector 51">
            <a:extLst>
              <a:ext uri="{FF2B5EF4-FFF2-40B4-BE49-F238E27FC236}">
                <a16:creationId xmlns:a16="http://schemas.microsoft.com/office/drawing/2014/main" id="{6B29AEE3-CFDF-4BD4-BE1C-30B5955B0B05}"/>
              </a:ext>
            </a:extLst>
          </p:cNvPr>
          <p:cNvCxnSpPr>
            <a:cxnSpLocks/>
          </p:cNvCxnSpPr>
          <p:nvPr/>
        </p:nvCxnSpPr>
        <p:spPr>
          <a:xfrm>
            <a:off x="2727896" y="2663361"/>
            <a:ext cx="667309" cy="1279710"/>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3" name="Straight Arrow Connector 52">
            <a:extLst>
              <a:ext uri="{FF2B5EF4-FFF2-40B4-BE49-F238E27FC236}">
                <a16:creationId xmlns:a16="http://schemas.microsoft.com/office/drawing/2014/main" id="{0FF9A446-5690-4274-9B77-44AEAE46279B}"/>
              </a:ext>
            </a:extLst>
          </p:cNvPr>
          <p:cNvCxnSpPr>
            <a:cxnSpLocks/>
          </p:cNvCxnSpPr>
          <p:nvPr/>
        </p:nvCxnSpPr>
        <p:spPr>
          <a:xfrm flipH="1">
            <a:off x="1990371" y="2815742"/>
            <a:ext cx="152401" cy="915234"/>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4" name="Straight Arrow Connector 53">
            <a:extLst>
              <a:ext uri="{FF2B5EF4-FFF2-40B4-BE49-F238E27FC236}">
                <a16:creationId xmlns:a16="http://schemas.microsoft.com/office/drawing/2014/main" id="{CCE55652-BFE0-4D54-87B6-7729F46638FD}"/>
              </a:ext>
            </a:extLst>
          </p:cNvPr>
          <p:cNvCxnSpPr>
            <a:cxnSpLocks/>
          </p:cNvCxnSpPr>
          <p:nvPr/>
        </p:nvCxnSpPr>
        <p:spPr>
          <a:xfrm>
            <a:off x="2527499" y="2815742"/>
            <a:ext cx="152401" cy="915234"/>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5" name="Straight Arrow Connector 54">
            <a:extLst>
              <a:ext uri="{FF2B5EF4-FFF2-40B4-BE49-F238E27FC236}">
                <a16:creationId xmlns:a16="http://schemas.microsoft.com/office/drawing/2014/main" id="{2F5D3F3F-9CD5-484A-ABA4-95375663E9FD}"/>
              </a:ext>
            </a:extLst>
          </p:cNvPr>
          <p:cNvCxnSpPr>
            <a:cxnSpLocks/>
          </p:cNvCxnSpPr>
          <p:nvPr/>
        </p:nvCxnSpPr>
        <p:spPr>
          <a:xfrm flipH="1">
            <a:off x="6050000" y="2663361"/>
            <a:ext cx="331739" cy="1037899"/>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8" name="Straight Arrow Connector 57">
            <a:extLst>
              <a:ext uri="{FF2B5EF4-FFF2-40B4-BE49-F238E27FC236}">
                <a16:creationId xmlns:a16="http://schemas.microsoft.com/office/drawing/2014/main" id="{4FD7CD03-91E3-44EE-B429-64E2433D62E8}"/>
              </a:ext>
            </a:extLst>
          </p:cNvPr>
          <p:cNvCxnSpPr>
            <a:cxnSpLocks/>
          </p:cNvCxnSpPr>
          <p:nvPr/>
        </p:nvCxnSpPr>
        <p:spPr>
          <a:xfrm>
            <a:off x="7059953" y="2663342"/>
            <a:ext cx="331739" cy="1037899"/>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9" name="Straight Arrow Connector 58">
            <a:extLst>
              <a:ext uri="{FF2B5EF4-FFF2-40B4-BE49-F238E27FC236}">
                <a16:creationId xmlns:a16="http://schemas.microsoft.com/office/drawing/2014/main" id="{403B3C51-6015-48A8-9EF0-19D718F2E63B}"/>
              </a:ext>
            </a:extLst>
          </p:cNvPr>
          <p:cNvCxnSpPr>
            <a:cxnSpLocks/>
          </p:cNvCxnSpPr>
          <p:nvPr/>
        </p:nvCxnSpPr>
        <p:spPr>
          <a:xfrm>
            <a:off x="6720846" y="2793457"/>
            <a:ext cx="0" cy="777705"/>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70" name="Graphic 69" descr="Line arrow: Counter-clockwise curve">
            <a:extLst>
              <a:ext uri="{FF2B5EF4-FFF2-40B4-BE49-F238E27FC236}">
                <a16:creationId xmlns:a16="http://schemas.microsoft.com/office/drawing/2014/main" id="{12C5A781-8883-44DE-ABF9-83794090D3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741494" flipH="1">
            <a:off x="2138458" y="3695340"/>
            <a:ext cx="353700" cy="353700"/>
          </a:xfrm>
          <a:prstGeom prst="rect">
            <a:avLst/>
          </a:prstGeom>
        </p:spPr>
      </p:pic>
      <p:pic>
        <p:nvPicPr>
          <p:cNvPr id="71" name="Graphic 70" descr="Line arrow: Counter-clockwise curve">
            <a:extLst>
              <a:ext uri="{FF2B5EF4-FFF2-40B4-BE49-F238E27FC236}">
                <a16:creationId xmlns:a16="http://schemas.microsoft.com/office/drawing/2014/main" id="{538BB8BE-74FC-43CC-A839-A07FD53F88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741494" flipH="1">
            <a:off x="6216182" y="3656279"/>
            <a:ext cx="353700" cy="353700"/>
          </a:xfrm>
          <a:prstGeom prst="rect">
            <a:avLst/>
          </a:prstGeom>
        </p:spPr>
      </p:pic>
    </p:spTree>
    <p:extLst>
      <p:ext uri="{BB962C8B-B14F-4D97-AF65-F5344CB8AC3E}">
        <p14:creationId xmlns:p14="http://schemas.microsoft.com/office/powerpoint/2010/main" val="264823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2C431431-5F0F-4E13-8A0B-A975AE464F54}"/>
              </a:ext>
            </a:extLst>
          </p:cNvPr>
          <p:cNvSpPr/>
          <p:nvPr/>
        </p:nvSpPr>
        <p:spPr>
          <a:xfrm>
            <a:off x="5250254" y="1016800"/>
            <a:ext cx="1757085" cy="1730125"/>
          </a:xfrm>
          <a:prstGeom prst="flowChartConnector">
            <a:avLst/>
          </a:prstGeom>
          <a:solidFill>
            <a:schemeClr val="accent2"/>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41883"/>
            <a:r>
              <a:rPr lang="da-DK" sz="1400" b="1" dirty="0">
                <a:solidFill>
                  <a:srgbClr val="FFFFFF"/>
                </a:solidFill>
                <a:effectLst>
                  <a:outerShdw blurRad="50800" dist="38100" dir="2700000" algn="tl" rotWithShape="0">
                    <a:prstClr val="black">
                      <a:alpha val="40000"/>
                    </a:prstClr>
                  </a:outerShdw>
                </a:effectLst>
                <a:latin typeface="Calibri" panose="020F0502020204030204"/>
              </a:rPr>
              <a:t>Fildelings</a:t>
            </a:r>
          </a:p>
          <a:p>
            <a:pPr algn="ctr" defTabSz="641883"/>
            <a:r>
              <a:rPr lang="da-DK" sz="1400" b="1" dirty="0">
                <a:solidFill>
                  <a:srgbClr val="FFFFFF"/>
                </a:solidFill>
                <a:effectLst>
                  <a:outerShdw blurRad="50800" dist="38100" dir="2700000" algn="tl" rotWithShape="0">
                    <a:prstClr val="black">
                      <a:alpha val="40000"/>
                    </a:prstClr>
                  </a:outerShdw>
                </a:effectLst>
                <a:latin typeface="Calibri" panose="020F0502020204030204"/>
              </a:rPr>
              <a:t>løsning</a:t>
            </a:r>
            <a:endParaRPr lang="en-US" sz="1400" b="1" dirty="0">
              <a:solidFill>
                <a:srgbClr val="FFFFFF"/>
              </a:solidFill>
              <a:latin typeface="Calibri" panose="020F0502020204030204"/>
            </a:endParaRPr>
          </a:p>
        </p:txBody>
      </p:sp>
      <p:sp>
        <p:nvSpPr>
          <p:cNvPr id="2" name="Flowchart: Connector 1">
            <a:extLst>
              <a:ext uri="{FF2B5EF4-FFF2-40B4-BE49-F238E27FC236}">
                <a16:creationId xmlns:a16="http://schemas.microsoft.com/office/drawing/2014/main" id="{8B120BA3-73DC-45E5-8A04-A9490508BECB}"/>
              </a:ext>
            </a:extLst>
          </p:cNvPr>
          <p:cNvSpPr/>
          <p:nvPr/>
        </p:nvSpPr>
        <p:spPr>
          <a:xfrm>
            <a:off x="3718842" y="3198789"/>
            <a:ext cx="1706313" cy="1727532"/>
          </a:xfrm>
          <a:prstGeom prst="flowChartConnec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1883"/>
            <a:r>
              <a:rPr lang="da-DK" sz="1400" b="1" dirty="0" err="1">
                <a:solidFill>
                  <a:srgbClr val="FFFFFF"/>
                </a:solidFill>
                <a:effectLst>
                  <a:outerShdw blurRad="50800" dist="38100" dir="2700000" algn="tl" rotWithShape="0">
                    <a:prstClr val="black">
                      <a:alpha val="40000"/>
                    </a:prstClr>
                  </a:outerShdw>
                </a:effectLst>
                <a:latin typeface="Calibri" panose="020F0502020204030204"/>
              </a:rPr>
              <a:t>Widgets</a:t>
            </a:r>
            <a:endParaRPr lang="en-US" sz="1400" b="1" dirty="0">
              <a:solidFill>
                <a:srgbClr val="FFFFFF"/>
              </a:solidFill>
              <a:effectLst>
                <a:outerShdw blurRad="50800" dist="38100" dir="2700000" algn="tl" rotWithShape="0">
                  <a:prstClr val="black">
                    <a:alpha val="40000"/>
                  </a:prstClr>
                </a:outerShdw>
              </a:effectLst>
              <a:latin typeface="Calibri" panose="020F0502020204030204"/>
            </a:endParaRPr>
          </a:p>
        </p:txBody>
      </p:sp>
      <p:sp>
        <p:nvSpPr>
          <p:cNvPr id="6" name="Flowchart: Connector 5">
            <a:extLst>
              <a:ext uri="{FF2B5EF4-FFF2-40B4-BE49-F238E27FC236}">
                <a16:creationId xmlns:a16="http://schemas.microsoft.com/office/drawing/2014/main" id="{20A5F808-87DE-4F0D-80B3-F5EC3FE78B88}"/>
              </a:ext>
            </a:extLst>
          </p:cNvPr>
          <p:cNvSpPr/>
          <p:nvPr/>
        </p:nvSpPr>
        <p:spPr>
          <a:xfrm>
            <a:off x="2126385" y="1016800"/>
            <a:ext cx="1757085" cy="1730125"/>
          </a:xfrm>
          <a:prstGeom prst="flowChartConnector">
            <a:avLst/>
          </a:prstGeom>
          <a:ln>
            <a:solidFill>
              <a:schemeClr val="accent3"/>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41883"/>
            <a:r>
              <a:rPr lang="da-DK" sz="1300" b="1" dirty="0">
                <a:solidFill>
                  <a:srgbClr val="FFFFFF"/>
                </a:solidFill>
                <a:effectLst>
                  <a:outerShdw blurRad="50800" dist="38100" dir="2700000" algn="tl" rotWithShape="0">
                    <a:prstClr val="black">
                      <a:alpha val="40000"/>
                    </a:prstClr>
                  </a:outerShdw>
                </a:effectLst>
                <a:latin typeface="Calibri" panose="020F0502020204030204"/>
              </a:rPr>
              <a:t>Administrative systemer</a:t>
            </a:r>
            <a:endParaRPr lang="en-US" sz="1300" b="1" dirty="0">
              <a:solidFill>
                <a:srgbClr val="FFFFFF"/>
              </a:solidFill>
              <a:latin typeface="Calibri" panose="020F0502020204030204"/>
            </a:endParaRPr>
          </a:p>
        </p:txBody>
      </p:sp>
      <p:sp>
        <p:nvSpPr>
          <p:cNvPr id="4" name="Ellipse 3">
            <a:extLst>
              <a:ext uri="{FF2B5EF4-FFF2-40B4-BE49-F238E27FC236}">
                <a16:creationId xmlns:a16="http://schemas.microsoft.com/office/drawing/2014/main" id="{33EF2C82-8B9F-418E-8639-C6DA74EFFA75}"/>
              </a:ext>
            </a:extLst>
          </p:cNvPr>
          <p:cNvSpPr/>
          <p:nvPr/>
        </p:nvSpPr>
        <p:spPr>
          <a:xfrm>
            <a:off x="3573068" y="1459688"/>
            <a:ext cx="2008386" cy="204588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flip="none" rotWithShape="1">
            <a:gsLst>
              <a:gs pos="0">
                <a:srgbClr val="2091A3">
                  <a:shade val="30000"/>
                  <a:satMod val="115000"/>
                </a:srgbClr>
              </a:gs>
              <a:gs pos="50000">
                <a:srgbClr val="2091A3">
                  <a:shade val="67500"/>
                  <a:satMod val="115000"/>
                </a:srgbClr>
              </a:gs>
              <a:gs pos="100000">
                <a:srgbClr val="2091A3">
                  <a:shade val="100000"/>
                  <a:satMod val="115000"/>
                </a:srgbClr>
              </a:gs>
            </a:gsLst>
            <a:lin ang="5400000" scaled="1"/>
            <a:tileRect/>
          </a:gradFill>
          <a:ln cap="flat">
            <a:noFill/>
            <a:prstDash val="solid"/>
          </a:ln>
          <a:effectLst>
            <a:outerShdw blurRad="50800" dist="38100" dir="2700000" algn="tl" rotWithShape="0">
              <a:prstClr val="black">
                <a:alpha val="40000"/>
              </a:prstClr>
            </a:outerShdw>
          </a:effectLst>
        </p:spPr>
        <p:txBody>
          <a:bodyPr vert="horz" wrap="square" lIns="82296" tIns="41148" rIns="82296" bIns="41148" anchor="ctr" anchorCtr="1" compatLnSpc="1">
            <a:noAutofit/>
          </a:bodyPr>
          <a:lstStyle/>
          <a:p>
            <a:pPr algn="ctr" defTabSz="822960">
              <a:defRPr sz="1800" b="0" i="0" u="none" strike="noStrike" kern="0" cap="none" spc="0" baseline="0">
                <a:solidFill>
                  <a:srgbClr val="000000"/>
                </a:solidFill>
                <a:uFillTx/>
              </a:defRPr>
            </a:pPr>
            <a:endParaRPr lang="da-DK" sz="1620">
              <a:solidFill>
                <a:srgbClr val="FFFFFF"/>
              </a:solidFill>
              <a:latin typeface="Calibri"/>
            </a:endParaRPr>
          </a:p>
        </p:txBody>
      </p:sp>
      <p:pic>
        <p:nvPicPr>
          <p:cNvPr id="5" name="Billede 6">
            <a:extLst>
              <a:ext uri="{FF2B5EF4-FFF2-40B4-BE49-F238E27FC236}">
                <a16:creationId xmlns:a16="http://schemas.microsoft.com/office/drawing/2014/main" id="{F0ABB05E-C082-4677-82C9-F9E68B01FBD5}"/>
              </a:ext>
            </a:extLst>
          </p:cNvPr>
          <p:cNvPicPr>
            <a:picLocks noChangeAspect="1"/>
          </p:cNvPicPr>
          <p:nvPr/>
        </p:nvPicPr>
        <p:blipFill>
          <a:blip r:embed="rId3"/>
          <a:stretch>
            <a:fillRect/>
          </a:stretch>
        </p:blipFill>
        <p:spPr>
          <a:xfrm>
            <a:off x="4242784" y="2349298"/>
            <a:ext cx="658430" cy="266666"/>
          </a:xfrm>
          <a:prstGeom prst="rect">
            <a:avLst/>
          </a:prstGeom>
          <a:noFill/>
          <a:ln cap="flat">
            <a:noFill/>
          </a:ln>
        </p:spPr>
      </p:pic>
      <p:pic>
        <p:nvPicPr>
          <p:cNvPr id="7" name="Graphic 6" descr="Arrow Slight curve">
            <a:extLst>
              <a:ext uri="{FF2B5EF4-FFF2-40B4-BE49-F238E27FC236}">
                <a16:creationId xmlns:a16="http://schemas.microsoft.com/office/drawing/2014/main" id="{DF5B362A-7BCB-4DF0-A0B7-4FD4DFB83A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5040" y="1424662"/>
            <a:ext cx="914400" cy="914400"/>
          </a:xfrm>
          <a:prstGeom prst="rect">
            <a:avLst/>
          </a:prstGeom>
        </p:spPr>
      </p:pic>
      <p:sp>
        <p:nvSpPr>
          <p:cNvPr id="8" name="TextBox 7">
            <a:extLst>
              <a:ext uri="{FF2B5EF4-FFF2-40B4-BE49-F238E27FC236}">
                <a16:creationId xmlns:a16="http://schemas.microsoft.com/office/drawing/2014/main" id="{90D5C0F0-20D1-45CA-A782-DA0350055318}"/>
              </a:ext>
            </a:extLst>
          </p:cNvPr>
          <p:cNvSpPr txBox="1"/>
          <p:nvPr/>
        </p:nvSpPr>
        <p:spPr>
          <a:xfrm>
            <a:off x="205312" y="1403526"/>
            <a:ext cx="1427892" cy="956672"/>
          </a:xfrm>
          <a:prstGeom prst="rect">
            <a:avLst/>
          </a:prstGeom>
          <a:noFill/>
        </p:spPr>
        <p:txBody>
          <a:bodyPr wrap="square" rtlCol="0">
            <a:spAutoFit/>
          </a:bodyPr>
          <a:lstStyle/>
          <a:p>
            <a:r>
              <a:rPr lang="da-DK" dirty="0">
                <a:latin typeface="Lato"/>
              </a:rPr>
              <a:t>Brugere og grupper (fx stuer) importeres</a:t>
            </a:r>
            <a:endParaRPr lang="en-US" dirty="0">
              <a:latin typeface="Lato"/>
            </a:endParaRPr>
          </a:p>
        </p:txBody>
      </p:sp>
      <p:sp>
        <p:nvSpPr>
          <p:cNvPr id="9" name="TextBox 8">
            <a:extLst>
              <a:ext uri="{FF2B5EF4-FFF2-40B4-BE49-F238E27FC236}">
                <a16:creationId xmlns:a16="http://schemas.microsoft.com/office/drawing/2014/main" id="{27C39057-5087-444E-83B3-82A9141887FC}"/>
              </a:ext>
            </a:extLst>
          </p:cNvPr>
          <p:cNvSpPr txBox="1"/>
          <p:nvPr/>
        </p:nvSpPr>
        <p:spPr>
          <a:xfrm>
            <a:off x="1586163" y="3597261"/>
            <a:ext cx="1706312" cy="956672"/>
          </a:xfrm>
          <a:prstGeom prst="rect">
            <a:avLst/>
          </a:prstGeom>
          <a:noFill/>
        </p:spPr>
        <p:txBody>
          <a:bodyPr wrap="square" rtlCol="0">
            <a:spAutoFit/>
          </a:bodyPr>
          <a:lstStyle/>
          <a:p>
            <a:r>
              <a:rPr lang="da-DK" dirty="0">
                <a:latin typeface="Lato"/>
              </a:rPr>
              <a:t>Fx journaliserings system eller sprogudvikling</a:t>
            </a:r>
          </a:p>
          <a:p>
            <a:endParaRPr lang="da-DK" dirty="0">
              <a:latin typeface="Lato"/>
            </a:endParaRPr>
          </a:p>
        </p:txBody>
      </p:sp>
      <p:pic>
        <p:nvPicPr>
          <p:cNvPr id="10" name="Graphic 9" descr="Arrow Slight curve">
            <a:extLst>
              <a:ext uri="{FF2B5EF4-FFF2-40B4-BE49-F238E27FC236}">
                <a16:creationId xmlns:a16="http://schemas.microsoft.com/office/drawing/2014/main" id="{84A345B7-D72C-4F06-A208-E18FF4D170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7974" y="3643708"/>
            <a:ext cx="914400" cy="914400"/>
          </a:xfrm>
          <a:prstGeom prst="rect">
            <a:avLst/>
          </a:prstGeom>
        </p:spPr>
      </p:pic>
      <p:pic>
        <p:nvPicPr>
          <p:cNvPr id="11" name="Graphic 10" descr="Arrow Slight curve">
            <a:extLst>
              <a:ext uri="{FF2B5EF4-FFF2-40B4-BE49-F238E27FC236}">
                <a16:creationId xmlns:a16="http://schemas.microsoft.com/office/drawing/2014/main" id="{FBA08072-0BC4-4192-A59A-8206E9C92F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914556" y="1505822"/>
            <a:ext cx="914400" cy="752081"/>
          </a:xfrm>
          <a:prstGeom prst="rect">
            <a:avLst/>
          </a:prstGeom>
        </p:spPr>
      </p:pic>
      <p:sp>
        <p:nvSpPr>
          <p:cNvPr id="15" name="TextBox 14">
            <a:extLst>
              <a:ext uri="{FF2B5EF4-FFF2-40B4-BE49-F238E27FC236}">
                <a16:creationId xmlns:a16="http://schemas.microsoft.com/office/drawing/2014/main" id="{145E0A25-DC35-46A4-98CC-A705CAF84EA1}"/>
              </a:ext>
            </a:extLst>
          </p:cNvPr>
          <p:cNvSpPr txBox="1"/>
          <p:nvPr/>
        </p:nvSpPr>
        <p:spPr>
          <a:xfrm>
            <a:off x="7828956" y="1619611"/>
            <a:ext cx="1585399" cy="524503"/>
          </a:xfrm>
          <a:prstGeom prst="rect">
            <a:avLst/>
          </a:prstGeom>
          <a:noFill/>
        </p:spPr>
        <p:txBody>
          <a:bodyPr wrap="square" rtlCol="0">
            <a:spAutoFit/>
          </a:bodyPr>
          <a:lstStyle/>
          <a:p>
            <a:r>
              <a:rPr lang="da-DK" dirty="0" err="1">
                <a:latin typeface="Lato"/>
              </a:rPr>
              <a:t>Onedrive</a:t>
            </a:r>
            <a:r>
              <a:rPr lang="da-DK" dirty="0">
                <a:latin typeface="Lato"/>
              </a:rPr>
              <a:t>/</a:t>
            </a:r>
          </a:p>
          <a:p>
            <a:r>
              <a:rPr lang="da-DK" dirty="0">
                <a:latin typeface="Lato"/>
              </a:rPr>
              <a:t>Googledrive</a:t>
            </a:r>
            <a:endParaRPr lang="en-US" dirty="0">
              <a:latin typeface="Lato"/>
            </a:endParaRPr>
          </a:p>
        </p:txBody>
      </p:sp>
      <p:sp>
        <p:nvSpPr>
          <p:cNvPr id="16" name="Text Placeholder 3">
            <a:extLst>
              <a:ext uri="{FF2B5EF4-FFF2-40B4-BE49-F238E27FC236}">
                <a16:creationId xmlns:a16="http://schemas.microsoft.com/office/drawing/2014/main" id="{E5430AA7-BEC4-4223-918C-9CC4C9F793E3}"/>
              </a:ext>
            </a:extLst>
          </p:cNvPr>
          <p:cNvSpPr txBox="1">
            <a:spLocks/>
          </p:cNvSpPr>
          <p:nvPr/>
        </p:nvSpPr>
        <p:spPr>
          <a:xfrm>
            <a:off x="615950" y="580072"/>
            <a:ext cx="5353050" cy="234724"/>
          </a:xfrm>
          <a:prstGeom prst="rect">
            <a:avLst/>
          </a:prstGeom>
        </p:spPr>
        <p:txBody>
          <a:bodyPr/>
          <a:lstStyle>
            <a:lvl1pPr marL="0" indent="0" algn="l" defTabSz="617220" rtl="0" eaLnBrk="1" latinLnBrk="0" hangingPunct="1">
              <a:lnSpc>
                <a:spcPct val="90000"/>
              </a:lnSpc>
              <a:spcBef>
                <a:spcPts val="675"/>
              </a:spcBef>
              <a:buFont typeface="Arial" panose="020B0604020202020204" pitchFamily="34" charset="0"/>
              <a:buNone/>
              <a:defRPr sz="1620" kern="1200">
                <a:solidFill>
                  <a:schemeClr val="tx1"/>
                </a:solidFill>
                <a:latin typeface="Calibri" panose="020F0502020204030204" pitchFamily="34" charset="0"/>
                <a:ea typeface="+mn-ea"/>
                <a:cs typeface="Calibri" panose="020F0502020204030204" pitchFamily="34" charset="0"/>
              </a:defRPr>
            </a:lvl1pPr>
            <a:lvl2pPr marL="202883" indent="-198597" algn="l" defTabSz="617220" rtl="0" eaLnBrk="1" latinLnBrk="0" hangingPunct="1">
              <a:lnSpc>
                <a:spcPct val="90000"/>
              </a:lnSpc>
              <a:spcBef>
                <a:spcPts val="338"/>
              </a:spcBef>
              <a:buFont typeface="Arial" panose="020B0604020202020204" pitchFamily="34" charset="0"/>
              <a:buChar char="•"/>
              <a:tabLst/>
              <a:defRPr sz="1440" kern="1200">
                <a:solidFill>
                  <a:schemeClr val="tx1"/>
                </a:solidFill>
                <a:latin typeface="Calibri" panose="020F0502020204030204" pitchFamily="34" charset="0"/>
                <a:ea typeface="+mn-ea"/>
                <a:cs typeface="Calibri" panose="020F0502020204030204" pitchFamily="34" charset="0"/>
              </a:defRPr>
            </a:lvl2pPr>
            <a:lvl3pPr marL="362903" indent="-160020" algn="l" defTabSz="617220" rtl="0" eaLnBrk="1" latinLnBrk="0" hangingPunct="1">
              <a:lnSpc>
                <a:spcPct val="90000"/>
              </a:lnSpc>
              <a:spcBef>
                <a:spcPts val="338"/>
              </a:spcBef>
              <a:buFont typeface="Arial" panose="020B0604020202020204" pitchFamily="34" charset="0"/>
              <a:buChar char="•"/>
              <a:tabLst/>
              <a:defRPr sz="1260" kern="1200">
                <a:solidFill>
                  <a:schemeClr val="tx1"/>
                </a:solidFill>
                <a:latin typeface="Calibri" panose="020F0502020204030204" pitchFamily="34" charset="0"/>
                <a:ea typeface="+mn-ea"/>
                <a:cs typeface="Calibri" panose="020F0502020204030204" pitchFamily="34" charset="0"/>
              </a:defRPr>
            </a:lvl3pPr>
            <a:lvl4pPr marL="202883" indent="-198597" algn="l" defTabSz="617220" rtl="0" eaLnBrk="1" latinLnBrk="0" hangingPunct="1">
              <a:lnSpc>
                <a:spcPct val="90000"/>
              </a:lnSpc>
              <a:spcBef>
                <a:spcPts val="338"/>
              </a:spcBef>
              <a:buFont typeface="Arial" panose="020B0604020202020204" pitchFamily="34" charset="0"/>
              <a:buChar char="•"/>
              <a:tabLst/>
              <a:defRPr sz="1260" kern="1200">
                <a:solidFill>
                  <a:schemeClr val="tx1"/>
                </a:solidFill>
                <a:latin typeface="Arial" panose="020B0604020202020204" pitchFamily="34" charset="0"/>
                <a:ea typeface="+mn-ea"/>
                <a:cs typeface="Arial" panose="020B0604020202020204" pitchFamily="34" charset="0"/>
              </a:defRPr>
            </a:lvl4pPr>
            <a:lvl5pPr marL="202883" indent="-198597" algn="l" defTabSz="617220" rtl="0" eaLnBrk="1" latinLnBrk="0" hangingPunct="1">
              <a:lnSpc>
                <a:spcPct val="90000"/>
              </a:lnSpc>
              <a:spcBef>
                <a:spcPts val="338"/>
              </a:spcBef>
              <a:buFont typeface="Arial" panose="020B0604020202020204" pitchFamily="34" charset="0"/>
              <a:buChar char="•"/>
              <a:tabLst/>
              <a:defRPr sz="1260" kern="1200">
                <a:solidFill>
                  <a:schemeClr val="tx1"/>
                </a:solidFill>
                <a:latin typeface="Arial" panose="020B0604020202020204" pitchFamily="34" charset="0"/>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endParaRPr lang="en-US" dirty="0"/>
          </a:p>
        </p:txBody>
      </p:sp>
      <p:sp>
        <p:nvSpPr>
          <p:cNvPr id="14" name="Titel 1">
            <a:extLst>
              <a:ext uri="{FF2B5EF4-FFF2-40B4-BE49-F238E27FC236}">
                <a16:creationId xmlns:a16="http://schemas.microsoft.com/office/drawing/2014/main" id="{F0C7472A-9C82-477B-95B5-7316FD247541}"/>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Aula på tværs</a:t>
            </a:r>
          </a:p>
        </p:txBody>
      </p:sp>
    </p:spTree>
    <p:extLst>
      <p:ext uri="{BB962C8B-B14F-4D97-AF65-F5344CB8AC3E}">
        <p14:creationId xmlns:p14="http://schemas.microsoft.com/office/powerpoint/2010/main" val="91249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8" grpId="0"/>
      <p:bldP spid="9"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35">
            <a:extLst>
              <a:ext uri="{FF2B5EF4-FFF2-40B4-BE49-F238E27FC236}">
                <a16:creationId xmlns:a16="http://schemas.microsoft.com/office/drawing/2014/main" id="{51603283-D74C-438E-9168-81D30070E6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032" name="AutoShape 7">
            <a:extLst>
              <a:ext uri="{FF2B5EF4-FFF2-40B4-BE49-F238E27FC236}">
                <a16:creationId xmlns:a16="http://schemas.microsoft.com/office/drawing/2014/main" id="{2DD1E205-AAF7-49F8-A24D-56037F50AA4E}"/>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3" name="AutoShape 8">
            <a:extLst>
              <a:ext uri="{FF2B5EF4-FFF2-40B4-BE49-F238E27FC236}">
                <a16:creationId xmlns:a16="http://schemas.microsoft.com/office/drawing/2014/main" id="{EFA5E221-60B3-45A3-9F0E-DAFD597CAE9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4" name="AutoShape 9">
            <a:extLst>
              <a:ext uri="{FF2B5EF4-FFF2-40B4-BE49-F238E27FC236}">
                <a16:creationId xmlns:a16="http://schemas.microsoft.com/office/drawing/2014/main" id="{8BFECFD7-1D67-4028-B5F3-3111E7ED7DB1}"/>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5" name="AutoShape 10">
            <a:extLst>
              <a:ext uri="{FF2B5EF4-FFF2-40B4-BE49-F238E27FC236}">
                <a16:creationId xmlns:a16="http://schemas.microsoft.com/office/drawing/2014/main" id="{DB4DA466-3A37-4F24-ACF7-3398C190AAEA}"/>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6" name="AutoShape 11">
            <a:extLst>
              <a:ext uri="{FF2B5EF4-FFF2-40B4-BE49-F238E27FC236}">
                <a16:creationId xmlns:a16="http://schemas.microsoft.com/office/drawing/2014/main" id="{3AEA0BFF-E495-467C-A571-F493198BB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7" name="AutoShape 12">
            <a:extLst>
              <a:ext uri="{FF2B5EF4-FFF2-40B4-BE49-F238E27FC236}">
                <a16:creationId xmlns:a16="http://schemas.microsoft.com/office/drawing/2014/main" id="{A16B7728-182D-4755-84BE-68D5CFF9162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8" name="AutoShape 14">
            <a:extLst>
              <a:ext uri="{FF2B5EF4-FFF2-40B4-BE49-F238E27FC236}">
                <a16:creationId xmlns:a16="http://schemas.microsoft.com/office/drawing/2014/main" id="{CF099C4C-D51D-44B1-BC37-E1394AA3018F}"/>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9" name="AutoShape 15">
            <a:extLst>
              <a:ext uri="{FF2B5EF4-FFF2-40B4-BE49-F238E27FC236}">
                <a16:creationId xmlns:a16="http://schemas.microsoft.com/office/drawing/2014/main" id="{FFC9A209-9202-4DC2-B6EB-C0181D4E18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0" name="AutoShape 16">
            <a:extLst>
              <a:ext uri="{FF2B5EF4-FFF2-40B4-BE49-F238E27FC236}">
                <a16:creationId xmlns:a16="http://schemas.microsoft.com/office/drawing/2014/main" id="{A5D5CFC9-6289-4FF5-980B-5467D3FABF4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1" name="AutoShape 18">
            <a:extLst>
              <a:ext uri="{FF2B5EF4-FFF2-40B4-BE49-F238E27FC236}">
                <a16:creationId xmlns:a16="http://schemas.microsoft.com/office/drawing/2014/main" id="{51C36479-6706-454E-A23A-DAC5BC0E557B}"/>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2" name="AutoShape 19">
            <a:extLst>
              <a:ext uri="{FF2B5EF4-FFF2-40B4-BE49-F238E27FC236}">
                <a16:creationId xmlns:a16="http://schemas.microsoft.com/office/drawing/2014/main" id="{712B807E-D4CA-485E-B389-59BC942531B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3" name="AutoShape 20">
            <a:extLst>
              <a:ext uri="{FF2B5EF4-FFF2-40B4-BE49-F238E27FC236}">
                <a16:creationId xmlns:a16="http://schemas.microsoft.com/office/drawing/2014/main" id="{51A39996-A167-4AE8-9902-AA9F08A5DC6E}"/>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4" name="AutoShape 21">
            <a:extLst>
              <a:ext uri="{FF2B5EF4-FFF2-40B4-BE49-F238E27FC236}">
                <a16:creationId xmlns:a16="http://schemas.microsoft.com/office/drawing/2014/main" id="{0BAF9C57-C5B1-4338-A968-4F0F72EA3229}"/>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5" name="AutoShape 22">
            <a:extLst>
              <a:ext uri="{FF2B5EF4-FFF2-40B4-BE49-F238E27FC236}">
                <a16:creationId xmlns:a16="http://schemas.microsoft.com/office/drawing/2014/main" id="{F802FBE6-1E90-4DC9-A57E-14D29E7A96E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6" name="AutoShape 24">
            <a:extLst>
              <a:ext uri="{FF2B5EF4-FFF2-40B4-BE49-F238E27FC236}">
                <a16:creationId xmlns:a16="http://schemas.microsoft.com/office/drawing/2014/main" id="{B539F60A-CD8D-41DA-A46E-3BFD948CB29C}"/>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7" name="AutoShape 25">
            <a:extLst>
              <a:ext uri="{FF2B5EF4-FFF2-40B4-BE49-F238E27FC236}">
                <a16:creationId xmlns:a16="http://schemas.microsoft.com/office/drawing/2014/main" id="{A15A6130-63B8-4957-BA6D-F8F18562983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8" name="AutoShape 26">
            <a:extLst>
              <a:ext uri="{FF2B5EF4-FFF2-40B4-BE49-F238E27FC236}">
                <a16:creationId xmlns:a16="http://schemas.microsoft.com/office/drawing/2014/main" id="{4ECA6CEC-5BAA-433D-852C-D131D8A980E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9" name="AutoShape 27">
            <a:extLst>
              <a:ext uri="{FF2B5EF4-FFF2-40B4-BE49-F238E27FC236}">
                <a16:creationId xmlns:a16="http://schemas.microsoft.com/office/drawing/2014/main" id="{C8E82831-342E-4D0D-BB43-B55C0EDBE57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0" name="AutoShape 28">
            <a:extLst>
              <a:ext uri="{FF2B5EF4-FFF2-40B4-BE49-F238E27FC236}">
                <a16:creationId xmlns:a16="http://schemas.microsoft.com/office/drawing/2014/main" id="{75AF40F8-33A8-4AEA-96FE-C66D52A62F5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1" name="AutoShape 29">
            <a:extLst>
              <a:ext uri="{FF2B5EF4-FFF2-40B4-BE49-F238E27FC236}">
                <a16:creationId xmlns:a16="http://schemas.microsoft.com/office/drawing/2014/main" id="{F6779394-0332-4964-B229-A9EC288644D7}"/>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2" name="AutoShape 31">
            <a:extLst>
              <a:ext uri="{FF2B5EF4-FFF2-40B4-BE49-F238E27FC236}">
                <a16:creationId xmlns:a16="http://schemas.microsoft.com/office/drawing/2014/main" id="{B6A0CB7C-102A-45F9-AEE0-A5CD4179F01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3" name="AutoShape 32">
            <a:extLst>
              <a:ext uri="{FF2B5EF4-FFF2-40B4-BE49-F238E27FC236}">
                <a16:creationId xmlns:a16="http://schemas.microsoft.com/office/drawing/2014/main" id="{19A54DBE-09BC-4C27-8983-4898FC5E28E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4" name="AutoShape 33">
            <a:extLst>
              <a:ext uri="{FF2B5EF4-FFF2-40B4-BE49-F238E27FC236}">
                <a16:creationId xmlns:a16="http://schemas.microsoft.com/office/drawing/2014/main" id="{FE20EA7C-CC49-422F-8DAA-08E5381A13FD}"/>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5" name="AutoShape 34">
            <a:extLst>
              <a:ext uri="{FF2B5EF4-FFF2-40B4-BE49-F238E27FC236}">
                <a16:creationId xmlns:a16="http://schemas.microsoft.com/office/drawing/2014/main" id="{2507EA27-C5DF-40FD-BD9C-63839E5D9C7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48" name="AutoShape 35">
            <a:extLst>
              <a:ext uri="{FF2B5EF4-FFF2-40B4-BE49-F238E27FC236}">
                <a16:creationId xmlns:a16="http://schemas.microsoft.com/office/drawing/2014/main" id="{12CA7CC7-8625-452D-8642-D452FAA0B3A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49" name="AutoShape 36">
            <a:extLst>
              <a:ext uri="{FF2B5EF4-FFF2-40B4-BE49-F238E27FC236}">
                <a16:creationId xmlns:a16="http://schemas.microsoft.com/office/drawing/2014/main" id="{F0D7EC3D-059B-403F-8A00-E56E6AC3168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0" name="AutoShape 38">
            <a:extLst>
              <a:ext uri="{FF2B5EF4-FFF2-40B4-BE49-F238E27FC236}">
                <a16:creationId xmlns:a16="http://schemas.microsoft.com/office/drawing/2014/main" id="{B6BD0912-24C5-44D5-AD75-C8CBDBBC6708}"/>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1" name="AutoShape 39">
            <a:extLst>
              <a:ext uri="{FF2B5EF4-FFF2-40B4-BE49-F238E27FC236}">
                <a16:creationId xmlns:a16="http://schemas.microsoft.com/office/drawing/2014/main" id="{88C76958-914E-4AC1-870C-E1113156580C}"/>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2" name="AutoShape 40">
            <a:extLst>
              <a:ext uri="{FF2B5EF4-FFF2-40B4-BE49-F238E27FC236}">
                <a16:creationId xmlns:a16="http://schemas.microsoft.com/office/drawing/2014/main" id="{7683B746-7E86-4A2F-A2E0-703A6545FA6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3" name="AutoShape 42">
            <a:extLst>
              <a:ext uri="{FF2B5EF4-FFF2-40B4-BE49-F238E27FC236}">
                <a16:creationId xmlns:a16="http://schemas.microsoft.com/office/drawing/2014/main" id="{1E4AA8AE-F435-4946-AC84-EEA60365F5EF}"/>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4" name="AutoShape 43">
            <a:extLst>
              <a:ext uri="{FF2B5EF4-FFF2-40B4-BE49-F238E27FC236}">
                <a16:creationId xmlns:a16="http://schemas.microsoft.com/office/drawing/2014/main" id="{AF7ED263-1E53-41A7-867A-69B27260A5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5" name="AutoShape 44">
            <a:extLst>
              <a:ext uri="{FF2B5EF4-FFF2-40B4-BE49-F238E27FC236}">
                <a16:creationId xmlns:a16="http://schemas.microsoft.com/office/drawing/2014/main" id="{9784550D-94FA-449D-BCEB-A4B7A9557687}"/>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6" name="AutoShape 45">
            <a:extLst>
              <a:ext uri="{FF2B5EF4-FFF2-40B4-BE49-F238E27FC236}">
                <a16:creationId xmlns:a16="http://schemas.microsoft.com/office/drawing/2014/main" id="{80814B7C-5E61-4558-AC69-AA7A06CF6E29}"/>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9" name="AutoShape 46">
            <a:extLst>
              <a:ext uri="{FF2B5EF4-FFF2-40B4-BE49-F238E27FC236}">
                <a16:creationId xmlns:a16="http://schemas.microsoft.com/office/drawing/2014/main" id="{66AA9216-7B20-49DA-91B1-B33CB7925709}"/>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0" name="AutoShape 47">
            <a:extLst>
              <a:ext uri="{FF2B5EF4-FFF2-40B4-BE49-F238E27FC236}">
                <a16:creationId xmlns:a16="http://schemas.microsoft.com/office/drawing/2014/main" id="{A81A496D-6EEC-4D1D-922E-547653A4715E}"/>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1" name="AutoShape 49">
            <a:extLst>
              <a:ext uri="{FF2B5EF4-FFF2-40B4-BE49-F238E27FC236}">
                <a16:creationId xmlns:a16="http://schemas.microsoft.com/office/drawing/2014/main" id="{294D1BB2-A06B-43BC-9AA8-2F0352D0A7C5}"/>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2" name="AutoShape 50">
            <a:extLst>
              <a:ext uri="{FF2B5EF4-FFF2-40B4-BE49-F238E27FC236}">
                <a16:creationId xmlns:a16="http://schemas.microsoft.com/office/drawing/2014/main" id="{5671092D-F4BE-4A62-9ABF-E10D2B04B873}"/>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3" name="AutoShape 51">
            <a:extLst>
              <a:ext uri="{FF2B5EF4-FFF2-40B4-BE49-F238E27FC236}">
                <a16:creationId xmlns:a16="http://schemas.microsoft.com/office/drawing/2014/main" id="{17964F72-7893-405B-8124-03097D439BF7}"/>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4" name="AutoShape 52">
            <a:extLst>
              <a:ext uri="{FF2B5EF4-FFF2-40B4-BE49-F238E27FC236}">
                <a16:creationId xmlns:a16="http://schemas.microsoft.com/office/drawing/2014/main" id="{8E32FFE0-FA15-4774-89A9-F09B48A437B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5" name="AutoShape 53">
            <a:extLst>
              <a:ext uri="{FF2B5EF4-FFF2-40B4-BE49-F238E27FC236}">
                <a16:creationId xmlns:a16="http://schemas.microsoft.com/office/drawing/2014/main" id="{E641229E-3625-48BE-887D-FE9E4859BCA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6" name="AutoShape 54">
            <a:extLst>
              <a:ext uri="{FF2B5EF4-FFF2-40B4-BE49-F238E27FC236}">
                <a16:creationId xmlns:a16="http://schemas.microsoft.com/office/drawing/2014/main" id="{FB05F021-9B73-4B3A-8915-92DEE9CED51D}"/>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7" name="AutoShape 55">
            <a:extLst>
              <a:ext uri="{FF2B5EF4-FFF2-40B4-BE49-F238E27FC236}">
                <a16:creationId xmlns:a16="http://schemas.microsoft.com/office/drawing/2014/main" id="{3E1B0F70-071B-4451-BB85-4B0CB32EB6FC}"/>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8" name="AutoShape 56">
            <a:extLst>
              <a:ext uri="{FF2B5EF4-FFF2-40B4-BE49-F238E27FC236}">
                <a16:creationId xmlns:a16="http://schemas.microsoft.com/office/drawing/2014/main" id="{B415BA6D-3A66-4B13-B121-D179A6A001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9" name="AutoShape 57">
            <a:extLst>
              <a:ext uri="{FF2B5EF4-FFF2-40B4-BE49-F238E27FC236}">
                <a16:creationId xmlns:a16="http://schemas.microsoft.com/office/drawing/2014/main" id="{836FCC62-A5A5-4913-B471-86DE5A1C9432}"/>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0" name="AutoShape 58">
            <a:extLst>
              <a:ext uri="{FF2B5EF4-FFF2-40B4-BE49-F238E27FC236}">
                <a16:creationId xmlns:a16="http://schemas.microsoft.com/office/drawing/2014/main" id="{C09C8763-4784-4428-9BBD-9A397F00A6DF}"/>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1" name="AutoShape 59">
            <a:extLst>
              <a:ext uri="{FF2B5EF4-FFF2-40B4-BE49-F238E27FC236}">
                <a16:creationId xmlns:a16="http://schemas.microsoft.com/office/drawing/2014/main" id="{9420D820-8058-474F-B3B5-6B47D1B2D3EF}"/>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2" name="AutoShape 61">
            <a:extLst>
              <a:ext uri="{FF2B5EF4-FFF2-40B4-BE49-F238E27FC236}">
                <a16:creationId xmlns:a16="http://schemas.microsoft.com/office/drawing/2014/main" id="{8B59878A-14E2-422D-B2EC-0E99D57E33B0}"/>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3" name="AutoShape 62">
            <a:extLst>
              <a:ext uri="{FF2B5EF4-FFF2-40B4-BE49-F238E27FC236}">
                <a16:creationId xmlns:a16="http://schemas.microsoft.com/office/drawing/2014/main" id="{82240165-0978-423C-AC8B-8ABB5BF5335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4" name="AutoShape 63">
            <a:extLst>
              <a:ext uri="{FF2B5EF4-FFF2-40B4-BE49-F238E27FC236}">
                <a16:creationId xmlns:a16="http://schemas.microsoft.com/office/drawing/2014/main" id="{C1546C58-566F-4D1E-B688-FBD3EBB1DDB5}"/>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5" name="AutoShape 64">
            <a:extLst>
              <a:ext uri="{FF2B5EF4-FFF2-40B4-BE49-F238E27FC236}">
                <a16:creationId xmlns:a16="http://schemas.microsoft.com/office/drawing/2014/main" id="{C44418AC-3693-43FD-B17B-5B399DCBFF85}"/>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6" name="AutoShape 65">
            <a:extLst>
              <a:ext uri="{FF2B5EF4-FFF2-40B4-BE49-F238E27FC236}">
                <a16:creationId xmlns:a16="http://schemas.microsoft.com/office/drawing/2014/main" id="{1398CB95-AE7D-4576-9609-9A70E0E32DE8}"/>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7" name="AutoShape 67">
            <a:extLst>
              <a:ext uri="{FF2B5EF4-FFF2-40B4-BE49-F238E27FC236}">
                <a16:creationId xmlns:a16="http://schemas.microsoft.com/office/drawing/2014/main" id="{B82FA309-3E5D-4A79-A4CD-293FAE058E90}"/>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8" name="AutoShape 68">
            <a:extLst>
              <a:ext uri="{FF2B5EF4-FFF2-40B4-BE49-F238E27FC236}">
                <a16:creationId xmlns:a16="http://schemas.microsoft.com/office/drawing/2014/main" id="{380FA8F3-6F6C-48C6-9C27-28E740E3861F}"/>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9" name="AutoShape 69">
            <a:extLst>
              <a:ext uri="{FF2B5EF4-FFF2-40B4-BE49-F238E27FC236}">
                <a16:creationId xmlns:a16="http://schemas.microsoft.com/office/drawing/2014/main" id="{36ADF15A-E477-496D-8A9D-97AE64A0D41A}"/>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0" name="AutoShape 70">
            <a:extLst>
              <a:ext uri="{FF2B5EF4-FFF2-40B4-BE49-F238E27FC236}">
                <a16:creationId xmlns:a16="http://schemas.microsoft.com/office/drawing/2014/main" id="{D4EE84D3-A178-49BF-A10D-FC5F9FA61FE5}"/>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1" name="AutoShape 71">
            <a:extLst>
              <a:ext uri="{FF2B5EF4-FFF2-40B4-BE49-F238E27FC236}">
                <a16:creationId xmlns:a16="http://schemas.microsoft.com/office/drawing/2014/main" id="{00C6DE91-9452-4206-AD37-88CD543A4A8F}"/>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2" name="AutoShape 72">
            <a:extLst>
              <a:ext uri="{FF2B5EF4-FFF2-40B4-BE49-F238E27FC236}">
                <a16:creationId xmlns:a16="http://schemas.microsoft.com/office/drawing/2014/main" id="{E9382A4C-94EB-4A4D-B8F4-28AF45C70C7A}"/>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3" name="AutoShape 73">
            <a:extLst>
              <a:ext uri="{FF2B5EF4-FFF2-40B4-BE49-F238E27FC236}">
                <a16:creationId xmlns:a16="http://schemas.microsoft.com/office/drawing/2014/main" id="{8A4DB342-6D89-4B6E-8D67-3948FDA81CE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4" name="AutoShape 74">
            <a:extLst>
              <a:ext uri="{FF2B5EF4-FFF2-40B4-BE49-F238E27FC236}">
                <a16:creationId xmlns:a16="http://schemas.microsoft.com/office/drawing/2014/main" id="{5D1CF011-53DE-4702-A542-B3C1EFAADAB1}"/>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5" name="AutoShape 75">
            <a:extLst>
              <a:ext uri="{FF2B5EF4-FFF2-40B4-BE49-F238E27FC236}">
                <a16:creationId xmlns:a16="http://schemas.microsoft.com/office/drawing/2014/main" id="{A7417BA6-9FBE-47D8-AD16-5F8BD01D3F6B}"/>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6" name="AutoShape 76">
            <a:extLst>
              <a:ext uri="{FF2B5EF4-FFF2-40B4-BE49-F238E27FC236}">
                <a16:creationId xmlns:a16="http://schemas.microsoft.com/office/drawing/2014/main" id="{FC0EC138-90D0-423A-ACE5-62496760AD6C}"/>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7" name="AutoShape 77">
            <a:extLst>
              <a:ext uri="{FF2B5EF4-FFF2-40B4-BE49-F238E27FC236}">
                <a16:creationId xmlns:a16="http://schemas.microsoft.com/office/drawing/2014/main" id="{8B0AFC83-B938-4897-90DA-C6A9BF7F131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8" name="AutoShape 78">
            <a:extLst>
              <a:ext uri="{FF2B5EF4-FFF2-40B4-BE49-F238E27FC236}">
                <a16:creationId xmlns:a16="http://schemas.microsoft.com/office/drawing/2014/main" id="{4828A764-330A-4EC5-AA0D-E53C7F940A90}"/>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9" name="AutoShape 79">
            <a:extLst>
              <a:ext uri="{FF2B5EF4-FFF2-40B4-BE49-F238E27FC236}">
                <a16:creationId xmlns:a16="http://schemas.microsoft.com/office/drawing/2014/main" id="{B52E4179-A80E-4EAB-AA3F-F231C7AD7773}"/>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0" name="AutoShape 80">
            <a:extLst>
              <a:ext uri="{FF2B5EF4-FFF2-40B4-BE49-F238E27FC236}">
                <a16:creationId xmlns:a16="http://schemas.microsoft.com/office/drawing/2014/main" id="{CFF767BB-0BD6-4E28-8A5E-4882E7F8C913}"/>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1" name="AutoShape 81">
            <a:extLst>
              <a:ext uri="{FF2B5EF4-FFF2-40B4-BE49-F238E27FC236}">
                <a16:creationId xmlns:a16="http://schemas.microsoft.com/office/drawing/2014/main" id="{A172CB70-228C-4C80-A46B-D2D373B60DF9}"/>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2" name="AutoShape 83">
            <a:extLst>
              <a:ext uri="{FF2B5EF4-FFF2-40B4-BE49-F238E27FC236}">
                <a16:creationId xmlns:a16="http://schemas.microsoft.com/office/drawing/2014/main" id="{A55C3B07-7DF4-461C-8661-6897632FF3F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3" name="AutoShape 84">
            <a:extLst>
              <a:ext uri="{FF2B5EF4-FFF2-40B4-BE49-F238E27FC236}">
                <a16:creationId xmlns:a16="http://schemas.microsoft.com/office/drawing/2014/main" id="{0F6B92A0-19E4-463A-B934-13D81AB2C858}"/>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4" name="AutoShape 85">
            <a:extLst>
              <a:ext uri="{FF2B5EF4-FFF2-40B4-BE49-F238E27FC236}">
                <a16:creationId xmlns:a16="http://schemas.microsoft.com/office/drawing/2014/main" id="{B631A07E-83EF-4F42-917C-8E5DBEBC774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5" name="AutoShape 87">
            <a:extLst>
              <a:ext uri="{FF2B5EF4-FFF2-40B4-BE49-F238E27FC236}">
                <a16:creationId xmlns:a16="http://schemas.microsoft.com/office/drawing/2014/main" id="{9B590CBC-8475-4816-B75F-46B6E785B601}"/>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6" name="AutoShape 88">
            <a:extLst>
              <a:ext uri="{FF2B5EF4-FFF2-40B4-BE49-F238E27FC236}">
                <a16:creationId xmlns:a16="http://schemas.microsoft.com/office/drawing/2014/main" id="{77435623-D085-4ADD-A941-6D13CB8236B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7" name="AutoShape 89">
            <a:extLst>
              <a:ext uri="{FF2B5EF4-FFF2-40B4-BE49-F238E27FC236}">
                <a16:creationId xmlns:a16="http://schemas.microsoft.com/office/drawing/2014/main" id="{B4FB0756-83D8-4B8D-A138-85A7E1B3862A}"/>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8" name="AutoShape 91">
            <a:extLst>
              <a:ext uri="{FF2B5EF4-FFF2-40B4-BE49-F238E27FC236}">
                <a16:creationId xmlns:a16="http://schemas.microsoft.com/office/drawing/2014/main" id="{EA5408A7-B1B0-4463-AB5B-5E7098C75989}"/>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9" name="AutoShape 92">
            <a:extLst>
              <a:ext uri="{FF2B5EF4-FFF2-40B4-BE49-F238E27FC236}">
                <a16:creationId xmlns:a16="http://schemas.microsoft.com/office/drawing/2014/main" id="{60EFD4A6-0FB1-4710-B775-DF7AE2A842A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0" name="AutoShape 93">
            <a:extLst>
              <a:ext uri="{FF2B5EF4-FFF2-40B4-BE49-F238E27FC236}">
                <a16:creationId xmlns:a16="http://schemas.microsoft.com/office/drawing/2014/main" id="{2AC43F58-CDBF-41E4-9914-A92AEABBEC1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1" name="AutoShape 95">
            <a:extLst>
              <a:ext uri="{FF2B5EF4-FFF2-40B4-BE49-F238E27FC236}">
                <a16:creationId xmlns:a16="http://schemas.microsoft.com/office/drawing/2014/main" id="{2F5974B8-4119-40C5-AFB6-6AA877BF914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2" name="AutoShape 96">
            <a:extLst>
              <a:ext uri="{FF2B5EF4-FFF2-40B4-BE49-F238E27FC236}">
                <a16:creationId xmlns:a16="http://schemas.microsoft.com/office/drawing/2014/main" id="{A3EEE128-FD77-4E7B-BF38-95A13D0814E7}"/>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3" name="AutoShape 97">
            <a:extLst>
              <a:ext uri="{FF2B5EF4-FFF2-40B4-BE49-F238E27FC236}">
                <a16:creationId xmlns:a16="http://schemas.microsoft.com/office/drawing/2014/main" id="{2CAF5DBA-EAA4-45D1-8A4F-F2C5EA497F6D}"/>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4" name="AutoShape 99">
            <a:extLst>
              <a:ext uri="{FF2B5EF4-FFF2-40B4-BE49-F238E27FC236}">
                <a16:creationId xmlns:a16="http://schemas.microsoft.com/office/drawing/2014/main" id="{485AFA95-2919-47B7-8F34-EC6559AA550A}"/>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5" name="AutoShape 100">
            <a:extLst>
              <a:ext uri="{FF2B5EF4-FFF2-40B4-BE49-F238E27FC236}">
                <a16:creationId xmlns:a16="http://schemas.microsoft.com/office/drawing/2014/main" id="{EEE7F558-2B66-41F0-87CC-4908D4276155}"/>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6" name="AutoShape 101">
            <a:extLst>
              <a:ext uri="{FF2B5EF4-FFF2-40B4-BE49-F238E27FC236}">
                <a16:creationId xmlns:a16="http://schemas.microsoft.com/office/drawing/2014/main" id="{946E1640-F0F4-4786-A9E7-8BD16669E423}"/>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7" name="AutoShape 102">
            <a:extLst>
              <a:ext uri="{FF2B5EF4-FFF2-40B4-BE49-F238E27FC236}">
                <a16:creationId xmlns:a16="http://schemas.microsoft.com/office/drawing/2014/main" id="{A2BCD1C9-3E68-4E17-A23B-6ABE637B0A09}"/>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8" name="AutoShape 103">
            <a:extLst>
              <a:ext uri="{FF2B5EF4-FFF2-40B4-BE49-F238E27FC236}">
                <a16:creationId xmlns:a16="http://schemas.microsoft.com/office/drawing/2014/main" id="{93AE3EC7-DCE3-43F4-9225-ECB1C1357DDE}"/>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9" name="AutoShape 104">
            <a:extLst>
              <a:ext uri="{FF2B5EF4-FFF2-40B4-BE49-F238E27FC236}">
                <a16:creationId xmlns:a16="http://schemas.microsoft.com/office/drawing/2014/main" id="{6BC83132-5760-4BB6-BF70-81FC0D61849C}"/>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0" name="AutoShape 105">
            <a:extLst>
              <a:ext uri="{FF2B5EF4-FFF2-40B4-BE49-F238E27FC236}">
                <a16:creationId xmlns:a16="http://schemas.microsoft.com/office/drawing/2014/main" id="{8B8DC2EE-CF4D-46B9-BF06-67808767B78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1" name="AutoShape 106">
            <a:extLst>
              <a:ext uri="{FF2B5EF4-FFF2-40B4-BE49-F238E27FC236}">
                <a16:creationId xmlns:a16="http://schemas.microsoft.com/office/drawing/2014/main" id="{B07C26F4-3512-41AA-A9FB-6F940BA4B71E}"/>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2" name="AutoShape 107">
            <a:extLst>
              <a:ext uri="{FF2B5EF4-FFF2-40B4-BE49-F238E27FC236}">
                <a16:creationId xmlns:a16="http://schemas.microsoft.com/office/drawing/2014/main" id="{D034520A-9171-489C-B56C-F65173F23406}"/>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3" name="AutoShape 108">
            <a:extLst>
              <a:ext uri="{FF2B5EF4-FFF2-40B4-BE49-F238E27FC236}">
                <a16:creationId xmlns:a16="http://schemas.microsoft.com/office/drawing/2014/main" id="{907A4E77-6B05-41C8-9615-D1F1B03075C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4" name="AutoShape 109">
            <a:extLst>
              <a:ext uri="{FF2B5EF4-FFF2-40B4-BE49-F238E27FC236}">
                <a16:creationId xmlns:a16="http://schemas.microsoft.com/office/drawing/2014/main" id="{14D7E611-51A6-47D9-9EE9-48AD119039A9}"/>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5" name="AutoShape 110">
            <a:extLst>
              <a:ext uri="{FF2B5EF4-FFF2-40B4-BE49-F238E27FC236}">
                <a16:creationId xmlns:a16="http://schemas.microsoft.com/office/drawing/2014/main" id="{A7BEDB8C-BB98-4843-8E29-117D67CA0BB7}"/>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6" name="AutoShape 112">
            <a:extLst>
              <a:ext uri="{FF2B5EF4-FFF2-40B4-BE49-F238E27FC236}">
                <a16:creationId xmlns:a16="http://schemas.microsoft.com/office/drawing/2014/main" id="{080CFE4E-8410-46A6-B3E7-FCF9FE6A75D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7" name="AutoShape 113">
            <a:extLst>
              <a:ext uri="{FF2B5EF4-FFF2-40B4-BE49-F238E27FC236}">
                <a16:creationId xmlns:a16="http://schemas.microsoft.com/office/drawing/2014/main" id="{C21678B3-6838-4889-B93D-76E13717EF1A}"/>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8" name="AutoShape 114">
            <a:extLst>
              <a:ext uri="{FF2B5EF4-FFF2-40B4-BE49-F238E27FC236}">
                <a16:creationId xmlns:a16="http://schemas.microsoft.com/office/drawing/2014/main" id="{80CF5C3C-D4DD-4596-812F-11AB064562B5}"/>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9" name="AutoShape 115">
            <a:extLst>
              <a:ext uri="{FF2B5EF4-FFF2-40B4-BE49-F238E27FC236}">
                <a16:creationId xmlns:a16="http://schemas.microsoft.com/office/drawing/2014/main" id="{F821A969-CA91-4DC7-9F35-0C066757D22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0" name="AutoShape 116">
            <a:extLst>
              <a:ext uri="{FF2B5EF4-FFF2-40B4-BE49-F238E27FC236}">
                <a16:creationId xmlns:a16="http://schemas.microsoft.com/office/drawing/2014/main" id="{354732DB-D7C3-44E9-9D1D-7330042D966E}"/>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1" name="AutoShape 117">
            <a:extLst>
              <a:ext uri="{FF2B5EF4-FFF2-40B4-BE49-F238E27FC236}">
                <a16:creationId xmlns:a16="http://schemas.microsoft.com/office/drawing/2014/main" id="{B3D6681A-072D-4856-B462-DDAE077E39D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2" name="AutoShape 118">
            <a:extLst>
              <a:ext uri="{FF2B5EF4-FFF2-40B4-BE49-F238E27FC236}">
                <a16:creationId xmlns:a16="http://schemas.microsoft.com/office/drawing/2014/main" id="{797237DA-F60B-4573-8EF1-1AD385F9F2E1}"/>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3" name="AutoShape 119">
            <a:extLst>
              <a:ext uri="{FF2B5EF4-FFF2-40B4-BE49-F238E27FC236}">
                <a16:creationId xmlns:a16="http://schemas.microsoft.com/office/drawing/2014/main" id="{972F7833-A680-4D04-B67C-269311135EF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4" name="AutoShape 120">
            <a:extLst>
              <a:ext uri="{FF2B5EF4-FFF2-40B4-BE49-F238E27FC236}">
                <a16:creationId xmlns:a16="http://schemas.microsoft.com/office/drawing/2014/main" id="{795F1766-983D-4A0A-A6BC-3C7A2E10B79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5" name="AutoShape 121">
            <a:extLst>
              <a:ext uri="{FF2B5EF4-FFF2-40B4-BE49-F238E27FC236}">
                <a16:creationId xmlns:a16="http://schemas.microsoft.com/office/drawing/2014/main" id="{E6464A59-707C-414C-8EA8-DF571FE4C168}"/>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6" name="AutoShape 122">
            <a:extLst>
              <a:ext uri="{FF2B5EF4-FFF2-40B4-BE49-F238E27FC236}">
                <a16:creationId xmlns:a16="http://schemas.microsoft.com/office/drawing/2014/main" id="{D3DD7439-6CC9-49BE-8EDA-398EC6812E81}"/>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7" name="AutoShape 123">
            <a:extLst>
              <a:ext uri="{FF2B5EF4-FFF2-40B4-BE49-F238E27FC236}">
                <a16:creationId xmlns:a16="http://schemas.microsoft.com/office/drawing/2014/main" id="{4784D97A-5EF3-45E1-9447-279F94199B68}"/>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8" name="AutoShape 124">
            <a:extLst>
              <a:ext uri="{FF2B5EF4-FFF2-40B4-BE49-F238E27FC236}">
                <a16:creationId xmlns:a16="http://schemas.microsoft.com/office/drawing/2014/main" id="{8C2B4354-EFB5-4617-8ABF-38629117A9C4}"/>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9" name="AutoShape 125">
            <a:extLst>
              <a:ext uri="{FF2B5EF4-FFF2-40B4-BE49-F238E27FC236}">
                <a16:creationId xmlns:a16="http://schemas.microsoft.com/office/drawing/2014/main" id="{440ADDA1-40E8-4B11-8587-D0E4C6FB0C61}"/>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0" name="AutoShape 126">
            <a:extLst>
              <a:ext uri="{FF2B5EF4-FFF2-40B4-BE49-F238E27FC236}">
                <a16:creationId xmlns:a16="http://schemas.microsoft.com/office/drawing/2014/main" id="{21FD0286-758D-4562-831B-9F81C205AAE0}"/>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1" name="AutoShape 127">
            <a:extLst>
              <a:ext uri="{FF2B5EF4-FFF2-40B4-BE49-F238E27FC236}">
                <a16:creationId xmlns:a16="http://schemas.microsoft.com/office/drawing/2014/main" id="{8DA3C263-ADCA-4E3F-BB4F-5DA82DF6C7D3}"/>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2" name="AutoShape 129">
            <a:extLst>
              <a:ext uri="{FF2B5EF4-FFF2-40B4-BE49-F238E27FC236}">
                <a16:creationId xmlns:a16="http://schemas.microsoft.com/office/drawing/2014/main" id="{6318CAED-E6CE-47A9-8A4C-0419B0A2E594}"/>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3" name="AutoShape 131">
            <a:extLst>
              <a:ext uri="{FF2B5EF4-FFF2-40B4-BE49-F238E27FC236}">
                <a16:creationId xmlns:a16="http://schemas.microsoft.com/office/drawing/2014/main" id="{4ACE805B-B9F1-49D4-9E9D-5B1FF7B2F598}"/>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4" name="AutoShape 132">
            <a:extLst>
              <a:ext uri="{FF2B5EF4-FFF2-40B4-BE49-F238E27FC236}">
                <a16:creationId xmlns:a16="http://schemas.microsoft.com/office/drawing/2014/main" id="{3EF40F25-5543-4727-82AF-70245BA5FF4E}"/>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5" name="AutoShape 133">
            <a:extLst>
              <a:ext uri="{FF2B5EF4-FFF2-40B4-BE49-F238E27FC236}">
                <a16:creationId xmlns:a16="http://schemas.microsoft.com/office/drawing/2014/main" id="{5D44F615-EF78-414F-B636-9A9D7F19726F}"/>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6" name="AutoShape 134">
            <a:extLst>
              <a:ext uri="{FF2B5EF4-FFF2-40B4-BE49-F238E27FC236}">
                <a16:creationId xmlns:a16="http://schemas.microsoft.com/office/drawing/2014/main" id="{ABED6A01-5CCB-472F-A3B0-5B9A5382FAC1}"/>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7" name="AutoShape 136">
            <a:extLst>
              <a:ext uri="{FF2B5EF4-FFF2-40B4-BE49-F238E27FC236}">
                <a16:creationId xmlns:a16="http://schemas.microsoft.com/office/drawing/2014/main" id="{139EB053-1869-4188-AAC1-DF81CD0AC97C}"/>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9" name="AutoShape 138">
            <a:extLst>
              <a:ext uri="{FF2B5EF4-FFF2-40B4-BE49-F238E27FC236}">
                <a16:creationId xmlns:a16="http://schemas.microsoft.com/office/drawing/2014/main" id="{891C3345-2C88-43FA-95CB-8A6EBADE9FA2}"/>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0" name="AutoShape 139">
            <a:extLst>
              <a:ext uri="{FF2B5EF4-FFF2-40B4-BE49-F238E27FC236}">
                <a16:creationId xmlns:a16="http://schemas.microsoft.com/office/drawing/2014/main" id="{47577A39-A65E-4B18-A6CA-8EDF9AE74518}"/>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1" name="AutoShape 140">
            <a:extLst>
              <a:ext uri="{FF2B5EF4-FFF2-40B4-BE49-F238E27FC236}">
                <a16:creationId xmlns:a16="http://schemas.microsoft.com/office/drawing/2014/main" id="{AA0DB1E2-23A8-4D2E-ACC2-114E20DFBF5A}"/>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2" name="AutoShape 142">
            <a:extLst>
              <a:ext uri="{FF2B5EF4-FFF2-40B4-BE49-F238E27FC236}">
                <a16:creationId xmlns:a16="http://schemas.microsoft.com/office/drawing/2014/main" id="{F4A36518-45D1-4963-B595-532A0480908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3" name="AutoShape 143">
            <a:extLst>
              <a:ext uri="{FF2B5EF4-FFF2-40B4-BE49-F238E27FC236}">
                <a16:creationId xmlns:a16="http://schemas.microsoft.com/office/drawing/2014/main" id="{B67C5899-E560-4D5A-A544-C23A83941F95}"/>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4" name="AutoShape 144">
            <a:extLst>
              <a:ext uri="{FF2B5EF4-FFF2-40B4-BE49-F238E27FC236}">
                <a16:creationId xmlns:a16="http://schemas.microsoft.com/office/drawing/2014/main" id="{D443459D-15DC-4B4D-8B5B-69ADAD20DD9D}"/>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5" name="AutoShape 145">
            <a:extLst>
              <a:ext uri="{FF2B5EF4-FFF2-40B4-BE49-F238E27FC236}">
                <a16:creationId xmlns:a16="http://schemas.microsoft.com/office/drawing/2014/main" id="{4FE80849-36DE-4FD9-885F-26C09FBEA58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6" name="AutoShape 146">
            <a:extLst>
              <a:ext uri="{FF2B5EF4-FFF2-40B4-BE49-F238E27FC236}">
                <a16:creationId xmlns:a16="http://schemas.microsoft.com/office/drawing/2014/main" id="{08E28159-59D8-4401-B1FD-C7B66E308290}"/>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7" name="AutoShape 147">
            <a:extLst>
              <a:ext uri="{FF2B5EF4-FFF2-40B4-BE49-F238E27FC236}">
                <a16:creationId xmlns:a16="http://schemas.microsoft.com/office/drawing/2014/main" id="{962B2A4A-C758-4CA7-BB21-46D4A2D57642}"/>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8" name="AutoShape 148">
            <a:extLst>
              <a:ext uri="{FF2B5EF4-FFF2-40B4-BE49-F238E27FC236}">
                <a16:creationId xmlns:a16="http://schemas.microsoft.com/office/drawing/2014/main" id="{4B55DD4B-EDF2-417B-AB22-302CD6141E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9" name="AutoShape 149">
            <a:extLst>
              <a:ext uri="{FF2B5EF4-FFF2-40B4-BE49-F238E27FC236}">
                <a16:creationId xmlns:a16="http://schemas.microsoft.com/office/drawing/2014/main" id="{F944BC50-4364-4A00-A6E4-F8238A20C9C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0" name="AutoShape 150">
            <a:extLst>
              <a:ext uri="{FF2B5EF4-FFF2-40B4-BE49-F238E27FC236}">
                <a16:creationId xmlns:a16="http://schemas.microsoft.com/office/drawing/2014/main" id="{36AE002C-AD0F-4128-A224-D210CA3D93E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1" name="AutoShape 151">
            <a:extLst>
              <a:ext uri="{FF2B5EF4-FFF2-40B4-BE49-F238E27FC236}">
                <a16:creationId xmlns:a16="http://schemas.microsoft.com/office/drawing/2014/main" id="{CD18FA3C-5E3E-48BB-AB98-0B20DC2A9D4A}"/>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2" name="AutoShape 152">
            <a:extLst>
              <a:ext uri="{FF2B5EF4-FFF2-40B4-BE49-F238E27FC236}">
                <a16:creationId xmlns:a16="http://schemas.microsoft.com/office/drawing/2014/main" id="{544C8B0C-2690-4ADF-B468-301D9C8EB3DB}"/>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3" name="AutoShape 153">
            <a:extLst>
              <a:ext uri="{FF2B5EF4-FFF2-40B4-BE49-F238E27FC236}">
                <a16:creationId xmlns:a16="http://schemas.microsoft.com/office/drawing/2014/main" id="{DB9BED8B-9B4B-4C0B-B619-9DC0BC31DB6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4" name="AutoShape 154">
            <a:extLst>
              <a:ext uri="{FF2B5EF4-FFF2-40B4-BE49-F238E27FC236}">
                <a16:creationId xmlns:a16="http://schemas.microsoft.com/office/drawing/2014/main" id="{8103B73D-C11C-45E7-8198-4E23441102B5}"/>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5" name="AutoShape 155">
            <a:extLst>
              <a:ext uri="{FF2B5EF4-FFF2-40B4-BE49-F238E27FC236}">
                <a16:creationId xmlns:a16="http://schemas.microsoft.com/office/drawing/2014/main" id="{F769B440-2EA5-4DB5-9DDB-07669386AD32}"/>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6" name="AutoShape 156">
            <a:extLst>
              <a:ext uri="{FF2B5EF4-FFF2-40B4-BE49-F238E27FC236}">
                <a16:creationId xmlns:a16="http://schemas.microsoft.com/office/drawing/2014/main" id="{F4324DD2-6F04-4B78-9D1B-49116A9B4682}"/>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7" name="AutoShape 157">
            <a:extLst>
              <a:ext uri="{FF2B5EF4-FFF2-40B4-BE49-F238E27FC236}">
                <a16:creationId xmlns:a16="http://schemas.microsoft.com/office/drawing/2014/main" id="{B737D01A-349E-4857-B85C-30EA98E53B9A}"/>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8" name="AutoShape 159">
            <a:extLst>
              <a:ext uri="{FF2B5EF4-FFF2-40B4-BE49-F238E27FC236}">
                <a16:creationId xmlns:a16="http://schemas.microsoft.com/office/drawing/2014/main" id="{277593CE-1298-4BC5-8ADB-4C73E0BC60B4}"/>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9" name="AutoShape 160">
            <a:extLst>
              <a:ext uri="{FF2B5EF4-FFF2-40B4-BE49-F238E27FC236}">
                <a16:creationId xmlns:a16="http://schemas.microsoft.com/office/drawing/2014/main" id="{C2782595-1B61-48AB-820D-86CB12A8977A}"/>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0" name="AutoShape 161">
            <a:extLst>
              <a:ext uri="{FF2B5EF4-FFF2-40B4-BE49-F238E27FC236}">
                <a16:creationId xmlns:a16="http://schemas.microsoft.com/office/drawing/2014/main" id="{04A2D1B6-6C8A-4250-B70C-751174A8E59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1" name="AutoShape 162">
            <a:extLst>
              <a:ext uri="{FF2B5EF4-FFF2-40B4-BE49-F238E27FC236}">
                <a16:creationId xmlns:a16="http://schemas.microsoft.com/office/drawing/2014/main" id="{2C8BC513-86CF-4A3F-8BC1-7AB175A52BAC}"/>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2" name="AutoShape 163">
            <a:extLst>
              <a:ext uri="{FF2B5EF4-FFF2-40B4-BE49-F238E27FC236}">
                <a16:creationId xmlns:a16="http://schemas.microsoft.com/office/drawing/2014/main" id="{BC7EFACA-009D-47A1-8876-088BD1634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3" name="AutoShape 164">
            <a:extLst>
              <a:ext uri="{FF2B5EF4-FFF2-40B4-BE49-F238E27FC236}">
                <a16:creationId xmlns:a16="http://schemas.microsoft.com/office/drawing/2014/main" id="{D5165F10-1415-4B0A-A2C9-407AFEB44CFF}"/>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4" name="AutoShape 166">
            <a:extLst>
              <a:ext uri="{FF2B5EF4-FFF2-40B4-BE49-F238E27FC236}">
                <a16:creationId xmlns:a16="http://schemas.microsoft.com/office/drawing/2014/main" id="{8EF85DA1-29DD-4B11-AFAA-965443B9E858}"/>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5" name="AutoShape 167">
            <a:extLst>
              <a:ext uri="{FF2B5EF4-FFF2-40B4-BE49-F238E27FC236}">
                <a16:creationId xmlns:a16="http://schemas.microsoft.com/office/drawing/2014/main" id="{34A06D98-6372-4812-9532-294032B2B704}"/>
              </a:ext>
            </a:extLst>
          </p:cNvPr>
          <p:cNvSpPr>
            <a:spLocks noChangeAspect="1" noChangeArrowheads="1"/>
          </p:cNvSpPr>
          <p:nvPr/>
        </p:nvSpPr>
        <p:spPr bwMode="auto">
          <a:xfrm>
            <a:off x="400050" y="-118563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6" name="AutoShape 168">
            <a:extLst>
              <a:ext uri="{FF2B5EF4-FFF2-40B4-BE49-F238E27FC236}">
                <a16:creationId xmlns:a16="http://schemas.microsoft.com/office/drawing/2014/main" id="{45DE655F-884D-488B-A4D0-0818CC90D6A0}"/>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8" name="AutoShape 170">
            <a:extLst>
              <a:ext uri="{FF2B5EF4-FFF2-40B4-BE49-F238E27FC236}">
                <a16:creationId xmlns:a16="http://schemas.microsoft.com/office/drawing/2014/main" id="{1C12DA96-BD06-47DA-BF8C-63CF8DD4A7F3}"/>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9" name="AutoShape 171">
            <a:extLst>
              <a:ext uri="{FF2B5EF4-FFF2-40B4-BE49-F238E27FC236}">
                <a16:creationId xmlns:a16="http://schemas.microsoft.com/office/drawing/2014/main" id="{38B086DA-82AC-4EE6-BD57-480D4926BD6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0" name="AutoShape 172">
            <a:extLst>
              <a:ext uri="{FF2B5EF4-FFF2-40B4-BE49-F238E27FC236}">
                <a16:creationId xmlns:a16="http://schemas.microsoft.com/office/drawing/2014/main" id="{0FCC5DD8-38B9-460D-A78E-E84C6435BF4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1" name="AutoShape 173">
            <a:extLst>
              <a:ext uri="{FF2B5EF4-FFF2-40B4-BE49-F238E27FC236}">
                <a16:creationId xmlns:a16="http://schemas.microsoft.com/office/drawing/2014/main" id="{4A5050CD-7E28-46CF-B3F4-226AE345C74C}"/>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2" name="AutoShape 174">
            <a:extLst>
              <a:ext uri="{FF2B5EF4-FFF2-40B4-BE49-F238E27FC236}">
                <a16:creationId xmlns:a16="http://schemas.microsoft.com/office/drawing/2014/main" id="{98206A10-4962-4A4B-9757-0008F570DBBE}"/>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3" name="AutoShape 175">
            <a:extLst>
              <a:ext uri="{FF2B5EF4-FFF2-40B4-BE49-F238E27FC236}">
                <a16:creationId xmlns:a16="http://schemas.microsoft.com/office/drawing/2014/main" id="{0D0817F7-39FB-4856-9201-5F31087DE842}"/>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4" name="AutoShape 177">
            <a:extLst>
              <a:ext uri="{FF2B5EF4-FFF2-40B4-BE49-F238E27FC236}">
                <a16:creationId xmlns:a16="http://schemas.microsoft.com/office/drawing/2014/main" id="{BFE714E6-279D-4312-9963-7380777AAFE3}"/>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6" name="AutoShape 179">
            <a:extLst>
              <a:ext uri="{FF2B5EF4-FFF2-40B4-BE49-F238E27FC236}">
                <a16:creationId xmlns:a16="http://schemas.microsoft.com/office/drawing/2014/main" id="{0E9012BA-FB3C-46BB-8D54-D34279717399}"/>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7" name="AutoShape 180">
            <a:extLst>
              <a:ext uri="{FF2B5EF4-FFF2-40B4-BE49-F238E27FC236}">
                <a16:creationId xmlns:a16="http://schemas.microsoft.com/office/drawing/2014/main" id="{E17D6867-9CF7-4E2A-BEF4-6D95D27A98A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8" name="AutoShape 181">
            <a:extLst>
              <a:ext uri="{FF2B5EF4-FFF2-40B4-BE49-F238E27FC236}">
                <a16:creationId xmlns:a16="http://schemas.microsoft.com/office/drawing/2014/main" id="{6A89290B-670E-4311-A999-0C0301BC05F7}"/>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9" name="AutoShape 183">
            <a:extLst>
              <a:ext uri="{FF2B5EF4-FFF2-40B4-BE49-F238E27FC236}">
                <a16:creationId xmlns:a16="http://schemas.microsoft.com/office/drawing/2014/main" id="{B167BC94-C2D5-494D-865C-566F11022339}"/>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0" name="AutoShape 184">
            <a:extLst>
              <a:ext uri="{FF2B5EF4-FFF2-40B4-BE49-F238E27FC236}">
                <a16:creationId xmlns:a16="http://schemas.microsoft.com/office/drawing/2014/main" id="{1B614C04-4A24-4BC3-AA86-37B1A795A5A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2" name="AutoShape 186">
            <a:extLst>
              <a:ext uri="{FF2B5EF4-FFF2-40B4-BE49-F238E27FC236}">
                <a16:creationId xmlns:a16="http://schemas.microsoft.com/office/drawing/2014/main" id="{161C46DE-81C2-48BC-AFD0-C2AC7CA33F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3" name="AutoShape 187">
            <a:extLst>
              <a:ext uri="{FF2B5EF4-FFF2-40B4-BE49-F238E27FC236}">
                <a16:creationId xmlns:a16="http://schemas.microsoft.com/office/drawing/2014/main" id="{114F1AA5-3A7C-478A-8BEF-B4CED6FEC39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4" name="AutoShape 188">
            <a:extLst>
              <a:ext uri="{FF2B5EF4-FFF2-40B4-BE49-F238E27FC236}">
                <a16:creationId xmlns:a16="http://schemas.microsoft.com/office/drawing/2014/main" id="{FCD46206-16E8-41E2-930B-17B4EDBC648D}"/>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5" name="AutoShape 189">
            <a:extLst>
              <a:ext uri="{FF2B5EF4-FFF2-40B4-BE49-F238E27FC236}">
                <a16:creationId xmlns:a16="http://schemas.microsoft.com/office/drawing/2014/main" id="{E25A04A0-23A4-40BE-9C01-45321F71A76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6" name="AutoShape 191">
            <a:extLst>
              <a:ext uri="{FF2B5EF4-FFF2-40B4-BE49-F238E27FC236}">
                <a16:creationId xmlns:a16="http://schemas.microsoft.com/office/drawing/2014/main" id="{D173FD7D-4539-4CE2-9577-91AAE551C155}"/>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7" name="AutoShape 192">
            <a:extLst>
              <a:ext uri="{FF2B5EF4-FFF2-40B4-BE49-F238E27FC236}">
                <a16:creationId xmlns:a16="http://schemas.microsoft.com/office/drawing/2014/main" id="{139E59F7-12A2-4285-A47E-3E144636677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9" name="AutoShape 195">
            <a:extLst>
              <a:ext uri="{FF2B5EF4-FFF2-40B4-BE49-F238E27FC236}">
                <a16:creationId xmlns:a16="http://schemas.microsoft.com/office/drawing/2014/main" id="{EBF2E807-D801-4148-B063-9903FE06E02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0" name="AutoShape 197">
            <a:extLst>
              <a:ext uri="{FF2B5EF4-FFF2-40B4-BE49-F238E27FC236}">
                <a16:creationId xmlns:a16="http://schemas.microsoft.com/office/drawing/2014/main" id="{5B2CB113-DAE3-4554-BDB6-71B03450539E}"/>
              </a:ext>
            </a:extLst>
          </p:cNvPr>
          <p:cNvSpPr>
            <a:spLocks noChangeAspect="1" noChangeArrowheads="1"/>
          </p:cNvSpPr>
          <p:nvPr/>
        </p:nvSpPr>
        <p:spPr bwMode="auto">
          <a:xfrm>
            <a:off x="123825" y="-5302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1" name="AutoShape 198">
            <a:extLst>
              <a:ext uri="{FF2B5EF4-FFF2-40B4-BE49-F238E27FC236}">
                <a16:creationId xmlns:a16="http://schemas.microsoft.com/office/drawing/2014/main" id="{C010ACAB-EB89-47FB-94A2-A95DEDFFB594}"/>
              </a:ext>
            </a:extLst>
          </p:cNvPr>
          <p:cNvSpPr>
            <a:spLocks noChangeAspect="1" noChangeArrowheads="1"/>
          </p:cNvSpPr>
          <p:nvPr/>
        </p:nvSpPr>
        <p:spPr bwMode="auto">
          <a:xfrm>
            <a:off x="123825"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2" name="AutoShape 199">
            <a:extLst>
              <a:ext uri="{FF2B5EF4-FFF2-40B4-BE49-F238E27FC236}">
                <a16:creationId xmlns:a16="http://schemas.microsoft.com/office/drawing/2014/main" id="{B6A62C3F-BAB7-4872-863C-7B51DA7F432D}"/>
              </a:ext>
            </a:extLst>
          </p:cNvPr>
          <p:cNvSpPr>
            <a:spLocks noChangeAspect="1" noChangeArrowheads="1"/>
          </p:cNvSpPr>
          <p:nvPr/>
        </p:nvSpPr>
        <p:spPr bwMode="auto">
          <a:xfrm>
            <a:off x="123825" y="-4451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3" name="AutoShape 200">
            <a:extLst>
              <a:ext uri="{FF2B5EF4-FFF2-40B4-BE49-F238E27FC236}">
                <a16:creationId xmlns:a16="http://schemas.microsoft.com/office/drawing/2014/main" id="{8B110940-EC97-45D2-8C04-5746CA722B31}"/>
              </a:ext>
            </a:extLst>
          </p:cNvPr>
          <p:cNvSpPr>
            <a:spLocks noChangeAspect="1" noChangeArrowheads="1"/>
          </p:cNvSpPr>
          <p:nvPr/>
        </p:nvSpPr>
        <p:spPr bwMode="auto">
          <a:xfrm>
            <a:off x="123825" y="-402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4" name="AutoShape 201">
            <a:extLst>
              <a:ext uri="{FF2B5EF4-FFF2-40B4-BE49-F238E27FC236}">
                <a16:creationId xmlns:a16="http://schemas.microsoft.com/office/drawing/2014/main" id="{90972ADD-DAE4-4FB2-ABB9-0BCD933A9E4F}"/>
              </a:ext>
            </a:extLst>
          </p:cNvPr>
          <p:cNvSpPr>
            <a:spLocks noChangeAspect="1" noChangeArrowheads="1"/>
          </p:cNvSpPr>
          <p:nvPr/>
        </p:nvSpPr>
        <p:spPr bwMode="auto">
          <a:xfrm>
            <a:off x="123825" y="-3600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5" name="AutoShape 202">
            <a:extLst>
              <a:ext uri="{FF2B5EF4-FFF2-40B4-BE49-F238E27FC236}">
                <a16:creationId xmlns:a16="http://schemas.microsoft.com/office/drawing/2014/main" id="{2BDE4199-B0B1-41BD-8C49-628045CFC677}"/>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6" name="AutoShape 203">
            <a:extLst>
              <a:ext uri="{FF2B5EF4-FFF2-40B4-BE49-F238E27FC236}">
                <a16:creationId xmlns:a16="http://schemas.microsoft.com/office/drawing/2014/main" id="{9DB4B277-E04B-4088-B4FC-DD483EB57092}"/>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0" name="AutoShape 207">
            <a:extLst>
              <a:ext uri="{FF2B5EF4-FFF2-40B4-BE49-F238E27FC236}">
                <a16:creationId xmlns:a16="http://schemas.microsoft.com/office/drawing/2014/main" id="{DEA44CC7-0256-4F8C-BFCA-C804D5F1DAE9}"/>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2" name="AutoShape 209">
            <a:extLst>
              <a:ext uri="{FF2B5EF4-FFF2-40B4-BE49-F238E27FC236}">
                <a16:creationId xmlns:a16="http://schemas.microsoft.com/office/drawing/2014/main" id="{3228FE3C-00B5-406B-A5C4-DE900495887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3" name="AutoShape 210">
            <a:extLst>
              <a:ext uri="{FF2B5EF4-FFF2-40B4-BE49-F238E27FC236}">
                <a16:creationId xmlns:a16="http://schemas.microsoft.com/office/drawing/2014/main" id="{2C79C58F-E50C-4BD4-9C8A-412F11336EE2}"/>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4" name="AutoShape 211">
            <a:extLst>
              <a:ext uri="{FF2B5EF4-FFF2-40B4-BE49-F238E27FC236}">
                <a16:creationId xmlns:a16="http://schemas.microsoft.com/office/drawing/2014/main" id="{8A13642D-1D58-45A0-B438-45490C3C17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5" name="AutoShape 212">
            <a:extLst>
              <a:ext uri="{FF2B5EF4-FFF2-40B4-BE49-F238E27FC236}">
                <a16:creationId xmlns:a16="http://schemas.microsoft.com/office/drawing/2014/main" id="{B241EFB4-8D24-4EFA-9400-92A67A07F49A}"/>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6" name="AutoShape 213">
            <a:extLst>
              <a:ext uri="{FF2B5EF4-FFF2-40B4-BE49-F238E27FC236}">
                <a16:creationId xmlns:a16="http://schemas.microsoft.com/office/drawing/2014/main" id="{16234B06-C2B8-4514-9294-524380412CDB}"/>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7" name="AutoShape 214">
            <a:extLst>
              <a:ext uri="{FF2B5EF4-FFF2-40B4-BE49-F238E27FC236}">
                <a16:creationId xmlns:a16="http://schemas.microsoft.com/office/drawing/2014/main" id="{F19C2AF5-26A9-4101-8525-A6463F3631DA}"/>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8" name="AutoShape 215">
            <a:extLst>
              <a:ext uri="{FF2B5EF4-FFF2-40B4-BE49-F238E27FC236}">
                <a16:creationId xmlns:a16="http://schemas.microsoft.com/office/drawing/2014/main" id="{115BE289-6ECA-41FB-B1AF-2E1302400B14}"/>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9" name="AutoShape 216">
            <a:extLst>
              <a:ext uri="{FF2B5EF4-FFF2-40B4-BE49-F238E27FC236}">
                <a16:creationId xmlns:a16="http://schemas.microsoft.com/office/drawing/2014/main" id="{8EF8B2A2-F32C-4476-B263-296A0210AC50}"/>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0" name="AutoShape 217">
            <a:extLst>
              <a:ext uri="{FF2B5EF4-FFF2-40B4-BE49-F238E27FC236}">
                <a16:creationId xmlns:a16="http://schemas.microsoft.com/office/drawing/2014/main" id="{45D8D02B-8E6F-42F3-A0F2-251BF01ED21A}"/>
              </a:ext>
            </a:extLst>
          </p:cNvPr>
          <p:cNvSpPr>
            <a:spLocks noChangeAspect="1" noChangeArrowheads="1"/>
          </p:cNvSpPr>
          <p:nvPr/>
        </p:nvSpPr>
        <p:spPr bwMode="auto">
          <a:xfrm>
            <a:off x="123825" y="3206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1" name="AutoShape 218">
            <a:extLst>
              <a:ext uri="{FF2B5EF4-FFF2-40B4-BE49-F238E27FC236}">
                <a16:creationId xmlns:a16="http://schemas.microsoft.com/office/drawing/2014/main" id="{448A2C1C-9D52-4A7C-8696-2D3356BDCB66}"/>
              </a:ext>
            </a:extLst>
          </p:cNvPr>
          <p:cNvSpPr>
            <a:spLocks noChangeAspect="1" noChangeArrowheads="1"/>
          </p:cNvSpPr>
          <p:nvPr/>
        </p:nvSpPr>
        <p:spPr bwMode="auto">
          <a:xfrm>
            <a:off x="123825" y="3632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2" name="AutoShape 219">
            <a:extLst>
              <a:ext uri="{FF2B5EF4-FFF2-40B4-BE49-F238E27FC236}">
                <a16:creationId xmlns:a16="http://schemas.microsoft.com/office/drawing/2014/main" id="{7819ED81-98AA-4C30-AE54-C652253D6E22}"/>
              </a:ext>
            </a:extLst>
          </p:cNvPr>
          <p:cNvSpPr>
            <a:spLocks noChangeAspect="1" noChangeArrowheads="1"/>
          </p:cNvSpPr>
          <p:nvPr/>
        </p:nvSpPr>
        <p:spPr bwMode="auto">
          <a:xfrm>
            <a:off x="123825" y="4057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3" name="AutoShape 220">
            <a:extLst>
              <a:ext uri="{FF2B5EF4-FFF2-40B4-BE49-F238E27FC236}">
                <a16:creationId xmlns:a16="http://schemas.microsoft.com/office/drawing/2014/main" id="{0F100BDA-79B6-4891-869E-9450C382BB07}"/>
              </a:ext>
            </a:extLst>
          </p:cNvPr>
          <p:cNvSpPr>
            <a:spLocks noChangeAspect="1" noChangeArrowheads="1"/>
          </p:cNvSpPr>
          <p:nvPr/>
        </p:nvSpPr>
        <p:spPr bwMode="auto">
          <a:xfrm>
            <a:off x="123825" y="4483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4" name="AutoShape 221">
            <a:extLst>
              <a:ext uri="{FF2B5EF4-FFF2-40B4-BE49-F238E27FC236}">
                <a16:creationId xmlns:a16="http://schemas.microsoft.com/office/drawing/2014/main" id="{5A0C716D-FFF2-42C7-BD4C-3949FD4A324C}"/>
              </a:ext>
            </a:extLst>
          </p:cNvPr>
          <p:cNvSpPr>
            <a:spLocks noChangeAspect="1" noChangeArrowheads="1"/>
          </p:cNvSpPr>
          <p:nvPr/>
        </p:nvSpPr>
        <p:spPr bwMode="auto">
          <a:xfrm>
            <a:off x="123825" y="4908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0" name="AutoShape 228">
            <a:extLst>
              <a:ext uri="{FF2B5EF4-FFF2-40B4-BE49-F238E27FC236}">
                <a16:creationId xmlns:a16="http://schemas.microsoft.com/office/drawing/2014/main" id="{5582A026-D2D2-4E28-82E3-B4D9BB2DF53B}"/>
              </a:ext>
            </a:extLst>
          </p:cNvPr>
          <p:cNvSpPr>
            <a:spLocks noChangeAspect="1" noChangeArrowheads="1"/>
          </p:cNvSpPr>
          <p:nvPr/>
        </p:nvSpPr>
        <p:spPr bwMode="auto">
          <a:xfrm>
            <a:off x="31750" y="-523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1" name="AutoShape 229">
            <a:extLst>
              <a:ext uri="{FF2B5EF4-FFF2-40B4-BE49-F238E27FC236}">
                <a16:creationId xmlns:a16="http://schemas.microsoft.com/office/drawing/2014/main" id="{5051791B-7F60-40D9-84CA-1C509A5DA7B2}"/>
              </a:ext>
            </a:extLst>
          </p:cNvPr>
          <p:cNvSpPr>
            <a:spLocks noChangeAspect="1" noChangeArrowheads="1"/>
          </p:cNvSpPr>
          <p:nvPr/>
        </p:nvSpPr>
        <p:spPr bwMode="auto">
          <a:xfrm>
            <a:off x="31750" y="373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2" name="AutoShape 230">
            <a:extLst>
              <a:ext uri="{FF2B5EF4-FFF2-40B4-BE49-F238E27FC236}">
                <a16:creationId xmlns:a16="http://schemas.microsoft.com/office/drawing/2014/main" id="{2EF67DBA-E3B0-47B3-8C41-BCAEADA35B76}"/>
              </a:ext>
            </a:extLst>
          </p:cNvPr>
          <p:cNvSpPr>
            <a:spLocks noChangeAspect="1" noChangeArrowheads="1"/>
          </p:cNvSpPr>
          <p:nvPr/>
        </p:nvSpPr>
        <p:spPr bwMode="auto">
          <a:xfrm>
            <a:off x="31750" y="798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3" name="AutoShape 231">
            <a:extLst>
              <a:ext uri="{FF2B5EF4-FFF2-40B4-BE49-F238E27FC236}">
                <a16:creationId xmlns:a16="http://schemas.microsoft.com/office/drawing/2014/main" id="{78816B92-F40C-4D2D-A10C-EE0466D7F003}"/>
              </a:ext>
            </a:extLst>
          </p:cNvPr>
          <p:cNvSpPr>
            <a:spLocks noChangeAspect="1" noChangeArrowheads="1"/>
          </p:cNvSpPr>
          <p:nvPr/>
        </p:nvSpPr>
        <p:spPr bwMode="auto">
          <a:xfrm>
            <a:off x="31750" y="1223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 name="Ellipse 9">
            <a:extLst>
              <a:ext uri="{FF2B5EF4-FFF2-40B4-BE49-F238E27FC236}">
                <a16:creationId xmlns:a16="http://schemas.microsoft.com/office/drawing/2014/main" id="{E2393A02-398F-41E3-BF6C-2C0D01A666E1}"/>
              </a:ext>
            </a:extLst>
          </p:cNvPr>
          <p:cNvSpPr/>
          <p:nvPr/>
        </p:nvSpPr>
        <p:spPr>
          <a:xfrm>
            <a:off x="2330845" y="2227261"/>
            <a:ext cx="1266825"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descr="Et billede, der indeholder skærmbillede&#10;&#10;Automatisk genereret beskrivelse">
            <a:extLst>
              <a:ext uri="{FF2B5EF4-FFF2-40B4-BE49-F238E27FC236}">
                <a16:creationId xmlns:a16="http://schemas.microsoft.com/office/drawing/2014/main" id="{2E695FFB-00ED-462C-B1A5-64CE93D1EA39}"/>
              </a:ext>
            </a:extLst>
          </p:cNvPr>
          <p:cNvPicPr>
            <a:picLocks noChangeAspect="1"/>
          </p:cNvPicPr>
          <p:nvPr/>
        </p:nvPicPr>
        <p:blipFill>
          <a:blip r:embed="rId3"/>
          <a:stretch>
            <a:fillRect/>
          </a:stretch>
        </p:blipFill>
        <p:spPr>
          <a:xfrm>
            <a:off x="0" y="0"/>
            <a:ext cx="9144000" cy="5715000"/>
          </a:xfrm>
          <a:prstGeom prst="rect">
            <a:avLst/>
          </a:prstGeom>
        </p:spPr>
      </p:pic>
      <p:sp>
        <p:nvSpPr>
          <p:cNvPr id="204" name="TextBox 196">
            <a:extLst>
              <a:ext uri="{FF2B5EF4-FFF2-40B4-BE49-F238E27FC236}">
                <a16:creationId xmlns:a16="http://schemas.microsoft.com/office/drawing/2014/main" id="{0ADF9641-2B15-472C-A472-12529E007AC8}"/>
              </a:ext>
            </a:extLst>
          </p:cNvPr>
          <p:cNvSpPr txBox="1"/>
          <p:nvPr/>
        </p:nvSpPr>
        <p:spPr>
          <a:xfrm>
            <a:off x="7600949" y="1930007"/>
            <a:ext cx="1419225" cy="1202887"/>
          </a:xfrm>
          <a:prstGeom prst="rect">
            <a:avLst/>
          </a:prstGeom>
          <a:solidFill>
            <a:schemeClr val="bg1"/>
          </a:solidFill>
        </p:spPr>
        <p:txBody>
          <a:bodyPr wrap="square" rtlCol="0">
            <a:spAutoFit/>
          </a:bodyPr>
          <a:lstStyle/>
          <a:p>
            <a:endParaRPr lang="da-DK" dirty="0"/>
          </a:p>
          <a:p>
            <a:endParaRPr lang="da-DK" dirty="0"/>
          </a:p>
          <a:p>
            <a:pPr algn="ctr"/>
            <a:r>
              <a:rPr lang="da-DK" sz="1600" dirty="0">
                <a:latin typeface="Lato balck"/>
              </a:rPr>
              <a:t>Widget</a:t>
            </a:r>
          </a:p>
          <a:p>
            <a:endParaRPr lang="da-DK" dirty="0"/>
          </a:p>
          <a:p>
            <a:r>
              <a:rPr lang="da-DK" dirty="0"/>
              <a:t> </a:t>
            </a:r>
          </a:p>
        </p:txBody>
      </p:sp>
      <p:sp>
        <p:nvSpPr>
          <p:cNvPr id="195" name="TextBox 196">
            <a:extLst>
              <a:ext uri="{FF2B5EF4-FFF2-40B4-BE49-F238E27FC236}">
                <a16:creationId xmlns:a16="http://schemas.microsoft.com/office/drawing/2014/main" id="{E41A2051-EA84-494F-8056-DECD3A7222AC}"/>
              </a:ext>
            </a:extLst>
          </p:cNvPr>
          <p:cNvSpPr txBox="1"/>
          <p:nvPr/>
        </p:nvSpPr>
        <p:spPr>
          <a:xfrm>
            <a:off x="7600950" y="3432613"/>
            <a:ext cx="1419225" cy="1202887"/>
          </a:xfrm>
          <a:prstGeom prst="rect">
            <a:avLst/>
          </a:prstGeom>
          <a:solidFill>
            <a:schemeClr val="bg1"/>
          </a:solidFill>
        </p:spPr>
        <p:txBody>
          <a:bodyPr wrap="square" rtlCol="0">
            <a:spAutoFit/>
          </a:bodyPr>
          <a:lstStyle/>
          <a:p>
            <a:endParaRPr lang="da-DK" dirty="0"/>
          </a:p>
          <a:p>
            <a:endParaRPr lang="da-DK" dirty="0"/>
          </a:p>
          <a:p>
            <a:pPr algn="ctr"/>
            <a:r>
              <a:rPr lang="da-DK" sz="1600" dirty="0">
                <a:latin typeface="Lato balck"/>
              </a:rPr>
              <a:t>Widget</a:t>
            </a:r>
          </a:p>
          <a:p>
            <a:endParaRPr lang="da-DK" dirty="0"/>
          </a:p>
          <a:p>
            <a:r>
              <a:rPr lang="da-DK" dirty="0"/>
              <a:t> </a:t>
            </a:r>
          </a:p>
        </p:txBody>
      </p:sp>
      <p:sp>
        <p:nvSpPr>
          <p:cNvPr id="4" name="Ellipse 3">
            <a:extLst>
              <a:ext uri="{FF2B5EF4-FFF2-40B4-BE49-F238E27FC236}">
                <a16:creationId xmlns:a16="http://schemas.microsoft.com/office/drawing/2014/main" id="{0FB0949B-4A97-4B5A-BA7E-774EB72C9B4F}"/>
              </a:ext>
            </a:extLst>
          </p:cNvPr>
          <p:cNvSpPr/>
          <p:nvPr/>
        </p:nvSpPr>
        <p:spPr>
          <a:xfrm>
            <a:off x="2126828" y="1597565"/>
            <a:ext cx="1450523" cy="273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5" name="Straight Arrow Connector 4">
            <a:extLst>
              <a:ext uri="{FF2B5EF4-FFF2-40B4-BE49-F238E27FC236}">
                <a16:creationId xmlns:a16="http://schemas.microsoft.com/office/drawing/2014/main" id="{D648D2ED-F431-4841-8844-833C2E29E180}"/>
              </a:ext>
            </a:extLst>
          </p:cNvPr>
          <p:cNvCxnSpPr>
            <a:cxnSpLocks/>
          </p:cNvCxnSpPr>
          <p:nvPr/>
        </p:nvCxnSpPr>
        <p:spPr>
          <a:xfrm>
            <a:off x="4776537" y="252413"/>
            <a:ext cx="1299410" cy="0"/>
          </a:xfrm>
          <a:prstGeom prst="straightConnector1">
            <a:avLst/>
          </a:prstGeom>
          <a:ln w="28575">
            <a:solidFill>
              <a:srgbClr val="134562"/>
            </a:solidFill>
            <a:tailEnd type="triangle"/>
          </a:ln>
        </p:spPr>
        <p:style>
          <a:lnRef idx="1">
            <a:schemeClr val="dk1"/>
          </a:lnRef>
          <a:fillRef idx="0">
            <a:schemeClr val="dk1"/>
          </a:fillRef>
          <a:effectRef idx="0">
            <a:schemeClr val="dk1"/>
          </a:effectRef>
          <a:fontRef idx="minor">
            <a:schemeClr val="tx1"/>
          </a:fontRef>
        </p:style>
      </p:cxnSp>
      <p:cxnSp>
        <p:nvCxnSpPr>
          <p:cNvPr id="196" name="Straight Arrow Connector 195">
            <a:extLst>
              <a:ext uri="{FF2B5EF4-FFF2-40B4-BE49-F238E27FC236}">
                <a16:creationId xmlns:a16="http://schemas.microsoft.com/office/drawing/2014/main" id="{7FC7253D-C85C-4E02-A475-46D3A867D92C}"/>
              </a:ext>
            </a:extLst>
          </p:cNvPr>
          <p:cNvCxnSpPr>
            <a:cxnSpLocks/>
          </p:cNvCxnSpPr>
          <p:nvPr/>
        </p:nvCxnSpPr>
        <p:spPr>
          <a:xfrm flipV="1">
            <a:off x="288422" y="3962190"/>
            <a:ext cx="0" cy="1041819"/>
          </a:xfrm>
          <a:prstGeom prst="straightConnector1">
            <a:avLst/>
          </a:prstGeom>
          <a:ln w="28575">
            <a:solidFill>
              <a:srgbClr val="134562"/>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751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6"/>
                                        </p:tgtEl>
                                        <p:attrNameLst>
                                          <p:attrName>style.visibility</p:attrName>
                                        </p:attrNameLst>
                                      </p:cBhvr>
                                      <p:to>
                                        <p:strVal val="visible"/>
                                      </p:to>
                                    </p:set>
                                    <p:animEffect transition="in" filter="fade">
                                      <p:cBhvr>
                                        <p:cTn id="16"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87D39F7-8880-4FCB-BE3B-5E7A04C26449}"/>
              </a:ext>
            </a:extLst>
          </p:cNvPr>
          <p:cNvSpPr/>
          <p:nvPr/>
        </p:nvSpPr>
        <p:spPr>
          <a:xfrm>
            <a:off x="6130123" y="2484220"/>
            <a:ext cx="919819" cy="76707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a:extLst>
              <a:ext uri="{FF2B5EF4-FFF2-40B4-BE49-F238E27FC236}">
                <a16:creationId xmlns:a16="http://schemas.microsoft.com/office/drawing/2014/main" id="{0F8DF25C-C177-4AF4-B535-35162C21C75A}"/>
              </a:ext>
            </a:extLst>
          </p:cNvPr>
          <p:cNvSpPr txBox="1">
            <a:spLocks/>
          </p:cNvSpPr>
          <p:nvPr/>
        </p:nvSpPr>
        <p:spPr>
          <a:xfrm>
            <a:off x="428958" y="885134"/>
            <a:ext cx="7198200" cy="4698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endParaRPr lang="da-DK" sz="1800" dirty="0"/>
          </a:p>
        </p:txBody>
      </p:sp>
      <p:sp>
        <p:nvSpPr>
          <p:cNvPr id="13" name="Rectangle 9">
            <a:extLst>
              <a:ext uri="{FF2B5EF4-FFF2-40B4-BE49-F238E27FC236}">
                <a16:creationId xmlns:a16="http://schemas.microsoft.com/office/drawing/2014/main" id="{44CA7598-B5F1-409C-8C76-CD5DC4597231}"/>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4" name="Rectangle 10">
            <a:extLst>
              <a:ext uri="{FF2B5EF4-FFF2-40B4-BE49-F238E27FC236}">
                <a16:creationId xmlns:a16="http://schemas.microsoft.com/office/drawing/2014/main" id="{017EE1A9-14E9-4C81-822D-D82B2FFC0CC5}"/>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a:ln>
                  <a:noFill/>
                </a:ln>
                <a:solidFill>
                  <a:schemeClr val="tx1"/>
                </a:solidFill>
                <a:effectLst/>
                <a:latin typeface="Arial" panose="020B0604020202020204" pitchFamily="34" charset="0"/>
              </a:rPr>
            </a:br>
            <a:endParaRPr kumimoji="0" lang="da-DK" altLang="da-DK"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6" name="Rectangle 11">
            <a:extLst>
              <a:ext uri="{FF2B5EF4-FFF2-40B4-BE49-F238E27FC236}">
                <a16:creationId xmlns:a16="http://schemas.microsoft.com/office/drawing/2014/main" id="{1C2CDC8D-2900-496C-8F80-B174D95218FF}"/>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7" name="Rectangle 12">
            <a:extLst>
              <a:ext uri="{FF2B5EF4-FFF2-40B4-BE49-F238E27FC236}">
                <a16:creationId xmlns:a16="http://schemas.microsoft.com/office/drawing/2014/main" id="{070F0AB5-0A92-4C7B-8BF2-26C271CD934F}"/>
              </a:ext>
            </a:extLst>
          </p:cNvPr>
          <p:cNvSpPr>
            <a:spLocks noChangeArrowheads="1"/>
          </p:cNvSpPr>
          <p:nvPr/>
        </p:nvSpPr>
        <p:spPr bwMode="auto">
          <a:xfrm>
            <a:off x="1426839" y="47948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8" name="Titel 1">
            <a:extLst>
              <a:ext uri="{FF2B5EF4-FFF2-40B4-BE49-F238E27FC236}">
                <a16:creationId xmlns:a16="http://schemas.microsoft.com/office/drawing/2014/main" id="{A0FA1F40-3EAA-4D88-995F-B0C7EDFC2A4A}"/>
              </a:ext>
            </a:extLst>
          </p:cNvPr>
          <p:cNvSpPr txBox="1">
            <a:spLocks/>
          </p:cNvSpPr>
          <p:nvPr/>
        </p:nvSpPr>
        <p:spPr>
          <a:xfrm>
            <a:off x="615950" y="89651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dirty="0">
                <a:solidFill>
                  <a:srgbClr val="134562"/>
                </a:solidFill>
                <a:latin typeface="Lato black"/>
              </a:rPr>
              <a:t>Fokus på anvendelse</a:t>
            </a:r>
          </a:p>
        </p:txBody>
      </p:sp>
      <p:grpSp>
        <p:nvGrpSpPr>
          <p:cNvPr id="21" name="Gruppe 20">
            <a:extLst>
              <a:ext uri="{FF2B5EF4-FFF2-40B4-BE49-F238E27FC236}">
                <a16:creationId xmlns:a16="http://schemas.microsoft.com/office/drawing/2014/main" id="{BBC69E08-CD03-4971-9C41-5469F2215688}"/>
              </a:ext>
            </a:extLst>
          </p:cNvPr>
          <p:cNvGrpSpPr/>
          <p:nvPr/>
        </p:nvGrpSpPr>
        <p:grpSpPr>
          <a:xfrm>
            <a:off x="1499008" y="1922873"/>
            <a:ext cx="1998794" cy="1486449"/>
            <a:chOff x="1714" y="273265"/>
            <a:chExt cx="1671637" cy="668654"/>
          </a:xfrm>
        </p:grpSpPr>
        <p:sp>
          <p:nvSpPr>
            <p:cNvPr id="22" name="Rektangel 21">
              <a:extLst>
                <a:ext uri="{FF2B5EF4-FFF2-40B4-BE49-F238E27FC236}">
                  <a16:creationId xmlns:a16="http://schemas.microsoft.com/office/drawing/2014/main" id="{469BFC90-415A-4F62-A09B-3F5A4B9A845F}"/>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Tekstfelt 22">
              <a:extLst>
                <a:ext uri="{FF2B5EF4-FFF2-40B4-BE49-F238E27FC236}">
                  <a16:creationId xmlns:a16="http://schemas.microsoft.com/office/drawing/2014/main" id="{0A751031-D093-4B20-BDA6-57A50C1FB8B0}"/>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lvl="0" indent="0" algn="ctr" defTabSz="1066800">
                <a:lnSpc>
                  <a:spcPct val="90000"/>
                </a:lnSpc>
                <a:spcBef>
                  <a:spcPct val="0"/>
                </a:spcBef>
                <a:spcAft>
                  <a:spcPct val="35000"/>
                </a:spcAft>
                <a:buNone/>
              </a:pPr>
              <a:r>
                <a:rPr lang="da-DK" sz="1600" kern="12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Oplæg</a:t>
              </a:r>
              <a:endParaRPr lang="da-DK" sz="2400" kern="12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grpSp>
      <p:grpSp>
        <p:nvGrpSpPr>
          <p:cNvPr id="24" name="Gruppe 23">
            <a:extLst>
              <a:ext uri="{FF2B5EF4-FFF2-40B4-BE49-F238E27FC236}">
                <a16:creationId xmlns:a16="http://schemas.microsoft.com/office/drawing/2014/main" id="{E0E9E66D-8918-4232-B11F-E707621409CC}"/>
              </a:ext>
            </a:extLst>
          </p:cNvPr>
          <p:cNvGrpSpPr/>
          <p:nvPr/>
        </p:nvGrpSpPr>
        <p:grpSpPr>
          <a:xfrm>
            <a:off x="3563686" y="1922873"/>
            <a:ext cx="1998794" cy="1486449"/>
            <a:chOff x="1714" y="273265"/>
            <a:chExt cx="1671637" cy="668654"/>
          </a:xfrm>
        </p:grpSpPr>
        <p:sp>
          <p:nvSpPr>
            <p:cNvPr id="25" name="Rektangel 24">
              <a:extLst>
                <a:ext uri="{FF2B5EF4-FFF2-40B4-BE49-F238E27FC236}">
                  <a16:creationId xmlns:a16="http://schemas.microsoft.com/office/drawing/2014/main" id="{EEBBE8E1-DDDB-46DF-ACA5-4FFF3884A570}"/>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Tekstfelt 25">
              <a:extLst>
                <a:ext uri="{FF2B5EF4-FFF2-40B4-BE49-F238E27FC236}">
                  <a16:creationId xmlns:a16="http://schemas.microsoft.com/office/drawing/2014/main" id="{A174D633-B853-4538-8AAE-8A62E0D24A49}"/>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lvl="0" algn="ctr" defTabSz="1066800">
                <a:lnSpc>
                  <a:spcPct val="90000"/>
                </a:lnSpc>
                <a:spcBef>
                  <a:spcPct val="0"/>
                </a:spcBef>
                <a:spcAft>
                  <a:spcPct val="35000"/>
                </a:spcAft>
              </a:pPr>
              <a:r>
                <a:rPr lang="da-DK" sz="1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Opgave</a:t>
              </a:r>
              <a:endParaRPr lang="da-DK" sz="2400" kern="1200" dirty="0"/>
            </a:p>
          </p:txBody>
        </p:sp>
      </p:grpSp>
      <p:grpSp>
        <p:nvGrpSpPr>
          <p:cNvPr id="27" name="Gruppe 26">
            <a:extLst>
              <a:ext uri="{FF2B5EF4-FFF2-40B4-BE49-F238E27FC236}">
                <a16:creationId xmlns:a16="http://schemas.microsoft.com/office/drawing/2014/main" id="{A60F588E-1267-4BEB-B304-99DC7B707774}"/>
              </a:ext>
            </a:extLst>
          </p:cNvPr>
          <p:cNvGrpSpPr/>
          <p:nvPr/>
        </p:nvGrpSpPr>
        <p:grpSpPr>
          <a:xfrm>
            <a:off x="5628364" y="1922873"/>
            <a:ext cx="1998794" cy="1486449"/>
            <a:chOff x="1714" y="273265"/>
            <a:chExt cx="1671637" cy="668654"/>
          </a:xfrm>
        </p:grpSpPr>
        <p:sp>
          <p:nvSpPr>
            <p:cNvPr id="28" name="Rektangel 27">
              <a:extLst>
                <a:ext uri="{FF2B5EF4-FFF2-40B4-BE49-F238E27FC236}">
                  <a16:creationId xmlns:a16="http://schemas.microsoft.com/office/drawing/2014/main" id="{5D88C478-22CD-415F-B7D6-1EEC74C39BF9}"/>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Tekstfelt 28">
              <a:extLst>
                <a:ext uri="{FF2B5EF4-FFF2-40B4-BE49-F238E27FC236}">
                  <a16:creationId xmlns:a16="http://schemas.microsoft.com/office/drawing/2014/main" id="{7206AB25-38E7-4056-A857-93AB214AE1CD}"/>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lvl="0" algn="ctr" defTabSz="1066800">
                <a:lnSpc>
                  <a:spcPct val="90000"/>
                </a:lnSpc>
                <a:spcBef>
                  <a:spcPct val="0"/>
                </a:spcBef>
                <a:spcAft>
                  <a:spcPct val="35000"/>
                </a:spcAft>
              </a:pPr>
              <a:r>
                <a:rPr lang="da-DK" sz="1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Opsamling</a:t>
              </a:r>
              <a:endParaRPr lang="da-DK" sz="2400" kern="1200" dirty="0"/>
            </a:p>
          </p:txBody>
        </p:sp>
      </p:grpSp>
      <p:grpSp>
        <p:nvGrpSpPr>
          <p:cNvPr id="30" name="Gruppe 29">
            <a:extLst>
              <a:ext uri="{FF2B5EF4-FFF2-40B4-BE49-F238E27FC236}">
                <a16:creationId xmlns:a16="http://schemas.microsoft.com/office/drawing/2014/main" id="{290E31FE-7B29-4950-B5C6-13362A388129}"/>
              </a:ext>
            </a:extLst>
          </p:cNvPr>
          <p:cNvGrpSpPr/>
          <p:nvPr/>
        </p:nvGrpSpPr>
        <p:grpSpPr>
          <a:xfrm>
            <a:off x="1499008" y="3463870"/>
            <a:ext cx="1998794" cy="521387"/>
            <a:chOff x="1714" y="273265"/>
            <a:chExt cx="1671637" cy="668654"/>
          </a:xfrm>
          <a:solidFill>
            <a:srgbClr val="45B7C1"/>
          </a:solidFill>
        </p:grpSpPr>
        <p:sp>
          <p:nvSpPr>
            <p:cNvPr id="31" name="Rektangel 30">
              <a:extLst>
                <a:ext uri="{FF2B5EF4-FFF2-40B4-BE49-F238E27FC236}">
                  <a16:creationId xmlns:a16="http://schemas.microsoft.com/office/drawing/2014/main" id="{72354D11-E744-429C-AEAF-FFAAECF79C9C}"/>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Tekstfelt 31">
              <a:extLst>
                <a:ext uri="{FF2B5EF4-FFF2-40B4-BE49-F238E27FC236}">
                  <a16:creationId xmlns:a16="http://schemas.microsoft.com/office/drawing/2014/main" id="{0DD68C0B-BAAA-496C-9A57-532EF8AEB61B}"/>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da-DK" sz="1100" kern="1200" dirty="0">
                  <a:latin typeface="Lato" panose="020F0502020204030203" pitchFamily="34" charset="0"/>
                  <a:ea typeface="Lato" panose="020F0502020204030203" pitchFamily="34" charset="0"/>
                  <a:cs typeface="Lato" panose="020F0502020204030203" pitchFamily="34" charset="0"/>
                </a:rPr>
                <a:t>5 minutter</a:t>
              </a:r>
            </a:p>
          </p:txBody>
        </p:sp>
      </p:grpSp>
      <p:grpSp>
        <p:nvGrpSpPr>
          <p:cNvPr id="33" name="Gruppe 32">
            <a:extLst>
              <a:ext uri="{FF2B5EF4-FFF2-40B4-BE49-F238E27FC236}">
                <a16:creationId xmlns:a16="http://schemas.microsoft.com/office/drawing/2014/main" id="{82FBB268-F7A2-413D-ADE8-CBD5BFCC5D1A}"/>
              </a:ext>
            </a:extLst>
          </p:cNvPr>
          <p:cNvGrpSpPr/>
          <p:nvPr/>
        </p:nvGrpSpPr>
        <p:grpSpPr>
          <a:xfrm>
            <a:off x="3563686" y="3469387"/>
            <a:ext cx="1998794" cy="521387"/>
            <a:chOff x="1714" y="273265"/>
            <a:chExt cx="1671637" cy="668654"/>
          </a:xfrm>
          <a:solidFill>
            <a:srgbClr val="45B7C1"/>
          </a:solidFill>
        </p:grpSpPr>
        <p:sp>
          <p:nvSpPr>
            <p:cNvPr id="34" name="Rektangel 33">
              <a:extLst>
                <a:ext uri="{FF2B5EF4-FFF2-40B4-BE49-F238E27FC236}">
                  <a16:creationId xmlns:a16="http://schemas.microsoft.com/office/drawing/2014/main" id="{75C35C45-4A02-4E26-AFD5-4D172C562F79}"/>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Tekstfelt 34">
              <a:extLst>
                <a:ext uri="{FF2B5EF4-FFF2-40B4-BE49-F238E27FC236}">
                  <a16:creationId xmlns:a16="http://schemas.microsoft.com/office/drawing/2014/main" id="{81CB0BE5-26DC-4C0A-84D0-6E30EF581E2F}"/>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20-25 minutter</a:t>
              </a:r>
            </a:p>
          </p:txBody>
        </p:sp>
      </p:grpSp>
      <p:grpSp>
        <p:nvGrpSpPr>
          <p:cNvPr id="36" name="Gruppe 35">
            <a:extLst>
              <a:ext uri="{FF2B5EF4-FFF2-40B4-BE49-F238E27FC236}">
                <a16:creationId xmlns:a16="http://schemas.microsoft.com/office/drawing/2014/main" id="{D07CA7AB-4F21-4889-947E-DC1D7709711D}"/>
              </a:ext>
            </a:extLst>
          </p:cNvPr>
          <p:cNvGrpSpPr/>
          <p:nvPr/>
        </p:nvGrpSpPr>
        <p:grpSpPr>
          <a:xfrm>
            <a:off x="5628364" y="3470659"/>
            <a:ext cx="1998794" cy="521387"/>
            <a:chOff x="1714" y="273265"/>
            <a:chExt cx="1671637" cy="668654"/>
          </a:xfrm>
          <a:solidFill>
            <a:srgbClr val="45B7C1"/>
          </a:solidFill>
        </p:grpSpPr>
        <p:sp>
          <p:nvSpPr>
            <p:cNvPr id="37" name="Rektangel 36">
              <a:extLst>
                <a:ext uri="{FF2B5EF4-FFF2-40B4-BE49-F238E27FC236}">
                  <a16:creationId xmlns:a16="http://schemas.microsoft.com/office/drawing/2014/main" id="{D56C7502-BB9F-491D-80D0-FF8815A3A5F2}"/>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Tekstfelt 37">
              <a:extLst>
                <a:ext uri="{FF2B5EF4-FFF2-40B4-BE49-F238E27FC236}">
                  <a16:creationId xmlns:a16="http://schemas.microsoft.com/office/drawing/2014/main" id="{39EEBA6E-96B6-472F-8E7B-64278091E39A}"/>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10-15 minutter</a:t>
              </a:r>
            </a:p>
          </p:txBody>
        </p:sp>
      </p:grpSp>
      <p:pic>
        <p:nvPicPr>
          <p:cNvPr id="15" name="Billede 14">
            <a:extLst>
              <a:ext uri="{FF2B5EF4-FFF2-40B4-BE49-F238E27FC236}">
                <a16:creationId xmlns:a16="http://schemas.microsoft.com/office/drawing/2014/main" id="{47C196B0-26B0-4B3B-AE86-FA77D934AE50}"/>
              </a:ext>
            </a:extLst>
          </p:cNvPr>
          <p:cNvPicPr>
            <a:picLocks noChangeAspect="1"/>
          </p:cNvPicPr>
          <p:nvPr/>
        </p:nvPicPr>
        <p:blipFill>
          <a:blip r:embed="rId3"/>
          <a:stretch>
            <a:fillRect/>
          </a:stretch>
        </p:blipFill>
        <p:spPr>
          <a:xfrm>
            <a:off x="2955061" y="3617052"/>
            <a:ext cx="161925" cy="228600"/>
          </a:xfrm>
          <a:prstGeom prst="rect">
            <a:avLst/>
          </a:prstGeom>
        </p:spPr>
      </p:pic>
      <p:pic>
        <p:nvPicPr>
          <p:cNvPr id="2048" name="Billede 2047">
            <a:extLst>
              <a:ext uri="{FF2B5EF4-FFF2-40B4-BE49-F238E27FC236}">
                <a16:creationId xmlns:a16="http://schemas.microsoft.com/office/drawing/2014/main" id="{20659ECF-76ED-4543-A169-EDBAEE7D6C32}"/>
              </a:ext>
            </a:extLst>
          </p:cNvPr>
          <p:cNvPicPr>
            <a:picLocks noChangeAspect="1"/>
          </p:cNvPicPr>
          <p:nvPr/>
        </p:nvPicPr>
        <p:blipFill>
          <a:blip r:embed="rId3"/>
          <a:stretch>
            <a:fillRect/>
          </a:stretch>
        </p:blipFill>
        <p:spPr>
          <a:xfrm>
            <a:off x="5047492" y="3618701"/>
            <a:ext cx="161925" cy="228600"/>
          </a:xfrm>
          <a:prstGeom prst="rect">
            <a:avLst/>
          </a:prstGeom>
        </p:spPr>
      </p:pic>
      <p:pic>
        <p:nvPicPr>
          <p:cNvPr id="2049" name="Billede 2048">
            <a:extLst>
              <a:ext uri="{FF2B5EF4-FFF2-40B4-BE49-F238E27FC236}">
                <a16:creationId xmlns:a16="http://schemas.microsoft.com/office/drawing/2014/main" id="{1590F35D-113A-4106-9256-70B12D71E90B}"/>
              </a:ext>
            </a:extLst>
          </p:cNvPr>
          <p:cNvPicPr>
            <a:picLocks noChangeAspect="1"/>
          </p:cNvPicPr>
          <p:nvPr/>
        </p:nvPicPr>
        <p:blipFill>
          <a:blip r:embed="rId3"/>
          <a:stretch>
            <a:fillRect/>
          </a:stretch>
        </p:blipFill>
        <p:spPr>
          <a:xfrm>
            <a:off x="7157304" y="3620607"/>
            <a:ext cx="161925" cy="228600"/>
          </a:xfrm>
          <a:prstGeom prst="rect">
            <a:avLst/>
          </a:prstGeom>
        </p:spPr>
      </p:pic>
      <p:sp>
        <p:nvSpPr>
          <p:cNvPr id="48" name="Ellipse 48">
            <a:extLst>
              <a:ext uri="{FF2B5EF4-FFF2-40B4-BE49-F238E27FC236}">
                <a16:creationId xmlns:a16="http://schemas.microsoft.com/office/drawing/2014/main" id="{E58A4DD0-9171-42A0-8B12-AB8ACD858246}"/>
              </a:ext>
            </a:extLst>
          </p:cNvPr>
          <p:cNvSpPr/>
          <p:nvPr/>
        </p:nvSpPr>
        <p:spPr>
          <a:xfrm>
            <a:off x="2094058" y="2405858"/>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1" name="Picture 9">
            <a:extLst>
              <a:ext uri="{FF2B5EF4-FFF2-40B4-BE49-F238E27FC236}">
                <a16:creationId xmlns:a16="http://schemas.microsoft.com/office/drawing/2014/main" id="{CAF0F15E-D27F-47AE-9C68-39EA78D6A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359" y="2605756"/>
            <a:ext cx="495131" cy="440180"/>
          </a:xfrm>
          <a:prstGeom prst="rect">
            <a:avLst/>
          </a:prstGeom>
          <a:noFill/>
          <a:extLst>
            <a:ext uri="{909E8E84-426E-40DD-AFC4-6F175D3DCCD1}">
              <a14:hiddenFill xmlns:a14="http://schemas.microsoft.com/office/drawing/2010/main">
                <a:solidFill>
                  <a:srgbClr val="FFFFFF"/>
                </a:solidFill>
              </a14:hiddenFill>
            </a:ext>
          </a:extLst>
        </p:spPr>
      </p:pic>
      <p:sp>
        <p:nvSpPr>
          <p:cNvPr id="50" name="Ellipse 48">
            <a:extLst>
              <a:ext uri="{FF2B5EF4-FFF2-40B4-BE49-F238E27FC236}">
                <a16:creationId xmlns:a16="http://schemas.microsoft.com/office/drawing/2014/main" id="{935E7194-39AC-4B7B-AF40-DFE48F25F327}"/>
              </a:ext>
            </a:extLst>
          </p:cNvPr>
          <p:cNvSpPr/>
          <p:nvPr/>
        </p:nvSpPr>
        <p:spPr>
          <a:xfrm>
            <a:off x="4136904" y="2445495"/>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0" name="Picture 2" descr="Billedresultat for ikoner blÃ¥">
            <a:extLst>
              <a:ext uri="{FF2B5EF4-FFF2-40B4-BE49-F238E27FC236}">
                <a16:creationId xmlns:a16="http://schemas.microsoft.com/office/drawing/2014/main" id="{727D74E8-08E0-4D62-9B24-4EC18317B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180" y="2630962"/>
            <a:ext cx="515639" cy="515639"/>
          </a:xfrm>
          <a:prstGeom prst="rect">
            <a:avLst/>
          </a:prstGeom>
          <a:noFill/>
          <a:extLst>
            <a:ext uri="{909E8E84-426E-40DD-AFC4-6F175D3DCCD1}">
              <a14:hiddenFill xmlns:a14="http://schemas.microsoft.com/office/drawing/2010/main">
                <a:solidFill>
                  <a:srgbClr val="FFFFFF"/>
                </a:solidFill>
              </a14:hiddenFill>
            </a:ext>
          </a:extLst>
        </p:spPr>
      </p:pic>
      <p:sp>
        <p:nvSpPr>
          <p:cNvPr id="51" name="Ellipse 48">
            <a:extLst>
              <a:ext uri="{FF2B5EF4-FFF2-40B4-BE49-F238E27FC236}">
                <a16:creationId xmlns:a16="http://schemas.microsoft.com/office/drawing/2014/main" id="{DA768FA5-F262-40F1-9CEB-0CF5881F2F2C}"/>
              </a:ext>
            </a:extLst>
          </p:cNvPr>
          <p:cNvSpPr/>
          <p:nvPr/>
        </p:nvSpPr>
        <p:spPr>
          <a:xfrm>
            <a:off x="6167700" y="2415682"/>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2" name="Picture 18">
            <a:extLst>
              <a:ext uri="{FF2B5EF4-FFF2-40B4-BE49-F238E27FC236}">
                <a16:creationId xmlns:a16="http://schemas.microsoft.com/office/drawing/2014/main" id="{7DF0A95B-8183-45B0-87A6-7E65BE675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031" y="2617282"/>
            <a:ext cx="300001" cy="5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2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lstStyle/>
          <a:p>
            <a:r>
              <a:rPr lang="da-DK"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504597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673410" y="2857997"/>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2 – Målrettet kommunikation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3"/>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CD32D4E4-832C-40F8-BDB9-45AD255CCC20}"/>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137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Målrettet kommunikation</a:t>
            </a:r>
            <a:r>
              <a:rPr lang="da-DK" dirty="0">
                <a:solidFill>
                  <a:schemeClr val="bg1"/>
                </a:solidFill>
              </a:rPr>
              <a:t> </a:t>
            </a:r>
          </a:p>
        </p:txBody>
      </p:sp>
    </p:spTree>
    <p:extLst>
      <p:ext uri="{BB962C8B-B14F-4D97-AF65-F5344CB8AC3E}">
        <p14:creationId xmlns:p14="http://schemas.microsoft.com/office/powerpoint/2010/main" val="2576919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4A1481CA-C024-4FC5-B553-A1F8C3BC1378}"/>
              </a:ext>
            </a:extLst>
          </p:cNvPr>
          <p:cNvPicPr>
            <a:picLocks noChangeAspect="1"/>
          </p:cNvPicPr>
          <p:nvPr/>
        </p:nvPicPr>
        <p:blipFill rotWithShape="1">
          <a:blip r:embed="rId3"/>
          <a:srcRect l="9292" t="-3999" r="-3954" b="-37031"/>
          <a:stretch/>
        </p:blipFill>
        <p:spPr>
          <a:xfrm>
            <a:off x="4340228" y="1624954"/>
            <a:ext cx="5585314" cy="5546408"/>
          </a:xfrm>
          <a:prstGeom prst="flowChartConnector">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Målrettet kommunikation</a:t>
            </a:r>
            <a:r>
              <a:rPr lang="da-DK" dirty="0"/>
              <a:t> </a:t>
            </a:r>
          </a:p>
        </p:txBody>
      </p:sp>
      <p:sp>
        <p:nvSpPr>
          <p:cNvPr id="15" name="Rectangle 11">
            <a:extLst>
              <a:ext uri="{FF2B5EF4-FFF2-40B4-BE49-F238E27FC236}">
                <a16:creationId xmlns:a16="http://schemas.microsoft.com/office/drawing/2014/main" id="{1004BF41-F0C7-4559-877D-23E8427FBBCC}"/>
              </a:ext>
            </a:extLst>
          </p:cNvPr>
          <p:cNvSpPr/>
          <p:nvPr/>
        </p:nvSpPr>
        <p:spPr>
          <a:xfrm>
            <a:off x="615737" y="1872683"/>
            <a:ext cx="5447712" cy="2031325"/>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R="0" lvl="0" algn="l" defTabSz="713203"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endParaRPr lang="da-DK" sz="18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p>
        </p:txBody>
      </p:sp>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743135" y="2087880"/>
            <a:ext cx="1039" cy="190605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Ellipse 48">
            <a:extLst>
              <a:ext uri="{FF2B5EF4-FFF2-40B4-BE49-F238E27FC236}">
                <a16:creationId xmlns:a16="http://schemas.microsoft.com/office/drawing/2014/main" id="{56E8EF19-462A-46A3-8564-AE16373AB360}"/>
              </a:ext>
            </a:extLst>
          </p:cNvPr>
          <p:cNvSpPr/>
          <p:nvPr/>
        </p:nvSpPr>
        <p:spPr>
          <a:xfrm>
            <a:off x="4340228"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465" y="982300"/>
            <a:ext cx="393509" cy="393509"/>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48">
            <a:extLst>
              <a:ext uri="{FF2B5EF4-FFF2-40B4-BE49-F238E27FC236}">
                <a16:creationId xmlns:a16="http://schemas.microsoft.com/office/drawing/2014/main" id="{7B15022E-6929-45E0-BA75-4671BF33BD94}"/>
              </a:ext>
            </a:extLst>
          </p:cNvPr>
          <p:cNvSpPr/>
          <p:nvPr/>
        </p:nvSpPr>
        <p:spPr>
          <a:xfrm rot="5400000">
            <a:off x="4151740" y="179696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2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latin typeface="Lato black"/>
            </a:endParaRPr>
          </a:p>
        </p:txBody>
      </p:sp>
      <p:sp>
        <p:nvSpPr>
          <p:cNvPr id="38" name="Title 1">
            <a:extLst>
              <a:ext uri="{FF2B5EF4-FFF2-40B4-BE49-F238E27FC236}">
                <a16:creationId xmlns:a16="http://schemas.microsoft.com/office/drawing/2014/main" id="{72D600DE-973C-4DB8-84FA-D42651C9F9EE}"/>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Målrettet kommunikation</a:t>
            </a:r>
          </a:p>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Rectangle 3">
            <a:extLst>
              <a:ext uri="{FF2B5EF4-FFF2-40B4-BE49-F238E27FC236}">
                <a16:creationId xmlns:a16="http://schemas.microsoft.com/office/drawing/2014/main" id="{A64E12C4-3D6B-4F31-BDD6-3A6F7AA3F29D}"/>
              </a:ext>
            </a:extLst>
          </p:cNvPr>
          <p:cNvSpPr/>
          <p:nvPr/>
        </p:nvSpPr>
        <p:spPr>
          <a:xfrm>
            <a:off x="1099797" y="2244187"/>
            <a:ext cx="429253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Relevant og målrettet kommunikation</a:t>
            </a:r>
          </a:p>
        </p:txBody>
      </p:sp>
      <p:sp>
        <p:nvSpPr>
          <p:cNvPr id="12" name="Rectangle 11">
            <a:extLst>
              <a:ext uri="{FF2B5EF4-FFF2-40B4-BE49-F238E27FC236}">
                <a16:creationId xmlns:a16="http://schemas.microsoft.com/office/drawing/2014/main" id="{74EEC946-4753-4154-B015-E8710AD40CB2}"/>
              </a:ext>
            </a:extLst>
          </p:cNvPr>
          <p:cNvSpPr/>
          <p:nvPr/>
        </p:nvSpPr>
        <p:spPr>
          <a:xfrm>
            <a:off x="1099797" y="2748855"/>
            <a:ext cx="380029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Samlet overblik</a:t>
            </a:r>
          </a:p>
        </p:txBody>
      </p:sp>
      <p:sp>
        <p:nvSpPr>
          <p:cNvPr id="20" name="Rectangle 19">
            <a:extLst>
              <a:ext uri="{FF2B5EF4-FFF2-40B4-BE49-F238E27FC236}">
                <a16:creationId xmlns:a16="http://schemas.microsoft.com/office/drawing/2014/main" id="{F349E058-E306-463D-AFB1-A8DF19C8201F}"/>
              </a:ext>
            </a:extLst>
          </p:cNvPr>
          <p:cNvSpPr/>
          <p:nvPr/>
        </p:nvSpPr>
        <p:spPr>
          <a:xfrm>
            <a:off x="1099797" y="3253523"/>
            <a:ext cx="2564755"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Samarbejdsrum i Aula</a:t>
            </a:r>
          </a:p>
        </p:txBody>
      </p:sp>
      <p:sp>
        <p:nvSpPr>
          <p:cNvPr id="54" name="Rectangle 53">
            <a:extLst>
              <a:ext uri="{FF2B5EF4-FFF2-40B4-BE49-F238E27FC236}">
                <a16:creationId xmlns:a16="http://schemas.microsoft.com/office/drawing/2014/main" id="{87BCA2F2-57AE-4ED5-BAD1-05CD2B40631D}"/>
              </a:ext>
            </a:extLst>
          </p:cNvPr>
          <p:cNvSpPr/>
          <p:nvPr/>
        </p:nvSpPr>
        <p:spPr>
          <a:xfrm>
            <a:off x="1099797" y="3784650"/>
            <a:ext cx="4542635" cy="369332"/>
          </a:xfrm>
          <a:prstGeom prst="rect">
            <a:avLst/>
          </a:prstGeom>
        </p:spPr>
        <p:txBody>
          <a:bodyPr wrap="square">
            <a:spAutoFit/>
          </a:bodyPr>
          <a:lstStyle/>
          <a:p>
            <a:r>
              <a:rPr lang="en-GB" sz="1800" dirty="0" err="1">
                <a:latin typeface="Lato" panose="020F0502020204030203" pitchFamily="34" charset="0"/>
                <a:ea typeface="Lato" panose="020F0502020204030203" pitchFamily="34" charset="0"/>
                <a:cs typeface="Lato" panose="020F0502020204030203" pitchFamily="34" charset="0"/>
              </a:rPr>
              <a:t>Samarbejde</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på</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tværs</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af</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institutioner</a:t>
            </a:r>
            <a:endParaRPr lang="da-DK" sz="1800" dirty="0">
              <a:latin typeface="Lato" panose="020F0502020204030203" pitchFamily="34" charset="0"/>
              <a:ea typeface="Lato" panose="020F0502020204030203" pitchFamily="34" charset="0"/>
              <a:cs typeface="Lato" panose="020F0502020204030203" pitchFamily="34" charset="0"/>
            </a:endParaRPr>
          </a:p>
        </p:txBody>
      </p:sp>
      <p:grpSp>
        <p:nvGrpSpPr>
          <p:cNvPr id="7" name="Group 6">
            <a:extLst>
              <a:ext uri="{FF2B5EF4-FFF2-40B4-BE49-F238E27FC236}">
                <a16:creationId xmlns:a16="http://schemas.microsoft.com/office/drawing/2014/main" id="{3DCF209F-E2A6-4A15-AB52-EB3434170F52}"/>
              </a:ext>
            </a:extLst>
          </p:cNvPr>
          <p:cNvGrpSpPr/>
          <p:nvPr/>
        </p:nvGrpSpPr>
        <p:grpSpPr>
          <a:xfrm>
            <a:off x="4572000" y="839667"/>
            <a:ext cx="720427" cy="693999"/>
            <a:chOff x="5589261" y="2401855"/>
            <a:chExt cx="720427" cy="693999"/>
          </a:xfrm>
        </p:grpSpPr>
        <p:sp>
          <p:nvSpPr>
            <p:cNvPr id="14" name="Ellipse 48">
              <a:extLst>
                <a:ext uri="{FF2B5EF4-FFF2-40B4-BE49-F238E27FC236}">
                  <a16:creationId xmlns:a16="http://schemas.microsoft.com/office/drawing/2014/main" id="{9ECB5763-59A4-4277-9629-AB9CC110E6D2}"/>
                </a:ext>
              </a:extLst>
            </p:cNvPr>
            <p:cNvSpPr/>
            <p:nvPr/>
          </p:nvSpPr>
          <p:spPr>
            <a:xfrm>
              <a:off x="5589261" y="2401855"/>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5" name="Picture 18">
              <a:extLst>
                <a:ext uri="{FF2B5EF4-FFF2-40B4-BE49-F238E27FC236}">
                  <a16:creationId xmlns:a16="http://schemas.microsoft.com/office/drawing/2014/main" id="{2F1B1058-2813-4C56-866B-964EEE6B0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473" y="249139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Ellipse 48">
            <a:extLst>
              <a:ext uri="{FF2B5EF4-FFF2-40B4-BE49-F238E27FC236}">
                <a16:creationId xmlns:a16="http://schemas.microsoft.com/office/drawing/2014/main" id="{B45D01F0-9F5D-43F9-8BE8-A397ED05FBA1}"/>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ctangle 17">
            <a:extLst>
              <a:ext uri="{FF2B5EF4-FFF2-40B4-BE49-F238E27FC236}">
                <a16:creationId xmlns:a16="http://schemas.microsoft.com/office/drawing/2014/main" id="{44AF2035-FEA9-42F9-87FF-1A15ABB064B8}"/>
              </a:ext>
            </a:extLst>
          </p:cNvPr>
          <p:cNvSpPr/>
          <p:nvPr/>
        </p:nvSpPr>
        <p:spPr>
          <a:xfrm>
            <a:off x="1099797" y="1722442"/>
            <a:ext cx="380029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Aula grupper og rettigheder</a:t>
            </a:r>
          </a:p>
        </p:txBody>
      </p:sp>
      <p:pic>
        <p:nvPicPr>
          <p:cNvPr id="6" name="Picture 5" descr="A close up of a sign&#10;&#10;Description automatically generated">
            <a:extLst>
              <a:ext uri="{FF2B5EF4-FFF2-40B4-BE49-F238E27FC236}">
                <a16:creationId xmlns:a16="http://schemas.microsoft.com/office/drawing/2014/main" id="{1C4BC33D-C41B-4269-B33A-F2CB32DE767C}"/>
              </a:ext>
            </a:extLst>
          </p:cNvPr>
          <p:cNvPicPr>
            <a:picLocks noChangeAspect="1"/>
          </p:cNvPicPr>
          <p:nvPr/>
        </p:nvPicPr>
        <p:blipFill>
          <a:blip r:embed="rId4"/>
          <a:stretch>
            <a:fillRect/>
          </a:stretch>
        </p:blipFill>
        <p:spPr>
          <a:xfrm>
            <a:off x="562397" y="1697730"/>
            <a:ext cx="410400" cy="333796"/>
          </a:xfrm>
          <a:prstGeom prst="rect">
            <a:avLst/>
          </a:prstGeom>
        </p:spPr>
      </p:pic>
      <p:pic>
        <p:nvPicPr>
          <p:cNvPr id="23" name="Picture 22" descr="A close up of a sign&#10;&#10;Description automatically generated">
            <a:extLst>
              <a:ext uri="{FF2B5EF4-FFF2-40B4-BE49-F238E27FC236}">
                <a16:creationId xmlns:a16="http://schemas.microsoft.com/office/drawing/2014/main" id="{99EF8E0F-A1B0-4F74-9C59-861600B012C3}"/>
              </a:ext>
            </a:extLst>
          </p:cNvPr>
          <p:cNvPicPr>
            <a:picLocks noChangeAspect="1"/>
          </p:cNvPicPr>
          <p:nvPr/>
        </p:nvPicPr>
        <p:blipFill>
          <a:blip r:embed="rId4"/>
          <a:stretch>
            <a:fillRect/>
          </a:stretch>
        </p:blipFill>
        <p:spPr>
          <a:xfrm>
            <a:off x="562397" y="2183926"/>
            <a:ext cx="410400" cy="333796"/>
          </a:xfrm>
          <a:prstGeom prst="rect">
            <a:avLst/>
          </a:prstGeom>
        </p:spPr>
      </p:pic>
      <p:pic>
        <p:nvPicPr>
          <p:cNvPr id="24" name="Picture 23" descr="A close up of a sign&#10;&#10;Description automatically generated">
            <a:extLst>
              <a:ext uri="{FF2B5EF4-FFF2-40B4-BE49-F238E27FC236}">
                <a16:creationId xmlns:a16="http://schemas.microsoft.com/office/drawing/2014/main" id="{66553A85-1344-4BD5-8860-0E9E01B10680}"/>
              </a:ext>
            </a:extLst>
          </p:cNvPr>
          <p:cNvPicPr>
            <a:picLocks noChangeAspect="1"/>
          </p:cNvPicPr>
          <p:nvPr/>
        </p:nvPicPr>
        <p:blipFill>
          <a:blip r:embed="rId4"/>
          <a:stretch>
            <a:fillRect/>
          </a:stretch>
        </p:blipFill>
        <p:spPr>
          <a:xfrm>
            <a:off x="562397" y="2690602"/>
            <a:ext cx="410400" cy="333796"/>
          </a:xfrm>
          <a:prstGeom prst="rect">
            <a:avLst/>
          </a:prstGeom>
        </p:spPr>
      </p:pic>
      <p:pic>
        <p:nvPicPr>
          <p:cNvPr id="26" name="Picture 25" descr="A close up of a sign&#10;&#10;Description automatically generated">
            <a:extLst>
              <a:ext uri="{FF2B5EF4-FFF2-40B4-BE49-F238E27FC236}">
                <a16:creationId xmlns:a16="http://schemas.microsoft.com/office/drawing/2014/main" id="{3351546C-2D80-411E-ADBC-D18E42618D39}"/>
              </a:ext>
            </a:extLst>
          </p:cNvPr>
          <p:cNvPicPr>
            <a:picLocks noChangeAspect="1"/>
          </p:cNvPicPr>
          <p:nvPr/>
        </p:nvPicPr>
        <p:blipFill>
          <a:blip r:embed="rId4"/>
          <a:stretch>
            <a:fillRect/>
          </a:stretch>
        </p:blipFill>
        <p:spPr>
          <a:xfrm>
            <a:off x="562397" y="3223396"/>
            <a:ext cx="410400" cy="333796"/>
          </a:xfrm>
          <a:prstGeom prst="rect">
            <a:avLst/>
          </a:prstGeom>
        </p:spPr>
      </p:pic>
      <p:pic>
        <p:nvPicPr>
          <p:cNvPr id="27" name="Picture 26" descr="A close up of a sign&#10;&#10;Description automatically generated">
            <a:extLst>
              <a:ext uri="{FF2B5EF4-FFF2-40B4-BE49-F238E27FC236}">
                <a16:creationId xmlns:a16="http://schemas.microsoft.com/office/drawing/2014/main" id="{20436EB7-39F4-4A9A-B969-7B940C0FB102}"/>
              </a:ext>
            </a:extLst>
          </p:cNvPr>
          <p:cNvPicPr>
            <a:picLocks noChangeAspect="1"/>
          </p:cNvPicPr>
          <p:nvPr/>
        </p:nvPicPr>
        <p:blipFill>
          <a:blip r:embed="rId4"/>
          <a:stretch>
            <a:fillRect/>
          </a:stretch>
        </p:blipFill>
        <p:spPr>
          <a:xfrm>
            <a:off x="562397" y="3782369"/>
            <a:ext cx="410400" cy="333796"/>
          </a:xfrm>
          <a:prstGeom prst="rect">
            <a:avLst/>
          </a:prstGeom>
        </p:spPr>
      </p:pic>
    </p:spTree>
    <p:extLst>
      <p:ext uri="{BB962C8B-B14F-4D97-AF65-F5344CB8AC3E}">
        <p14:creationId xmlns:p14="http://schemas.microsoft.com/office/powerpoint/2010/main" val="67027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anim calcmode="lin" valueType="num">
                                      <p:cBhvr>
                                        <p:cTn id="56" dur="1000" fill="hold"/>
                                        <p:tgtEl>
                                          <p:spTgt spid="54"/>
                                        </p:tgtEl>
                                        <p:attrNameLst>
                                          <p:attrName>ppt_x</p:attrName>
                                        </p:attrNameLst>
                                      </p:cBhvr>
                                      <p:tavLst>
                                        <p:tav tm="0">
                                          <p:val>
                                            <p:strVal val="#ppt_x"/>
                                          </p:val>
                                        </p:tav>
                                        <p:tav tm="100000">
                                          <p:val>
                                            <p:strVal val="#ppt_x"/>
                                          </p:val>
                                        </p:tav>
                                      </p:tavLst>
                                    </p:anim>
                                    <p:anim calcmode="lin" valueType="num">
                                      <p:cBhvr>
                                        <p:cTn id="57" dur="1000" fill="hold"/>
                                        <p:tgtEl>
                                          <p:spTgt spid="5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0" grpId="0"/>
      <p:bldP spid="54"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lstStyle/>
          <a:p>
            <a:r>
              <a:rPr lang="da-DK"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44509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Materialer til anvendelse</a:t>
            </a: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2</a:t>
            </a:r>
          </a:p>
        </p:txBody>
      </p:sp>
      <p:pic>
        <p:nvPicPr>
          <p:cNvPr id="5" name="Picture 4">
            <a:extLst>
              <a:ext uri="{FF2B5EF4-FFF2-40B4-BE49-F238E27FC236}">
                <a16:creationId xmlns:a16="http://schemas.microsoft.com/office/drawing/2014/main" id="{D2096DF4-94A4-42AF-9C65-153A2CB52E5A}"/>
              </a:ext>
            </a:extLst>
          </p:cNvPr>
          <p:cNvPicPr>
            <a:picLocks noChangeAspect="1"/>
          </p:cNvPicPr>
          <p:nvPr/>
        </p:nvPicPr>
        <p:blipFill>
          <a:blip r:embed="rId3"/>
          <a:stretch>
            <a:fillRect/>
          </a:stretch>
        </p:blipFill>
        <p:spPr>
          <a:xfrm>
            <a:off x="1823823" y="1071805"/>
            <a:ext cx="3069816" cy="4335986"/>
          </a:xfrm>
          <a:prstGeom prst="rect">
            <a:avLst/>
          </a:prstGeom>
          <a:ln>
            <a:solidFill>
              <a:schemeClr val="tx1"/>
            </a:solidFill>
          </a:ln>
        </p:spPr>
      </p:pic>
      <p:pic>
        <p:nvPicPr>
          <p:cNvPr id="9" name="Graphic 8" descr="Pen">
            <a:extLst>
              <a:ext uri="{FF2B5EF4-FFF2-40B4-BE49-F238E27FC236}">
                <a16:creationId xmlns:a16="http://schemas.microsoft.com/office/drawing/2014/main" id="{C6A1B54D-57F7-45B2-B73C-5CE1DB91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91230" y="1259311"/>
            <a:ext cx="2911642" cy="2911642"/>
          </a:xfrm>
          <a:prstGeom prst="rect">
            <a:avLst/>
          </a:prstGeom>
        </p:spPr>
      </p:pic>
    </p:spTree>
    <p:extLst>
      <p:ext uri="{BB962C8B-B14F-4D97-AF65-F5344CB8AC3E}">
        <p14:creationId xmlns:p14="http://schemas.microsoft.com/office/powerpoint/2010/main" val="230236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latin typeface="Lato black"/>
            </a:endParaRPr>
          </a:p>
        </p:txBody>
      </p:sp>
      <p:sp>
        <p:nvSpPr>
          <p:cNvPr id="39" name="Rectangle 38">
            <a:extLst>
              <a:ext uri="{FF2B5EF4-FFF2-40B4-BE49-F238E27FC236}">
                <a16:creationId xmlns:a16="http://schemas.microsoft.com/office/drawing/2014/main" id="{97F93E72-D781-4469-B60B-E6381A444518}"/>
              </a:ext>
            </a:extLst>
          </p:cNvPr>
          <p:cNvSpPr/>
          <p:nvPr/>
        </p:nvSpPr>
        <p:spPr>
          <a:xfrm>
            <a:off x="1119751" y="3849017"/>
            <a:ext cx="7601169" cy="369332"/>
          </a:xfrm>
          <a:prstGeom prst="rect">
            <a:avLst/>
          </a:prstGeom>
        </p:spPr>
        <p:txBody>
          <a:bodyPr wrap="square">
            <a:spAutoFit/>
          </a:bodyPr>
          <a:lstStyle/>
          <a:p>
            <a:pPr lvl="0">
              <a:defRPr/>
            </a:pPr>
            <a:r>
              <a:rPr lang="da-DK" sz="1800" dirty="0">
                <a:latin typeface="Lato" panose="020F0502020204030203" pitchFamily="34" charset="0"/>
                <a:ea typeface="Lato" panose="020F0502020204030203" pitchFamily="34" charset="0"/>
                <a:cs typeface="Lato" panose="020F0502020204030203" pitchFamily="34" charset="0"/>
              </a:rPr>
              <a:t>Hvornår skal grupper være lukkede, åbne eller med ansøgning?</a:t>
            </a:r>
          </a:p>
        </p:txBody>
      </p:sp>
      <p:sp>
        <p:nvSpPr>
          <p:cNvPr id="55" name="Rectangle 39">
            <a:extLst>
              <a:ext uri="{FF2B5EF4-FFF2-40B4-BE49-F238E27FC236}">
                <a16:creationId xmlns:a16="http://schemas.microsoft.com/office/drawing/2014/main" id="{C00DE17B-749B-43D7-91CF-391AFD09A681}"/>
              </a:ext>
            </a:extLst>
          </p:cNvPr>
          <p:cNvSpPr/>
          <p:nvPr/>
        </p:nvSpPr>
        <p:spPr>
          <a:xfrm>
            <a:off x="1119751" y="2822141"/>
            <a:ext cx="6972742"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Hvem må kommunikere med hvem i grupper?</a:t>
            </a:r>
          </a:p>
        </p:txBody>
      </p:sp>
      <p:sp>
        <p:nvSpPr>
          <p:cNvPr id="56" name="Rectangle 34">
            <a:extLst>
              <a:ext uri="{FF2B5EF4-FFF2-40B4-BE49-F238E27FC236}">
                <a16:creationId xmlns:a16="http://schemas.microsoft.com/office/drawing/2014/main" id="{E5B5F116-5404-4971-B114-733AA42F6620}"/>
              </a:ext>
            </a:extLst>
          </p:cNvPr>
          <p:cNvSpPr/>
          <p:nvPr/>
        </p:nvSpPr>
        <p:spPr>
          <a:xfrm>
            <a:off x="1119751" y="2303502"/>
            <a:ext cx="6972742"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Hvilke grupper er relevante at oprette? </a:t>
            </a:r>
          </a:p>
        </p:txBody>
      </p:sp>
      <p:sp>
        <p:nvSpPr>
          <p:cNvPr id="57" name="Rectangle 33">
            <a:extLst>
              <a:ext uri="{FF2B5EF4-FFF2-40B4-BE49-F238E27FC236}">
                <a16:creationId xmlns:a16="http://schemas.microsoft.com/office/drawing/2014/main" id="{B3685FBA-72EE-4F21-B9C4-4CCF0C05F688}"/>
              </a:ext>
            </a:extLst>
          </p:cNvPr>
          <p:cNvSpPr/>
          <p:nvPr/>
        </p:nvSpPr>
        <p:spPr>
          <a:xfrm>
            <a:off x="1119751" y="1742000"/>
            <a:ext cx="4608770"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Hvem har rettighed til at oprette grupper?</a:t>
            </a:r>
          </a:p>
        </p:txBody>
      </p:sp>
      <p:sp>
        <p:nvSpPr>
          <p:cNvPr id="59" name="Rectangle 28">
            <a:extLst>
              <a:ext uri="{FF2B5EF4-FFF2-40B4-BE49-F238E27FC236}">
                <a16:creationId xmlns:a16="http://schemas.microsoft.com/office/drawing/2014/main" id="{A69AAA60-296C-4DC6-A1A9-1B0EC568C217}"/>
              </a:ext>
            </a:extLst>
          </p:cNvPr>
          <p:cNvSpPr/>
          <p:nvPr/>
        </p:nvSpPr>
        <p:spPr>
          <a:xfrm>
            <a:off x="1119751" y="3287515"/>
            <a:ext cx="6972742" cy="369332"/>
          </a:xfrm>
          <a:prstGeom prst="rect">
            <a:avLst/>
          </a:prstGeom>
        </p:spPr>
        <p:txBody>
          <a:bodyPr wrap="square">
            <a:spAutoFit/>
          </a:bodyPr>
          <a:lstStyle/>
          <a:p>
            <a:r>
              <a:rPr lang="en-GB" sz="1800" dirty="0" err="1">
                <a:latin typeface="Lato" panose="020F0502020204030203" pitchFamily="34" charset="0"/>
                <a:ea typeface="Lato" panose="020F0502020204030203" pitchFamily="34" charset="0"/>
                <a:cs typeface="Lato" panose="020F0502020204030203" pitchFamily="34" charset="0"/>
              </a:rPr>
              <a:t>Hvornår</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oprettes</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grupper</a:t>
            </a:r>
            <a:r>
              <a:rPr lang="en-GB" sz="1800" dirty="0">
                <a:latin typeface="Lato" panose="020F0502020204030203" pitchFamily="34" charset="0"/>
                <a:ea typeface="Lato" panose="020F0502020204030203" pitchFamily="34" charset="0"/>
                <a:cs typeface="Lato" panose="020F0502020204030203" pitchFamily="34" charset="0"/>
              </a:rPr>
              <a:t> med </a:t>
            </a:r>
            <a:r>
              <a:rPr lang="en-GB" sz="1800" dirty="0" err="1">
                <a:latin typeface="Lato" panose="020F0502020204030203" pitchFamily="34" charset="0"/>
                <a:ea typeface="Lato" panose="020F0502020204030203" pitchFamily="34" charset="0"/>
                <a:cs typeface="Lato" panose="020F0502020204030203" pitchFamily="34" charset="0"/>
              </a:rPr>
              <a:t>egen</a:t>
            </a:r>
            <a:r>
              <a:rPr lang="en-GB" sz="1800" dirty="0">
                <a:latin typeface="Lato" panose="020F0502020204030203" pitchFamily="34" charset="0"/>
                <a:ea typeface="Lato" panose="020F0502020204030203" pitchFamily="34" charset="0"/>
                <a:cs typeface="Lato" panose="020F0502020204030203" pitchFamily="34" charset="0"/>
              </a:rPr>
              <a:t> side </a:t>
            </a:r>
            <a:r>
              <a:rPr lang="en-GB" sz="1800" dirty="0" err="1">
                <a:latin typeface="Lato" panose="020F0502020204030203" pitchFamily="34" charset="0"/>
                <a:ea typeface="Lato" panose="020F0502020204030203" pitchFamily="34" charset="0"/>
                <a:cs typeface="Lato" panose="020F0502020204030203" pitchFamily="34" charset="0"/>
              </a:rPr>
              <a:t>som</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samarbejdsrum</a:t>
            </a:r>
            <a:r>
              <a:rPr lang="en-GB" sz="1800" dirty="0">
                <a:latin typeface="Lato" panose="020F0502020204030203" pitchFamily="34" charset="0"/>
                <a:ea typeface="Lato" panose="020F0502020204030203" pitchFamily="34" charset="0"/>
                <a:cs typeface="Lato" panose="020F0502020204030203" pitchFamily="34" charset="0"/>
              </a:rPr>
              <a:t>?</a:t>
            </a:r>
          </a:p>
        </p:txBody>
      </p:sp>
      <p:sp>
        <p:nvSpPr>
          <p:cNvPr id="60" name="Title 1">
            <a:extLst>
              <a:ext uri="{FF2B5EF4-FFF2-40B4-BE49-F238E27FC236}">
                <a16:creationId xmlns:a16="http://schemas.microsoft.com/office/drawing/2014/main" id="{AF86B1A3-97DC-4908-91F2-F9D9E2CA199E}"/>
              </a:ext>
            </a:extLst>
          </p:cNvPr>
          <p:cNvSpPr txBox="1">
            <a:spLocks/>
          </p:cNvSpPr>
          <p:nvPr/>
        </p:nvSpPr>
        <p:spPr>
          <a:xfrm>
            <a:off x="615736" y="956324"/>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Målrettet kommunikation</a:t>
            </a:r>
          </a:p>
          <a:p>
            <a:pPr marL="342900" indent="-342900">
              <a:buFontTx/>
              <a:buChar char="-"/>
            </a:pPr>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Hvad er besluttet?</a:t>
            </a:r>
          </a:p>
        </p:txBody>
      </p:sp>
      <p:sp>
        <p:nvSpPr>
          <p:cNvPr id="24" name="Ellipse 48">
            <a:extLst>
              <a:ext uri="{FF2B5EF4-FFF2-40B4-BE49-F238E27FC236}">
                <a16:creationId xmlns:a16="http://schemas.microsoft.com/office/drawing/2014/main" id="{543696EC-46DE-4D5A-A492-740BEBDCF866}"/>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 name="Group 1">
            <a:extLst>
              <a:ext uri="{FF2B5EF4-FFF2-40B4-BE49-F238E27FC236}">
                <a16:creationId xmlns:a16="http://schemas.microsoft.com/office/drawing/2014/main" id="{B1A779D5-9B8E-429E-8682-419C643BAB71}"/>
              </a:ext>
            </a:extLst>
          </p:cNvPr>
          <p:cNvGrpSpPr/>
          <p:nvPr/>
        </p:nvGrpSpPr>
        <p:grpSpPr>
          <a:xfrm>
            <a:off x="5174808" y="810064"/>
            <a:ext cx="720427" cy="693999"/>
            <a:chOff x="5149895" y="973347"/>
            <a:chExt cx="720427" cy="693999"/>
          </a:xfrm>
        </p:grpSpPr>
        <p:sp>
          <p:nvSpPr>
            <p:cNvPr id="22" name="Ellipse 48">
              <a:extLst>
                <a:ext uri="{FF2B5EF4-FFF2-40B4-BE49-F238E27FC236}">
                  <a16:creationId xmlns:a16="http://schemas.microsoft.com/office/drawing/2014/main" id="{990B2D40-1208-42CF-9F09-40090AEE660A}"/>
                </a:ext>
              </a:extLst>
            </p:cNvPr>
            <p:cNvSpPr/>
            <p:nvPr/>
          </p:nvSpPr>
          <p:spPr>
            <a:xfrm>
              <a:off x="5149895" y="973347"/>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3" name="Picture 18">
              <a:extLst>
                <a:ext uri="{FF2B5EF4-FFF2-40B4-BE49-F238E27FC236}">
                  <a16:creationId xmlns:a16="http://schemas.microsoft.com/office/drawing/2014/main" id="{5E7659F6-A328-45C0-85D2-33D2E4709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192" y="1061716"/>
              <a:ext cx="300001" cy="514926"/>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descr="A close up of a sign&#10;&#10;Description automatically generated">
            <a:extLst>
              <a:ext uri="{FF2B5EF4-FFF2-40B4-BE49-F238E27FC236}">
                <a16:creationId xmlns:a16="http://schemas.microsoft.com/office/drawing/2014/main" id="{6148AF64-E608-493F-9016-337EB63EECEB}"/>
              </a:ext>
            </a:extLst>
          </p:cNvPr>
          <p:cNvPicPr>
            <a:picLocks noChangeAspect="1"/>
          </p:cNvPicPr>
          <p:nvPr/>
        </p:nvPicPr>
        <p:blipFill>
          <a:blip r:embed="rId4"/>
          <a:stretch>
            <a:fillRect/>
          </a:stretch>
        </p:blipFill>
        <p:spPr>
          <a:xfrm>
            <a:off x="605041" y="3822754"/>
            <a:ext cx="410400" cy="333796"/>
          </a:xfrm>
          <a:prstGeom prst="rect">
            <a:avLst/>
          </a:prstGeom>
        </p:spPr>
      </p:pic>
      <p:pic>
        <p:nvPicPr>
          <p:cNvPr id="27" name="Picture 26" descr="A close up of a sign&#10;&#10;Description automatically generated">
            <a:extLst>
              <a:ext uri="{FF2B5EF4-FFF2-40B4-BE49-F238E27FC236}">
                <a16:creationId xmlns:a16="http://schemas.microsoft.com/office/drawing/2014/main" id="{639A4DE7-18C7-452C-A950-2338C481A42F}"/>
              </a:ext>
            </a:extLst>
          </p:cNvPr>
          <p:cNvPicPr>
            <a:picLocks noChangeAspect="1"/>
          </p:cNvPicPr>
          <p:nvPr/>
        </p:nvPicPr>
        <p:blipFill>
          <a:blip r:embed="rId4"/>
          <a:stretch>
            <a:fillRect/>
          </a:stretch>
        </p:blipFill>
        <p:spPr>
          <a:xfrm>
            <a:off x="605041" y="3299722"/>
            <a:ext cx="410400" cy="333796"/>
          </a:xfrm>
          <a:prstGeom prst="rect">
            <a:avLst/>
          </a:prstGeom>
        </p:spPr>
      </p:pic>
      <p:pic>
        <p:nvPicPr>
          <p:cNvPr id="28" name="Picture 27" descr="A close up of a sign&#10;&#10;Description automatically generated">
            <a:extLst>
              <a:ext uri="{FF2B5EF4-FFF2-40B4-BE49-F238E27FC236}">
                <a16:creationId xmlns:a16="http://schemas.microsoft.com/office/drawing/2014/main" id="{141A2732-7C57-4186-9C6D-7969A7291829}"/>
              </a:ext>
            </a:extLst>
          </p:cNvPr>
          <p:cNvPicPr>
            <a:picLocks noChangeAspect="1"/>
          </p:cNvPicPr>
          <p:nvPr/>
        </p:nvPicPr>
        <p:blipFill>
          <a:blip r:embed="rId4"/>
          <a:stretch>
            <a:fillRect/>
          </a:stretch>
        </p:blipFill>
        <p:spPr>
          <a:xfrm>
            <a:off x="605041" y="2782377"/>
            <a:ext cx="410400" cy="333796"/>
          </a:xfrm>
          <a:prstGeom prst="rect">
            <a:avLst/>
          </a:prstGeom>
        </p:spPr>
      </p:pic>
      <p:pic>
        <p:nvPicPr>
          <p:cNvPr id="29" name="Picture 28" descr="A close up of a sign&#10;&#10;Description automatically generated">
            <a:extLst>
              <a:ext uri="{FF2B5EF4-FFF2-40B4-BE49-F238E27FC236}">
                <a16:creationId xmlns:a16="http://schemas.microsoft.com/office/drawing/2014/main" id="{24056A76-BF26-4AE5-841D-08358D50C2C5}"/>
              </a:ext>
            </a:extLst>
          </p:cNvPr>
          <p:cNvPicPr>
            <a:picLocks noChangeAspect="1"/>
          </p:cNvPicPr>
          <p:nvPr/>
        </p:nvPicPr>
        <p:blipFill>
          <a:blip r:embed="rId4"/>
          <a:stretch>
            <a:fillRect/>
          </a:stretch>
        </p:blipFill>
        <p:spPr>
          <a:xfrm>
            <a:off x="605041" y="2265032"/>
            <a:ext cx="410400" cy="333796"/>
          </a:xfrm>
          <a:prstGeom prst="rect">
            <a:avLst/>
          </a:prstGeom>
        </p:spPr>
      </p:pic>
      <p:pic>
        <p:nvPicPr>
          <p:cNvPr id="30" name="Picture 29" descr="A close up of a sign&#10;&#10;Description automatically generated">
            <a:extLst>
              <a:ext uri="{FF2B5EF4-FFF2-40B4-BE49-F238E27FC236}">
                <a16:creationId xmlns:a16="http://schemas.microsoft.com/office/drawing/2014/main" id="{23911749-B853-4233-8D30-CFDB8BBB4CE6}"/>
              </a:ext>
            </a:extLst>
          </p:cNvPr>
          <p:cNvPicPr>
            <a:picLocks noChangeAspect="1"/>
          </p:cNvPicPr>
          <p:nvPr/>
        </p:nvPicPr>
        <p:blipFill>
          <a:blip r:embed="rId4"/>
          <a:stretch>
            <a:fillRect/>
          </a:stretch>
        </p:blipFill>
        <p:spPr>
          <a:xfrm>
            <a:off x="605041" y="1742000"/>
            <a:ext cx="410400" cy="333796"/>
          </a:xfrm>
          <a:prstGeom prst="rect">
            <a:avLst/>
          </a:prstGeom>
        </p:spPr>
      </p:pic>
    </p:spTree>
    <p:extLst>
      <p:ext uri="{BB962C8B-B14F-4D97-AF65-F5344CB8AC3E}">
        <p14:creationId xmlns:p14="http://schemas.microsoft.com/office/powerpoint/2010/main" val="388045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000"/>
                                        <p:tgtEl>
                                          <p:spTgt spid="56"/>
                                        </p:tgtEl>
                                      </p:cBhvr>
                                    </p:animEffect>
                                    <p:anim calcmode="lin" valueType="num">
                                      <p:cBhvr>
                                        <p:cTn id="20" dur="1000" fill="hold"/>
                                        <p:tgtEl>
                                          <p:spTgt spid="56"/>
                                        </p:tgtEl>
                                        <p:attrNameLst>
                                          <p:attrName>ppt_x</p:attrName>
                                        </p:attrNameLst>
                                      </p:cBhvr>
                                      <p:tavLst>
                                        <p:tav tm="0">
                                          <p:val>
                                            <p:strVal val="#ppt_x"/>
                                          </p:val>
                                        </p:tav>
                                        <p:tav tm="100000">
                                          <p:val>
                                            <p:strVal val="#ppt_x"/>
                                          </p:val>
                                        </p:tav>
                                      </p:tavLst>
                                    </p:anim>
                                    <p:anim calcmode="lin" valueType="num">
                                      <p:cBhvr>
                                        <p:cTn id="21" dur="1000" fill="hold"/>
                                        <p:tgtEl>
                                          <p:spTgt spid="5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0"/>
                                        <p:tgtEl>
                                          <p:spTgt spid="39"/>
                                        </p:tgtEl>
                                      </p:cBhvr>
                                    </p:animEffect>
                                    <p:anim calcmode="lin" valueType="num">
                                      <p:cBhvr>
                                        <p:cTn id="56" dur="1000" fill="hold"/>
                                        <p:tgtEl>
                                          <p:spTgt spid="39"/>
                                        </p:tgtEl>
                                        <p:attrNameLst>
                                          <p:attrName>ppt_x</p:attrName>
                                        </p:attrNameLst>
                                      </p:cBhvr>
                                      <p:tavLst>
                                        <p:tav tm="0">
                                          <p:val>
                                            <p:strVal val="#ppt_x"/>
                                          </p:val>
                                        </p:tav>
                                        <p:tav tm="100000">
                                          <p:val>
                                            <p:strVal val="#ppt_x"/>
                                          </p:val>
                                        </p:tav>
                                      </p:tavLst>
                                    </p:anim>
                                    <p:anim calcmode="lin" valueType="num">
                                      <p:cBhvr>
                                        <p:cTn id="57" dur="1000" fill="hold"/>
                                        <p:tgtEl>
                                          <p:spTgt spid="3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5" grpId="0"/>
      <p:bldP spid="56" grpId="0"/>
      <p:bldP spid="57" grpId="0"/>
      <p:bldP spid="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Pause</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15 min</a:t>
            </a:r>
          </a:p>
        </p:txBody>
      </p:sp>
      <p:sp>
        <p:nvSpPr>
          <p:cNvPr id="5" name="Ellipse 48">
            <a:extLst>
              <a:ext uri="{FF2B5EF4-FFF2-40B4-BE49-F238E27FC236}">
                <a16:creationId xmlns:a16="http://schemas.microsoft.com/office/drawing/2014/main" id="{40AC21F8-5AE7-4422-8C40-DDC4562E22F5}"/>
              </a:ext>
            </a:extLst>
          </p:cNvPr>
          <p:cNvSpPr/>
          <p:nvPr/>
        </p:nvSpPr>
        <p:spPr>
          <a:xfrm rot="5400000">
            <a:off x="4418208" y="3646314"/>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13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BD3F9FF3-FC04-4D8E-BCEE-181774496F18}"/>
              </a:ext>
            </a:extLst>
          </p:cNvPr>
          <p:cNvPicPr>
            <a:picLocks noChangeAspect="1"/>
          </p:cNvPicPr>
          <p:nvPr/>
        </p:nvPicPr>
        <p:blipFill>
          <a:blip r:embed="rId3"/>
          <a:stretch>
            <a:fillRect/>
          </a:stretch>
        </p:blipFill>
        <p:spPr>
          <a:xfrm>
            <a:off x="6284198" y="18917"/>
            <a:ext cx="3932499" cy="5908678"/>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830260" y="2857500"/>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3 – Sikker kommunikation </a:t>
            </a:r>
          </a:p>
        </p:txBody>
      </p:sp>
      <p:sp>
        <p:nvSpPr>
          <p:cNvPr id="9" name="Ellipse 48">
            <a:extLst>
              <a:ext uri="{FF2B5EF4-FFF2-40B4-BE49-F238E27FC236}">
                <a16:creationId xmlns:a16="http://schemas.microsoft.com/office/drawing/2014/main" id="{CB682029-7B66-423B-BECF-014EACC62A55}"/>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783EF993-0F0D-405F-88E4-26A4DAAD55F3}"/>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89591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Sikker kommunikation</a:t>
            </a:r>
            <a:r>
              <a:rPr lang="da-DK" dirty="0">
                <a:solidFill>
                  <a:schemeClr val="bg1"/>
                </a:solidFill>
              </a:rPr>
              <a:t> </a:t>
            </a:r>
          </a:p>
        </p:txBody>
      </p:sp>
    </p:spTree>
    <p:extLst>
      <p:ext uri="{BB962C8B-B14F-4D97-AF65-F5344CB8AC3E}">
        <p14:creationId xmlns:p14="http://schemas.microsoft.com/office/powerpoint/2010/main" val="2988126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 udendørs, rød, bygning&#10;&#10;Automatisk oprettet beskrivelse">
            <a:extLst>
              <a:ext uri="{FF2B5EF4-FFF2-40B4-BE49-F238E27FC236}">
                <a16:creationId xmlns:a16="http://schemas.microsoft.com/office/drawing/2014/main" id="{E276EB2A-0C96-49FF-BEF7-FFF4CD2ED63E}"/>
              </a:ext>
            </a:extLst>
          </p:cNvPr>
          <p:cNvPicPr>
            <a:picLocks noChangeAspect="1"/>
          </p:cNvPicPr>
          <p:nvPr/>
        </p:nvPicPr>
        <p:blipFill rotWithShape="1">
          <a:blip r:embed="rId3"/>
          <a:srcRect l="9759" t="1" r="10872" b="-20660"/>
          <a:stretch/>
        </p:blipFill>
        <p:spPr>
          <a:xfrm>
            <a:off x="4305532" y="1799626"/>
            <a:ext cx="5542336" cy="5618316"/>
          </a:xfrm>
          <a:prstGeom prst="ellipse">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rPr>
              <a:t>Sikker kommunikation</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615737" y="1872683"/>
            <a:ext cx="5447712" cy="2031325"/>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endParaRPr lang="da-DK" sz="18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R="0" lvl="0" algn="l" defTabSz="713203"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p>
        </p:txBody>
      </p:sp>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743135" y="2087880"/>
            <a:ext cx="0" cy="188503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Ellipse 48">
            <a:extLst>
              <a:ext uri="{FF2B5EF4-FFF2-40B4-BE49-F238E27FC236}">
                <a16:creationId xmlns:a16="http://schemas.microsoft.com/office/drawing/2014/main" id="{56E8EF19-462A-46A3-8564-AE16373AB360}"/>
              </a:ext>
            </a:extLst>
          </p:cNvPr>
          <p:cNvSpPr/>
          <p:nvPr/>
        </p:nvSpPr>
        <p:spPr>
          <a:xfrm>
            <a:off x="3972634"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871" y="982300"/>
            <a:ext cx="393509" cy="393509"/>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48">
            <a:extLst>
              <a:ext uri="{FF2B5EF4-FFF2-40B4-BE49-F238E27FC236}">
                <a16:creationId xmlns:a16="http://schemas.microsoft.com/office/drawing/2014/main" id="{1F78D359-E766-4FF1-A2B0-777702BAB69F}"/>
              </a:ext>
            </a:extLst>
          </p:cNvPr>
          <p:cNvSpPr/>
          <p:nvPr/>
        </p:nvSpPr>
        <p:spPr>
          <a:xfrm rot="5400000">
            <a:off x="4151740" y="179696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79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8" name="Title 1">
            <a:extLst>
              <a:ext uri="{FF2B5EF4-FFF2-40B4-BE49-F238E27FC236}">
                <a16:creationId xmlns:a16="http://schemas.microsoft.com/office/drawing/2014/main" id="{72D600DE-973C-4DB8-84FA-D42651C9F9EE}"/>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FF000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4" name="TextBox 14">
            <a:extLst>
              <a:ext uri="{FF2B5EF4-FFF2-40B4-BE49-F238E27FC236}">
                <a16:creationId xmlns:a16="http://schemas.microsoft.com/office/drawing/2014/main" id="{529D2290-BEBA-4959-AEF7-7D32EEDEB029}"/>
              </a:ext>
            </a:extLst>
          </p:cNvPr>
          <p:cNvSpPr txBox="1"/>
          <p:nvPr/>
        </p:nvSpPr>
        <p:spPr>
          <a:xfrm>
            <a:off x="615736" y="1747805"/>
            <a:ext cx="696170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Sikkerhed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Ellipse 48">
            <a:extLst>
              <a:ext uri="{FF2B5EF4-FFF2-40B4-BE49-F238E27FC236}">
                <a16:creationId xmlns:a16="http://schemas.microsoft.com/office/drawing/2014/main" id="{2BAD42B3-5A94-4DE7-B2C0-E10CBE30D279}"/>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F7C1E94C-E6C3-41E0-95B2-B00E8858127D}"/>
              </a:ext>
            </a:extLst>
          </p:cNvPr>
          <p:cNvGrpSpPr/>
          <p:nvPr/>
        </p:nvGrpSpPr>
        <p:grpSpPr>
          <a:xfrm>
            <a:off x="4083336" y="766668"/>
            <a:ext cx="720427" cy="693999"/>
            <a:chOff x="4593551" y="869018"/>
            <a:chExt cx="720427" cy="693999"/>
          </a:xfrm>
        </p:grpSpPr>
        <p:sp>
          <p:nvSpPr>
            <p:cNvPr id="15" name="Ellipse 48">
              <a:extLst>
                <a:ext uri="{FF2B5EF4-FFF2-40B4-BE49-F238E27FC236}">
                  <a16:creationId xmlns:a16="http://schemas.microsoft.com/office/drawing/2014/main" id="{2ED2ED93-1510-4C1A-B01A-978BF2B79BB6}"/>
                </a:ext>
              </a:extLst>
            </p:cNvPr>
            <p:cNvSpPr/>
            <p:nvPr/>
          </p:nvSpPr>
          <p:spPr>
            <a:xfrm>
              <a:off x="4593551" y="86901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8">
              <a:extLst>
                <a:ext uri="{FF2B5EF4-FFF2-40B4-BE49-F238E27FC236}">
                  <a16:creationId xmlns:a16="http://schemas.microsoft.com/office/drawing/2014/main" id="{8D709C92-F2B5-416D-9068-9BC32C257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763" y="943268"/>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4">
            <a:extLst>
              <a:ext uri="{FF2B5EF4-FFF2-40B4-BE49-F238E27FC236}">
                <a16:creationId xmlns:a16="http://schemas.microsoft.com/office/drawing/2014/main" id="{1930D7BB-5DD8-4505-A6AB-F47D8BEB63DC}"/>
              </a:ext>
            </a:extLst>
          </p:cNvPr>
          <p:cNvSpPr txBox="1"/>
          <p:nvPr/>
        </p:nvSpPr>
        <p:spPr>
          <a:xfrm>
            <a:off x="615736" y="2732966"/>
            <a:ext cx="6961707" cy="369332"/>
          </a:xfrm>
          <a:prstGeom prst="rect">
            <a:avLst/>
          </a:prstGeom>
          <a:noFill/>
        </p:spPr>
        <p:txBody>
          <a:bodyPr wrap="square" rtlCol="0">
            <a:spAutoFit/>
          </a:bodyPr>
          <a:lstStyle/>
          <a:p>
            <a:pPr marL="285750" indent="-285750" defTabSz="914400">
              <a:buFont typeface="Arial" panose="020B0604020202020204" pitchFamily="34" charset="0"/>
              <a:buChar char="•"/>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Overblik</a:t>
            </a:r>
            <a:r>
              <a:rPr kumimoji="0" lang="da-DK" sz="1800" b="0" i="0" u="none" strike="noStrike" kern="1200" cap="none" spc="0" normalizeH="0" noProof="0" dirty="0">
                <a:ln>
                  <a:noFill/>
                </a:ln>
                <a:effectLst/>
                <a:uLnTx/>
                <a:uFillTx/>
                <a:latin typeface="Lato" panose="020F0502020204030203" pitchFamily="34" charset="0"/>
                <a:ea typeface="Lato" panose="020F0502020204030203" pitchFamily="34" charset="0"/>
                <a:cs typeface="Lato" panose="020F0502020204030203" pitchFamily="34" charset="0"/>
              </a:rPr>
              <a:t> over relevante sikre filer</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61F92C08-620E-4FF4-90F6-23DCAC728B2D}"/>
              </a:ext>
            </a:extLst>
          </p:cNvPr>
          <p:cNvSpPr/>
          <p:nvPr/>
        </p:nvSpPr>
        <p:spPr>
          <a:xfrm>
            <a:off x="615736" y="2233938"/>
            <a:ext cx="3144259" cy="369332"/>
          </a:xfrm>
          <a:prstGeom prst="rect">
            <a:avLst/>
          </a:prstGeom>
        </p:spPr>
        <p:txBody>
          <a:bodyPr wrap="none">
            <a:spAutoFit/>
          </a:bodyPr>
          <a:lstStyle/>
          <a:p>
            <a:pPr marL="285750" lvl="0" indent="-285750" defTabSz="91440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Ét samlet opbevaringssted</a:t>
            </a:r>
          </a:p>
        </p:txBody>
      </p:sp>
      <p:sp>
        <p:nvSpPr>
          <p:cNvPr id="4" name="Rectangle 3">
            <a:extLst>
              <a:ext uri="{FF2B5EF4-FFF2-40B4-BE49-F238E27FC236}">
                <a16:creationId xmlns:a16="http://schemas.microsoft.com/office/drawing/2014/main" id="{46038F3F-467F-436E-AD51-73DC742A9662}"/>
              </a:ext>
            </a:extLst>
          </p:cNvPr>
          <p:cNvSpPr/>
          <p:nvPr/>
        </p:nvSpPr>
        <p:spPr>
          <a:xfrm>
            <a:off x="615736" y="3731022"/>
            <a:ext cx="3519297" cy="369332"/>
          </a:xfrm>
          <a:prstGeom prst="rect">
            <a:avLst/>
          </a:prstGeom>
        </p:spPr>
        <p:txBody>
          <a:bodyPr wrap="none">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Kommunikation i beskedtråde</a:t>
            </a:r>
          </a:p>
        </p:txBody>
      </p:sp>
      <p:sp>
        <p:nvSpPr>
          <p:cNvPr id="17" name="Rectangle 16">
            <a:extLst>
              <a:ext uri="{FF2B5EF4-FFF2-40B4-BE49-F238E27FC236}">
                <a16:creationId xmlns:a16="http://schemas.microsoft.com/office/drawing/2014/main" id="{B78B22C5-7FEF-46A2-9EF9-84B5482992BC}"/>
              </a:ext>
            </a:extLst>
          </p:cNvPr>
          <p:cNvSpPr/>
          <p:nvPr/>
        </p:nvSpPr>
        <p:spPr>
          <a:xfrm>
            <a:off x="615736" y="3237352"/>
            <a:ext cx="3081485" cy="369332"/>
          </a:xfrm>
          <a:prstGeom prst="rect">
            <a:avLst/>
          </a:prstGeom>
        </p:spPr>
        <p:txBody>
          <a:bodyPr wrap="none">
            <a:spAutoFit/>
          </a:bodyPr>
          <a:lstStyle/>
          <a:p>
            <a:pPr marL="285750" indent="-285750" defTabSz="91440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Adgang til Sikker fildeling</a:t>
            </a:r>
          </a:p>
        </p:txBody>
      </p:sp>
    </p:spTree>
    <p:extLst>
      <p:ext uri="{BB962C8B-B14F-4D97-AF65-F5344CB8AC3E}">
        <p14:creationId xmlns:p14="http://schemas.microsoft.com/office/powerpoint/2010/main" val="18257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2" grpId="0"/>
      <p:bldP spid="4"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lstStyle/>
          <a:p>
            <a:r>
              <a:rPr lang="da-DK"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594120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6" name="TextBox 26">
            <a:extLst>
              <a:ext uri="{FF2B5EF4-FFF2-40B4-BE49-F238E27FC236}">
                <a16:creationId xmlns:a16="http://schemas.microsoft.com/office/drawing/2014/main" id="{E7A69254-E5DE-40DB-A7F9-1EE8D71FDEB9}"/>
              </a:ext>
            </a:extLst>
          </p:cNvPr>
          <p:cNvSpPr txBox="1"/>
          <p:nvPr/>
        </p:nvSpPr>
        <p:spPr>
          <a:xfrm>
            <a:off x="650986" y="2294736"/>
            <a:ext cx="6961707"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Hvor kommunikerer vi om hvad – opslag, beskeder?</a:t>
            </a:r>
            <a:r>
              <a:rPr lang="da-DK" sz="1800" dirty="0">
                <a:latin typeface="Lato" panose="020F0502020204030203" pitchFamily="34" charset="0"/>
                <a:ea typeface="Lato" panose="020F0502020204030203" pitchFamily="34" charset="0"/>
                <a:cs typeface="Lato" panose="020F0502020204030203" pitchFamily="34" charset="0"/>
              </a:rPr>
              <a:t> </a:t>
            </a:r>
          </a:p>
        </p:txBody>
      </p:sp>
      <p:sp>
        <p:nvSpPr>
          <p:cNvPr id="12" name="Ellipse 48">
            <a:extLst>
              <a:ext uri="{FF2B5EF4-FFF2-40B4-BE49-F238E27FC236}">
                <a16:creationId xmlns:a16="http://schemas.microsoft.com/office/drawing/2014/main" id="{F6EF0607-F70D-4B37-BA93-B4DEB2B7F9AD}"/>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9506621-47B6-40F5-BD55-649E060F3AB1}"/>
              </a:ext>
            </a:extLst>
          </p:cNvPr>
          <p:cNvGrpSpPr/>
          <p:nvPr/>
        </p:nvGrpSpPr>
        <p:grpSpPr>
          <a:xfrm>
            <a:off x="4131839" y="822901"/>
            <a:ext cx="720427" cy="693999"/>
            <a:chOff x="4670850" y="963868"/>
            <a:chExt cx="720427" cy="693999"/>
          </a:xfrm>
        </p:grpSpPr>
        <p:sp>
          <p:nvSpPr>
            <p:cNvPr id="15" name="Ellipse 48">
              <a:extLst>
                <a:ext uri="{FF2B5EF4-FFF2-40B4-BE49-F238E27FC236}">
                  <a16:creationId xmlns:a16="http://schemas.microsoft.com/office/drawing/2014/main" id="{430AF96A-5F9A-478E-BE92-C0932E848CF2}"/>
                </a:ext>
              </a:extLst>
            </p:cNvPr>
            <p:cNvSpPr/>
            <p:nvPr/>
          </p:nvSpPr>
          <p:spPr>
            <a:xfrm>
              <a:off x="4670850" y="96386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8">
              <a:extLst>
                <a:ext uri="{FF2B5EF4-FFF2-40B4-BE49-F238E27FC236}">
                  <a16:creationId xmlns:a16="http://schemas.microsoft.com/office/drawing/2014/main" id="{F0EADDC0-7512-4921-A696-1E5506D83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924" y="1065719"/>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a:extLst>
              <a:ext uri="{FF2B5EF4-FFF2-40B4-BE49-F238E27FC236}">
                <a16:creationId xmlns:a16="http://schemas.microsoft.com/office/drawing/2014/main" id="{36D11FC4-F136-4454-9E14-E89C6F34229F}"/>
              </a:ext>
            </a:extLst>
          </p:cNvPr>
          <p:cNvSpPr txBox="1">
            <a:spLocks/>
          </p:cNvSpPr>
          <p:nvPr/>
        </p:nvSpPr>
        <p:spPr>
          <a:xfrm>
            <a:off x="650986" y="912710"/>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12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er besluttet?</a:t>
            </a: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342900" marR="0" lvl="0" indent="-342900" algn="l" defTabSz="685800" rtl="0" eaLnBrk="1" fontAlgn="auto" latinLnBrk="0" hangingPunct="1">
              <a:lnSpc>
                <a:spcPct val="120000"/>
              </a:lnSpc>
              <a:spcBef>
                <a:spcPct val="0"/>
              </a:spcBef>
              <a:spcAft>
                <a:spcPts val="0"/>
              </a:spcAft>
              <a:buClrTx/>
              <a:buSzTx/>
              <a:buFont typeface="Arial" panose="020B0604020202020204" pitchFamily="34" charset="0"/>
              <a:buChar char="•"/>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9" name="TextBox 26">
            <a:extLst>
              <a:ext uri="{FF2B5EF4-FFF2-40B4-BE49-F238E27FC236}">
                <a16:creationId xmlns:a16="http://schemas.microsoft.com/office/drawing/2014/main" id="{2BFDCB6C-F668-4F35-A825-1FF9F6446F9F}"/>
              </a:ext>
            </a:extLst>
          </p:cNvPr>
          <p:cNvSpPr txBox="1"/>
          <p:nvPr/>
        </p:nvSpPr>
        <p:spPr>
          <a:xfrm>
            <a:off x="650986" y="1747046"/>
            <a:ext cx="6961707"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Hvordan skal</a:t>
            </a:r>
            <a:r>
              <a:rPr kumimoji="0" lang="da-DK" sz="1800" b="0" i="0" u="none" strike="noStrike" kern="1200" cap="none" spc="0" normalizeH="0" noProof="0" dirty="0">
                <a:ln>
                  <a:noFill/>
                </a:ln>
                <a:effectLst/>
                <a:uLnTx/>
                <a:uFillTx/>
                <a:latin typeface="Lato" panose="020F0502020204030203" pitchFamily="34" charset="0"/>
                <a:ea typeface="Lato" panose="020F0502020204030203" pitchFamily="34" charset="0"/>
                <a:cs typeface="Lato" panose="020F0502020204030203" pitchFamily="34" charset="0"/>
              </a:rPr>
              <a:t> Aula understøtte den mundtlige kommunikation?</a:t>
            </a:r>
            <a:endParaRPr lang="da-DK" sz="18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1895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6" name="TextBox 43">
            <a:extLst>
              <a:ext uri="{FF2B5EF4-FFF2-40B4-BE49-F238E27FC236}">
                <a16:creationId xmlns:a16="http://schemas.microsoft.com/office/drawing/2014/main" id="{56B38DE7-B36B-4684-9A33-569998445615}"/>
              </a:ext>
            </a:extLst>
          </p:cNvPr>
          <p:cNvSpPr txBox="1"/>
          <p:nvPr/>
        </p:nvSpPr>
        <p:spPr>
          <a:xfrm>
            <a:off x="516877" y="1982531"/>
            <a:ext cx="6961707" cy="646331"/>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Hvornår skal en besked opmærkes som følsom?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effectLst/>
              <a:uLnTx/>
              <a:uFillTx/>
              <a:latin typeface="Lato black"/>
              <a:ea typeface="+mn-ea"/>
              <a:cs typeface="+mn-cs"/>
            </a:endParaRPr>
          </a:p>
        </p:txBody>
      </p:sp>
      <p:sp>
        <p:nvSpPr>
          <p:cNvPr id="10" name="Ellipse 48">
            <a:extLst>
              <a:ext uri="{FF2B5EF4-FFF2-40B4-BE49-F238E27FC236}">
                <a16:creationId xmlns:a16="http://schemas.microsoft.com/office/drawing/2014/main" id="{998E205A-B667-411C-9945-16F324FA1C73}"/>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887E353-FF56-4290-94BB-7DFB04F8C52B}"/>
              </a:ext>
            </a:extLst>
          </p:cNvPr>
          <p:cNvGrpSpPr/>
          <p:nvPr/>
        </p:nvGrpSpPr>
        <p:grpSpPr>
          <a:xfrm>
            <a:off x="4211786" y="884309"/>
            <a:ext cx="720427" cy="693999"/>
            <a:chOff x="4309776" y="777994"/>
            <a:chExt cx="720427" cy="693999"/>
          </a:xfrm>
        </p:grpSpPr>
        <p:sp>
          <p:nvSpPr>
            <p:cNvPr id="21" name="Ellipse 48">
              <a:extLst>
                <a:ext uri="{FF2B5EF4-FFF2-40B4-BE49-F238E27FC236}">
                  <a16:creationId xmlns:a16="http://schemas.microsoft.com/office/drawing/2014/main" id="{895B8E20-EAE7-4606-A6EC-DC2BADA7EB45}"/>
                </a:ext>
              </a:extLst>
            </p:cNvPr>
            <p:cNvSpPr/>
            <p:nvPr/>
          </p:nvSpPr>
          <p:spPr>
            <a:xfrm>
              <a:off x="4309776" y="777994"/>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FE0F9A6D-6AA0-44C2-B596-571F3B115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144" y="879076"/>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1">
            <a:extLst>
              <a:ext uri="{FF2B5EF4-FFF2-40B4-BE49-F238E27FC236}">
                <a16:creationId xmlns:a16="http://schemas.microsoft.com/office/drawing/2014/main" id="{BD6C2B29-7418-46DE-AB12-BAFEF57D5ACD}"/>
              </a:ext>
            </a:extLst>
          </p:cNvPr>
          <p:cNvSpPr txBox="1">
            <a:spLocks/>
          </p:cNvSpPr>
          <p:nvPr/>
        </p:nvSpPr>
        <p:spPr>
          <a:xfrm>
            <a:off x="615736" y="911106"/>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a:t>
            </a:r>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Hvad er besluttet?</a:t>
            </a:r>
            <a:endParaRPr kumimoji="0" lang="da-DK" sz="2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3" name="TextBox 46">
            <a:extLst>
              <a:ext uri="{FF2B5EF4-FFF2-40B4-BE49-F238E27FC236}">
                <a16:creationId xmlns:a16="http://schemas.microsoft.com/office/drawing/2014/main" id="{A5DA41FC-6780-4A96-9A98-FABF64116F30}"/>
              </a:ext>
            </a:extLst>
          </p:cNvPr>
          <p:cNvSpPr txBox="1"/>
          <p:nvPr/>
        </p:nvSpPr>
        <p:spPr>
          <a:xfrm>
            <a:off x="501928" y="2618474"/>
            <a:ext cx="833043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Skal I</a:t>
            </a:r>
            <a:r>
              <a:rPr kumimoji="0" lang="da-DK" sz="1800" b="0" i="0" u="none" strike="noStrike" kern="1200" cap="none" spc="0" normalizeH="0" noProof="0" dirty="0">
                <a:ln>
                  <a:noFill/>
                </a:ln>
                <a:effectLst/>
                <a:uLnTx/>
                <a:uFillTx/>
                <a:latin typeface="Lato" panose="020F0502020204030203" pitchFamily="34" charset="0"/>
                <a:ea typeface="Lato" panose="020F0502020204030203" pitchFamily="34" charset="0"/>
                <a:cs typeface="Lato" panose="020F0502020204030203" pitchFamily="34" charset="0"/>
              </a:rPr>
              <a:t> gøre brug af en </a:t>
            </a: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fildelingsløsning (O365 eller Google Drev)?</a:t>
            </a:r>
          </a:p>
        </p:txBody>
      </p:sp>
      <p:sp>
        <p:nvSpPr>
          <p:cNvPr id="14" name="TextBox 46">
            <a:extLst>
              <a:ext uri="{FF2B5EF4-FFF2-40B4-BE49-F238E27FC236}">
                <a16:creationId xmlns:a16="http://schemas.microsoft.com/office/drawing/2014/main" id="{A1945546-F324-4EA2-8F52-A9F1D2BD5AB5}"/>
              </a:ext>
            </a:extLst>
          </p:cNvPr>
          <p:cNvSpPr txBox="1"/>
          <p:nvPr/>
        </p:nvSpPr>
        <p:spPr>
          <a:xfrm>
            <a:off x="1243360" y="3255939"/>
            <a:ext cx="7585187"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Hvilke nuværende arbejdsgange skal ligge i Sikker fildeling?</a:t>
            </a:r>
          </a:p>
        </p:txBody>
      </p:sp>
      <p:sp>
        <p:nvSpPr>
          <p:cNvPr id="2" name="Rectangle 1">
            <a:extLst>
              <a:ext uri="{FF2B5EF4-FFF2-40B4-BE49-F238E27FC236}">
                <a16:creationId xmlns:a16="http://schemas.microsoft.com/office/drawing/2014/main" id="{47CCA329-5519-4C61-8AB4-146679A767A3}"/>
              </a:ext>
            </a:extLst>
          </p:cNvPr>
          <p:cNvSpPr/>
          <p:nvPr/>
        </p:nvSpPr>
        <p:spPr>
          <a:xfrm>
            <a:off x="1252885" y="3911135"/>
            <a:ext cx="5489689" cy="923330"/>
          </a:xfrm>
          <a:prstGeom prst="rect">
            <a:avLst/>
          </a:prstGeom>
        </p:spPr>
        <p:txBody>
          <a:bodyPr wrap="square">
            <a:spAutoFit/>
          </a:bodyPr>
          <a:lstStyle/>
          <a:p>
            <a:pPr defTabSz="641883">
              <a:defRPr/>
            </a:pPr>
            <a:r>
              <a:rPr lang="da-DK" sz="1800" dirty="0">
                <a:latin typeface="Lato" panose="020F0502020204030203" pitchFamily="34" charset="0"/>
                <a:ea typeface="Lato" panose="020F0502020204030203" pitchFamily="34" charset="0"/>
                <a:cs typeface="Lato" panose="020F0502020204030203" pitchFamily="34" charset="0"/>
              </a:rPr>
              <a:t>Hvem skal have rettighederne ”Sikker fildeling, fuld institutionel adgang” og ”Relater sikre filer til alle grupper”?</a:t>
            </a:r>
          </a:p>
        </p:txBody>
      </p:sp>
      <p:pic>
        <p:nvPicPr>
          <p:cNvPr id="17" name="Graphic 16" descr="Cycle with people">
            <a:extLst>
              <a:ext uri="{FF2B5EF4-FFF2-40B4-BE49-F238E27FC236}">
                <a16:creationId xmlns:a16="http://schemas.microsoft.com/office/drawing/2014/main" id="{D19E392D-EFEF-4F08-8913-9DB215CED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061" y="3162197"/>
            <a:ext cx="579824" cy="579824"/>
          </a:xfrm>
          <a:prstGeom prst="rect">
            <a:avLst/>
          </a:prstGeom>
        </p:spPr>
      </p:pic>
      <p:pic>
        <p:nvPicPr>
          <p:cNvPr id="7" name="Picture 6" descr="A close up of a logo&#10;&#10;Description automatically generated">
            <a:extLst>
              <a:ext uri="{FF2B5EF4-FFF2-40B4-BE49-F238E27FC236}">
                <a16:creationId xmlns:a16="http://schemas.microsoft.com/office/drawing/2014/main" id="{EE37DD04-7F88-4A7A-8B6E-7C996B57F682}"/>
              </a:ext>
            </a:extLst>
          </p:cNvPr>
          <p:cNvPicPr>
            <a:picLocks noChangeAspect="1"/>
          </p:cNvPicPr>
          <p:nvPr/>
        </p:nvPicPr>
        <p:blipFill>
          <a:blip r:embed="rId6">
            <a:duotone>
              <a:prstClr val="black"/>
              <a:srgbClr val="A50021">
                <a:tint val="45000"/>
                <a:satMod val="400000"/>
              </a:srgbClr>
            </a:duotone>
          </a:blip>
          <a:stretch>
            <a:fillRect/>
          </a:stretch>
        </p:blipFill>
        <p:spPr>
          <a:xfrm flipH="1">
            <a:off x="794266" y="1957200"/>
            <a:ext cx="337415" cy="334800"/>
          </a:xfrm>
          <a:prstGeom prst="rect">
            <a:avLst/>
          </a:prstGeom>
        </p:spPr>
      </p:pic>
      <p:pic>
        <p:nvPicPr>
          <p:cNvPr id="26" name="Picture 25" descr="A close up of a logo&#10;&#10;Description automatically generated">
            <a:extLst>
              <a:ext uri="{FF2B5EF4-FFF2-40B4-BE49-F238E27FC236}">
                <a16:creationId xmlns:a16="http://schemas.microsoft.com/office/drawing/2014/main" id="{DF760F33-680B-4959-BFBF-9257EE0DC59D}"/>
              </a:ext>
            </a:extLst>
          </p:cNvPr>
          <p:cNvPicPr>
            <a:picLocks noChangeAspect="1"/>
          </p:cNvPicPr>
          <p:nvPr/>
        </p:nvPicPr>
        <p:blipFill>
          <a:blip r:embed="rId6">
            <a:duotone>
              <a:prstClr val="black"/>
              <a:srgbClr val="A50021">
                <a:tint val="45000"/>
                <a:satMod val="400000"/>
              </a:srgbClr>
            </a:duotone>
          </a:blip>
          <a:stretch>
            <a:fillRect/>
          </a:stretch>
        </p:blipFill>
        <p:spPr>
          <a:xfrm flipH="1">
            <a:off x="794266" y="4057600"/>
            <a:ext cx="337415" cy="3348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86588BB0-2784-41FC-93D5-9B0CCF86F55E}"/>
              </a:ext>
            </a:extLst>
          </p:cNvPr>
          <p:cNvPicPr>
            <a:picLocks noChangeAspect="1"/>
          </p:cNvPicPr>
          <p:nvPr/>
        </p:nvPicPr>
        <p:blipFill>
          <a:blip r:embed="rId7"/>
          <a:stretch>
            <a:fillRect/>
          </a:stretch>
        </p:blipFill>
        <p:spPr>
          <a:xfrm>
            <a:off x="811267" y="2654193"/>
            <a:ext cx="303412" cy="334800"/>
          </a:xfrm>
          <a:prstGeom prst="rect">
            <a:avLst/>
          </a:prstGeom>
        </p:spPr>
      </p:pic>
    </p:spTree>
    <p:extLst>
      <p:ext uri="{BB962C8B-B14F-4D97-AF65-F5344CB8AC3E}">
        <p14:creationId xmlns:p14="http://schemas.microsoft.com/office/powerpoint/2010/main" val="107660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4"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1195030" y="2756049"/>
            <a:ext cx="4653111" cy="707886"/>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4 – Samarbejde om billeder og planlægning</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9">
            <a:extLst>
              <a:ext uri="{FF2B5EF4-FFF2-40B4-BE49-F238E27FC236}">
                <a16:creationId xmlns:a16="http://schemas.microsoft.com/office/drawing/2014/main" id="{9C10BCDB-8962-4A83-8FDD-F19E7EAB74BC}"/>
              </a:ext>
            </a:extLst>
          </p:cNvPr>
          <p:cNvPicPr>
            <a:picLocks noChangeAspect="1"/>
          </p:cNvPicPr>
          <p:nvPr/>
        </p:nvPicPr>
        <p:blipFill rotWithShape="1">
          <a:blip r:embed="rId3"/>
          <a:srcRect l="52593" t="85"/>
          <a:stretch/>
        </p:blipFill>
        <p:spPr>
          <a:xfrm>
            <a:off x="6342793" y="162396"/>
            <a:ext cx="4110054" cy="5765200"/>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C19984F3-0193-41C8-B22A-B88AA04AA7A0}"/>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86613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Materialer til anvendelse</a:t>
            </a: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3</a:t>
            </a:r>
          </a:p>
        </p:txBody>
      </p:sp>
      <p:pic>
        <p:nvPicPr>
          <p:cNvPr id="4" name="Picture 3">
            <a:extLst>
              <a:ext uri="{FF2B5EF4-FFF2-40B4-BE49-F238E27FC236}">
                <a16:creationId xmlns:a16="http://schemas.microsoft.com/office/drawing/2014/main" id="{610FBAA5-CF71-4FEA-BC51-C2D3B421E941}"/>
              </a:ext>
            </a:extLst>
          </p:cNvPr>
          <p:cNvPicPr>
            <a:picLocks noChangeAspect="1"/>
          </p:cNvPicPr>
          <p:nvPr/>
        </p:nvPicPr>
        <p:blipFill>
          <a:blip r:embed="rId3"/>
          <a:stretch>
            <a:fillRect/>
          </a:stretch>
        </p:blipFill>
        <p:spPr>
          <a:xfrm>
            <a:off x="3003994" y="882185"/>
            <a:ext cx="3136012" cy="4427311"/>
          </a:xfrm>
          <a:prstGeom prst="rect">
            <a:avLst/>
          </a:prstGeom>
          <a:ln>
            <a:solidFill>
              <a:schemeClr val="tx1"/>
            </a:solidFill>
          </a:ln>
        </p:spPr>
      </p:pic>
    </p:spTree>
    <p:extLst>
      <p:ext uri="{BB962C8B-B14F-4D97-AF65-F5344CB8AC3E}">
        <p14:creationId xmlns:p14="http://schemas.microsoft.com/office/powerpoint/2010/main" val="97191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Samarbejde om billeder og planlægning</a:t>
            </a:r>
            <a:endParaRPr lang="da-DK" dirty="0">
              <a:solidFill>
                <a:schemeClr val="bg1"/>
              </a:solidFill>
            </a:endParaRPr>
          </a:p>
        </p:txBody>
      </p:sp>
    </p:spTree>
    <p:extLst>
      <p:ext uri="{BB962C8B-B14F-4D97-AF65-F5344CB8AC3E}">
        <p14:creationId xmlns:p14="http://schemas.microsoft.com/office/powerpoint/2010/main" val="736299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3F6F06B0-9C7F-44ED-B6C5-2A6C7C17ACBA}"/>
              </a:ext>
            </a:extLst>
          </p:cNvPr>
          <p:cNvPicPr>
            <a:picLocks noChangeAspect="1"/>
          </p:cNvPicPr>
          <p:nvPr/>
        </p:nvPicPr>
        <p:blipFill rotWithShape="1">
          <a:blip r:embed="rId3"/>
          <a:srcRect l="11448" t="-3258" r="-9883" b="-29601"/>
          <a:stretch/>
        </p:blipFill>
        <p:spPr>
          <a:xfrm>
            <a:off x="4572000" y="1638141"/>
            <a:ext cx="5504867" cy="5245544"/>
          </a:xfrm>
          <a:prstGeom prst="ellipse">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972635"/>
            <a:ext cx="6738651" cy="604190"/>
          </a:xfrm>
        </p:spPr>
        <p:txBody>
          <a:bodyPr>
            <a:normAutofit fontScale="90000"/>
          </a:bodyPr>
          <a:lstStyle/>
          <a:p>
            <a:r>
              <a:rPr lang="da-DK" b="0" dirty="0">
                <a:latin typeface="Lato Black" panose="020F0502020204030203" pitchFamily="34" charset="0"/>
                <a:ea typeface="Lato Black" panose="020F0502020204030203" pitchFamily="34" charset="0"/>
                <a:cs typeface="Lato Black" panose="020F0502020204030203" pitchFamily="34" charset="0"/>
              </a:rPr>
              <a:t>Samarbejde om billeder</a:t>
            </a:r>
            <a:br>
              <a:rPr lang="da-DK" b="0" dirty="0">
                <a:latin typeface="Lato Black" panose="020F0502020204030203" pitchFamily="34" charset="0"/>
                <a:ea typeface="Lato Black" panose="020F0502020204030203" pitchFamily="34" charset="0"/>
                <a:cs typeface="Lato Black" panose="020F0502020204030203" pitchFamily="34" charset="0"/>
              </a:rPr>
            </a:br>
            <a:r>
              <a:rPr lang="da-DK" b="0" dirty="0">
                <a:latin typeface="Lato Black" panose="020F0502020204030203" pitchFamily="34" charset="0"/>
                <a:ea typeface="Lato Black" panose="020F0502020204030203" pitchFamily="34" charset="0"/>
                <a:cs typeface="Lato Black" panose="020F0502020204030203" pitchFamily="34" charset="0"/>
              </a:rPr>
              <a:t>og planlægning</a:t>
            </a:r>
            <a:endParaRPr lang="da-DK" dirty="0"/>
          </a:p>
        </p:txBody>
      </p:sp>
      <p:sp>
        <p:nvSpPr>
          <p:cNvPr id="11" name="Ellipse 48">
            <a:extLst>
              <a:ext uri="{FF2B5EF4-FFF2-40B4-BE49-F238E27FC236}">
                <a16:creationId xmlns:a16="http://schemas.microsoft.com/office/drawing/2014/main" id="{A303051F-9743-4C3D-A0C9-3823FA906716}"/>
              </a:ext>
            </a:extLst>
          </p:cNvPr>
          <p:cNvSpPr/>
          <p:nvPr/>
        </p:nvSpPr>
        <p:spPr>
          <a:xfrm>
            <a:off x="3996254" y="874292"/>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08C40459-4391-434D-B536-ED23CB118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491" y="1010502"/>
            <a:ext cx="393509" cy="393509"/>
          </a:xfrm>
          <a:prstGeom prst="rect">
            <a:avLst/>
          </a:prstGeom>
          <a:noFill/>
          <a:extLst>
            <a:ext uri="{909E8E84-426E-40DD-AFC4-6F175D3DCCD1}">
              <a14:hiddenFill xmlns:a14="http://schemas.microsoft.com/office/drawing/2010/main">
                <a:solidFill>
                  <a:srgbClr val="FFFFFF"/>
                </a:solidFill>
              </a14:hiddenFill>
            </a:ext>
          </a:extLst>
        </p:spPr>
      </p:pic>
      <p:pic>
        <p:nvPicPr>
          <p:cNvPr id="12" name="Billede 3" descr="Et billede, der indeholder person, indendørs, sidder, hylde&#10;&#10;Automatisk oprettet beskrivelse">
            <a:extLst>
              <a:ext uri="{FF2B5EF4-FFF2-40B4-BE49-F238E27FC236}">
                <a16:creationId xmlns:a16="http://schemas.microsoft.com/office/drawing/2014/main" id="{C0C27361-5C40-4A31-A257-0122DA5DDF1D}"/>
              </a:ext>
            </a:extLst>
          </p:cNvPr>
          <p:cNvPicPr>
            <a:picLocks noChangeAspect="1"/>
          </p:cNvPicPr>
          <p:nvPr/>
        </p:nvPicPr>
        <p:blipFill rotWithShape="1">
          <a:blip r:embed="rId5"/>
          <a:srcRect l="24021"/>
          <a:stretch/>
        </p:blipFill>
        <p:spPr>
          <a:xfrm>
            <a:off x="4711439" y="1787549"/>
            <a:ext cx="6106662" cy="5340914"/>
          </a:xfrm>
          <a:prstGeom prst="ellipse">
            <a:avLst/>
          </a:prstGeom>
        </p:spPr>
      </p:pic>
      <p:sp>
        <p:nvSpPr>
          <p:cNvPr id="10" name="Ellipse 48">
            <a:extLst>
              <a:ext uri="{FF2B5EF4-FFF2-40B4-BE49-F238E27FC236}">
                <a16:creationId xmlns:a16="http://schemas.microsoft.com/office/drawing/2014/main" id="{44840897-B9BE-4F05-ABCA-C53117946EB6}"/>
              </a:ext>
            </a:extLst>
          </p:cNvPr>
          <p:cNvSpPr/>
          <p:nvPr/>
        </p:nvSpPr>
        <p:spPr>
          <a:xfrm rot="5400000">
            <a:off x="4390591" y="1791932"/>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ectangle 11">
            <a:extLst>
              <a:ext uri="{FF2B5EF4-FFF2-40B4-BE49-F238E27FC236}">
                <a16:creationId xmlns:a16="http://schemas.microsoft.com/office/drawing/2014/main" id="{F63981AB-BF6A-431A-BBB4-C9B481FC4BF2}"/>
              </a:ext>
            </a:extLst>
          </p:cNvPr>
          <p:cNvSpPr/>
          <p:nvPr/>
        </p:nvSpPr>
        <p:spPr>
          <a:xfrm>
            <a:off x="615737" y="1872683"/>
            <a:ext cx="5447712" cy="2031325"/>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endParaRPr lang="da-DK" sz="18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R="0" lvl="0" algn="l" defTabSz="713203"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p>
        </p:txBody>
      </p:sp>
      <p:cxnSp>
        <p:nvCxnSpPr>
          <p:cNvPr id="21" name="Straight Connector 10">
            <a:extLst>
              <a:ext uri="{FF2B5EF4-FFF2-40B4-BE49-F238E27FC236}">
                <a16:creationId xmlns:a16="http://schemas.microsoft.com/office/drawing/2014/main" id="{A6E70943-D238-473E-B781-639E79011EB6}"/>
              </a:ext>
            </a:extLst>
          </p:cNvPr>
          <p:cNvCxnSpPr>
            <a:cxnSpLocks/>
          </p:cNvCxnSpPr>
          <p:nvPr/>
        </p:nvCxnSpPr>
        <p:spPr>
          <a:xfrm>
            <a:off x="743135" y="2087880"/>
            <a:ext cx="0" cy="188503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55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BAF8DA-84F6-4D24-AC7D-95D9E4AC6CD5}"/>
              </a:ext>
            </a:extLst>
          </p:cNvPr>
          <p:cNvGrpSpPr/>
          <p:nvPr/>
        </p:nvGrpSpPr>
        <p:grpSpPr>
          <a:xfrm>
            <a:off x="4361785" y="1064965"/>
            <a:ext cx="720427" cy="693999"/>
            <a:chOff x="3839652" y="844936"/>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3839652" y="84493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864" y="93447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65385"/>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2" name="TextBox 10">
            <a:extLst>
              <a:ext uri="{FF2B5EF4-FFF2-40B4-BE49-F238E27FC236}">
                <a16:creationId xmlns:a16="http://schemas.microsoft.com/office/drawing/2014/main" id="{41A744AF-62FB-4CBF-A84F-22444FFE49F8}"/>
              </a:ext>
            </a:extLst>
          </p:cNvPr>
          <p:cNvSpPr txBox="1"/>
          <p:nvPr/>
        </p:nvSpPr>
        <p:spPr>
          <a:xfrm>
            <a:off x="615736" y="2061142"/>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Samtykker understøtter sikker håndtering af billeder </a:t>
            </a:r>
          </a:p>
        </p:txBody>
      </p:sp>
      <p:sp>
        <p:nvSpPr>
          <p:cNvPr id="9" name="Rectangle 8">
            <a:extLst>
              <a:ext uri="{FF2B5EF4-FFF2-40B4-BE49-F238E27FC236}">
                <a16:creationId xmlns:a16="http://schemas.microsoft.com/office/drawing/2014/main" id="{D807DDA9-FE5C-42F1-9D43-80CEE9554E7D}"/>
              </a:ext>
            </a:extLst>
          </p:cNvPr>
          <p:cNvSpPr/>
          <p:nvPr/>
        </p:nvSpPr>
        <p:spPr>
          <a:xfrm>
            <a:off x="3375358" y="2646853"/>
            <a:ext cx="1184334" cy="91440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Graphic 5" descr="Users">
            <a:extLst>
              <a:ext uri="{FF2B5EF4-FFF2-40B4-BE49-F238E27FC236}">
                <a16:creationId xmlns:a16="http://schemas.microsoft.com/office/drawing/2014/main" id="{9EE23A86-DD06-4EA4-98A2-F06BF3884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6492" y="2563020"/>
            <a:ext cx="1082066" cy="1082066"/>
          </a:xfrm>
          <a:prstGeom prst="rect">
            <a:avLst/>
          </a:prstGeom>
        </p:spPr>
      </p:pic>
      <p:sp>
        <p:nvSpPr>
          <p:cNvPr id="36" name="TextBox 35">
            <a:extLst>
              <a:ext uri="{FF2B5EF4-FFF2-40B4-BE49-F238E27FC236}">
                <a16:creationId xmlns:a16="http://schemas.microsoft.com/office/drawing/2014/main" id="{DE0C7312-AC32-4261-8948-3A4BD93DA600}"/>
              </a:ext>
            </a:extLst>
          </p:cNvPr>
          <p:cNvSpPr txBox="1"/>
          <p:nvPr/>
        </p:nvSpPr>
        <p:spPr>
          <a:xfrm>
            <a:off x="1305926" y="3164303"/>
            <a:ext cx="808524" cy="308418"/>
          </a:xfrm>
          <a:prstGeom prst="rect">
            <a:avLst/>
          </a:prstGeom>
          <a:noFill/>
        </p:spPr>
        <p:txBody>
          <a:bodyPr wrap="square" rtlCol="0">
            <a:spAutoFit/>
          </a:bodyPr>
          <a:lstStyle/>
          <a:p>
            <a:r>
              <a:rPr lang="en-US" dirty="0">
                <a:latin typeface="Lato Black" panose="020F0A02020204030203" pitchFamily="34" charset="0"/>
              </a:rPr>
              <a:t>JA</a:t>
            </a:r>
          </a:p>
        </p:txBody>
      </p:sp>
      <p:sp>
        <p:nvSpPr>
          <p:cNvPr id="38" name="TextBox 37">
            <a:extLst>
              <a:ext uri="{FF2B5EF4-FFF2-40B4-BE49-F238E27FC236}">
                <a16:creationId xmlns:a16="http://schemas.microsoft.com/office/drawing/2014/main" id="{67110CB2-1B98-4196-8D8D-82FB5A6632A7}"/>
              </a:ext>
            </a:extLst>
          </p:cNvPr>
          <p:cNvSpPr txBox="1"/>
          <p:nvPr/>
        </p:nvSpPr>
        <p:spPr>
          <a:xfrm>
            <a:off x="6431894" y="3124592"/>
            <a:ext cx="808524" cy="308418"/>
          </a:xfrm>
          <a:prstGeom prst="rect">
            <a:avLst/>
          </a:prstGeom>
          <a:noFill/>
        </p:spPr>
        <p:txBody>
          <a:bodyPr wrap="square" rtlCol="0">
            <a:spAutoFit/>
          </a:bodyPr>
          <a:lstStyle/>
          <a:p>
            <a:r>
              <a:rPr lang="en-US" dirty="0">
                <a:latin typeface="Lato Black" panose="020F0A02020204030203" pitchFamily="34" charset="0"/>
              </a:rPr>
              <a:t>NEJ</a:t>
            </a:r>
          </a:p>
        </p:txBody>
      </p:sp>
      <p:sp>
        <p:nvSpPr>
          <p:cNvPr id="39" name="TextBox 38">
            <a:extLst>
              <a:ext uri="{FF2B5EF4-FFF2-40B4-BE49-F238E27FC236}">
                <a16:creationId xmlns:a16="http://schemas.microsoft.com/office/drawing/2014/main" id="{23995FAA-9038-4906-84EF-3D25EEE8A3E4}"/>
              </a:ext>
            </a:extLst>
          </p:cNvPr>
          <p:cNvSpPr txBox="1"/>
          <p:nvPr/>
        </p:nvSpPr>
        <p:spPr>
          <a:xfrm>
            <a:off x="895000" y="3428222"/>
            <a:ext cx="1595391" cy="308418"/>
          </a:xfrm>
          <a:prstGeom prst="rect">
            <a:avLst/>
          </a:prstGeom>
          <a:noFill/>
        </p:spPr>
        <p:txBody>
          <a:bodyPr wrap="square" rtlCol="0">
            <a:spAutoFit/>
          </a:bodyPr>
          <a:lstStyle/>
          <a:p>
            <a:r>
              <a:rPr lang="en-US" dirty="0">
                <a:latin typeface="Lato Light" panose="020F0302020204030203" pitchFamily="34" charset="0"/>
              </a:rPr>
              <a:t>- </a:t>
            </a:r>
            <a:r>
              <a:rPr lang="en-US" dirty="0" err="1">
                <a:latin typeface="Lato Light" panose="020F0302020204030203" pitchFamily="34" charset="0"/>
              </a:rPr>
              <a:t>institutionen</a:t>
            </a:r>
            <a:endParaRPr lang="en-US" dirty="0">
              <a:latin typeface="Lato Light" panose="020F0302020204030203" pitchFamily="34" charset="0"/>
            </a:endParaRPr>
          </a:p>
        </p:txBody>
      </p:sp>
      <p:sp>
        <p:nvSpPr>
          <p:cNvPr id="41" name="TextBox 40">
            <a:extLst>
              <a:ext uri="{FF2B5EF4-FFF2-40B4-BE49-F238E27FC236}">
                <a16:creationId xmlns:a16="http://schemas.microsoft.com/office/drawing/2014/main" id="{0368CF61-FFB9-4491-B691-ECE6B5CECE86}"/>
              </a:ext>
            </a:extLst>
          </p:cNvPr>
          <p:cNvSpPr txBox="1"/>
          <p:nvPr/>
        </p:nvSpPr>
        <p:spPr>
          <a:xfrm>
            <a:off x="3765177" y="4559874"/>
            <a:ext cx="808524" cy="308418"/>
          </a:xfrm>
          <a:prstGeom prst="rect">
            <a:avLst/>
          </a:prstGeom>
          <a:noFill/>
        </p:spPr>
        <p:txBody>
          <a:bodyPr wrap="square" rtlCol="0">
            <a:spAutoFit/>
          </a:bodyPr>
          <a:lstStyle/>
          <a:p>
            <a:r>
              <a:rPr lang="en-US" dirty="0">
                <a:latin typeface="Lato Black" panose="020F0A02020204030203" pitchFamily="34" charset="0"/>
              </a:rPr>
              <a:t>JA</a:t>
            </a:r>
          </a:p>
        </p:txBody>
      </p:sp>
      <p:sp>
        <p:nvSpPr>
          <p:cNvPr id="43" name="TextBox 42">
            <a:extLst>
              <a:ext uri="{FF2B5EF4-FFF2-40B4-BE49-F238E27FC236}">
                <a16:creationId xmlns:a16="http://schemas.microsoft.com/office/drawing/2014/main" id="{7183C09E-18FD-4570-A39F-99670A5797A9}"/>
              </a:ext>
            </a:extLst>
          </p:cNvPr>
          <p:cNvSpPr txBox="1"/>
          <p:nvPr/>
        </p:nvSpPr>
        <p:spPr>
          <a:xfrm>
            <a:off x="3564089" y="4798211"/>
            <a:ext cx="1595391" cy="308418"/>
          </a:xfrm>
          <a:prstGeom prst="rect">
            <a:avLst/>
          </a:prstGeom>
          <a:noFill/>
        </p:spPr>
        <p:txBody>
          <a:bodyPr wrap="square" rtlCol="0">
            <a:spAutoFit/>
          </a:bodyPr>
          <a:lstStyle/>
          <a:p>
            <a:r>
              <a:rPr lang="en-US" dirty="0">
                <a:latin typeface="Lato Light" panose="020F0302020204030203" pitchFamily="34" charset="0"/>
              </a:rPr>
              <a:t>- </a:t>
            </a:r>
            <a:r>
              <a:rPr lang="en-US" dirty="0" err="1">
                <a:latin typeface="Lato Light" panose="020F0302020204030203" pitchFamily="34" charset="0"/>
              </a:rPr>
              <a:t>stuen</a:t>
            </a:r>
            <a:endParaRPr lang="en-US" dirty="0">
              <a:latin typeface="Lato Light" panose="020F0302020204030203" pitchFamily="34" charset="0"/>
            </a:endParaRPr>
          </a:p>
        </p:txBody>
      </p:sp>
      <p:pic>
        <p:nvPicPr>
          <p:cNvPr id="45" name="Graphic 44" descr="Close">
            <a:extLst>
              <a:ext uri="{FF2B5EF4-FFF2-40B4-BE49-F238E27FC236}">
                <a16:creationId xmlns:a16="http://schemas.microsoft.com/office/drawing/2014/main" id="{5D1E15E3-2B40-4011-B8D9-E0D84845BC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69284" y="2080560"/>
            <a:ext cx="2396482" cy="2396482"/>
          </a:xfrm>
          <a:prstGeom prst="rect">
            <a:avLst/>
          </a:prstGeom>
        </p:spPr>
      </p:pic>
      <p:sp>
        <p:nvSpPr>
          <p:cNvPr id="69" name="Freeform: Shape 68">
            <a:extLst>
              <a:ext uri="{FF2B5EF4-FFF2-40B4-BE49-F238E27FC236}">
                <a16:creationId xmlns:a16="http://schemas.microsoft.com/office/drawing/2014/main" id="{5CBF869A-A16A-4BFA-B1C2-FCF6CF923442}"/>
              </a:ext>
            </a:extLst>
          </p:cNvPr>
          <p:cNvSpPr/>
          <p:nvPr/>
        </p:nvSpPr>
        <p:spPr>
          <a:xfrm>
            <a:off x="4780953" y="3037826"/>
            <a:ext cx="1568319" cy="228894"/>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D5F35BAC-A9B8-4558-AAD3-55532266DEE7}"/>
              </a:ext>
            </a:extLst>
          </p:cNvPr>
          <p:cNvSpPr/>
          <p:nvPr/>
        </p:nvSpPr>
        <p:spPr>
          <a:xfrm rot="5660834" flipV="1">
            <a:off x="3617097" y="4074697"/>
            <a:ext cx="735928" cy="45719"/>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0B12A9E-D014-455E-8404-536A04BB4F4F}"/>
              </a:ext>
            </a:extLst>
          </p:cNvPr>
          <p:cNvSpPr/>
          <p:nvPr/>
        </p:nvSpPr>
        <p:spPr>
          <a:xfrm flipH="1">
            <a:off x="1696408" y="3066694"/>
            <a:ext cx="1568319" cy="228894"/>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566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heel(1)">
                                      <p:cBhvr>
                                        <p:cTn id="29" dur="2000"/>
                                        <p:tgtEl>
                                          <p:spTgt spid="36"/>
                                        </p:tgtEl>
                                      </p:cBhvr>
                                    </p:animEffect>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heel(1)">
                                      <p:cBhvr>
                                        <p:cTn id="40" dur="2000"/>
                                        <p:tgtEl>
                                          <p:spTgt spid="41"/>
                                        </p:tgtEl>
                                      </p:cBhvr>
                                    </p:animEffec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500"/>
                                        <p:tgtEl>
                                          <p:spTgt spid="69"/>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heel(1)">
                                      <p:cBhvr>
                                        <p:cTn id="51" dur="20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animBg="1"/>
      <p:bldP spid="36" grpId="0"/>
      <p:bldP spid="38" grpId="0"/>
      <p:bldP spid="39" grpId="0"/>
      <p:bldP spid="41" grpId="0"/>
      <p:bldP spid="43" grpId="0"/>
      <p:bldP spid="69" grpId="0" animBg="1"/>
      <p:bldP spid="70" grpId="0" animBg="1"/>
      <p:bldP spid="7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BAF8DA-84F6-4D24-AC7D-95D9E4AC6CD5}"/>
              </a:ext>
            </a:extLst>
          </p:cNvPr>
          <p:cNvGrpSpPr/>
          <p:nvPr/>
        </p:nvGrpSpPr>
        <p:grpSpPr>
          <a:xfrm>
            <a:off x="4361785" y="1064965"/>
            <a:ext cx="720427" cy="693999"/>
            <a:chOff x="3839652" y="844936"/>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3839652" y="84493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864" y="93447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65385"/>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2" name="TextBox 10">
            <a:extLst>
              <a:ext uri="{FF2B5EF4-FFF2-40B4-BE49-F238E27FC236}">
                <a16:creationId xmlns:a16="http://schemas.microsoft.com/office/drawing/2014/main" id="{41A744AF-62FB-4CBF-A84F-22444FFE49F8}"/>
              </a:ext>
            </a:extLst>
          </p:cNvPr>
          <p:cNvSpPr txBox="1"/>
          <p:nvPr/>
        </p:nvSpPr>
        <p:spPr>
          <a:xfrm>
            <a:off x="615736" y="2061142"/>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Samtykker understøtter sikker håndtering af billeder </a:t>
            </a:r>
          </a:p>
        </p:txBody>
      </p:sp>
      <p:sp>
        <p:nvSpPr>
          <p:cNvPr id="9" name="Rectangle 8">
            <a:extLst>
              <a:ext uri="{FF2B5EF4-FFF2-40B4-BE49-F238E27FC236}">
                <a16:creationId xmlns:a16="http://schemas.microsoft.com/office/drawing/2014/main" id="{D807DDA9-FE5C-42F1-9D43-80CEE9554E7D}"/>
              </a:ext>
            </a:extLst>
          </p:cNvPr>
          <p:cNvSpPr/>
          <p:nvPr/>
        </p:nvSpPr>
        <p:spPr>
          <a:xfrm>
            <a:off x="3375358" y="2646853"/>
            <a:ext cx="1184334" cy="91440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TextBox 35">
            <a:extLst>
              <a:ext uri="{FF2B5EF4-FFF2-40B4-BE49-F238E27FC236}">
                <a16:creationId xmlns:a16="http://schemas.microsoft.com/office/drawing/2014/main" id="{DE0C7312-AC32-4261-8948-3A4BD93DA600}"/>
              </a:ext>
            </a:extLst>
          </p:cNvPr>
          <p:cNvSpPr txBox="1"/>
          <p:nvPr/>
        </p:nvSpPr>
        <p:spPr>
          <a:xfrm>
            <a:off x="1305926" y="3164303"/>
            <a:ext cx="808524" cy="308418"/>
          </a:xfrm>
          <a:prstGeom prst="rect">
            <a:avLst/>
          </a:prstGeom>
          <a:noFill/>
        </p:spPr>
        <p:txBody>
          <a:bodyPr wrap="square" rtlCol="0">
            <a:spAutoFit/>
          </a:bodyPr>
          <a:lstStyle/>
          <a:p>
            <a:r>
              <a:rPr lang="en-US" dirty="0">
                <a:latin typeface="Lato Black" panose="020F0A02020204030203" pitchFamily="34" charset="0"/>
              </a:rPr>
              <a:t>JA</a:t>
            </a:r>
          </a:p>
        </p:txBody>
      </p:sp>
      <p:sp>
        <p:nvSpPr>
          <p:cNvPr id="39" name="TextBox 38">
            <a:extLst>
              <a:ext uri="{FF2B5EF4-FFF2-40B4-BE49-F238E27FC236}">
                <a16:creationId xmlns:a16="http://schemas.microsoft.com/office/drawing/2014/main" id="{23995FAA-9038-4906-84EF-3D25EEE8A3E4}"/>
              </a:ext>
            </a:extLst>
          </p:cNvPr>
          <p:cNvSpPr txBox="1"/>
          <p:nvPr/>
        </p:nvSpPr>
        <p:spPr>
          <a:xfrm>
            <a:off x="895000" y="3428222"/>
            <a:ext cx="1595391" cy="308418"/>
          </a:xfrm>
          <a:prstGeom prst="rect">
            <a:avLst/>
          </a:prstGeom>
          <a:noFill/>
        </p:spPr>
        <p:txBody>
          <a:bodyPr wrap="square" rtlCol="0">
            <a:spAutoFit/>
          </a:bodyPr>
          <a:lstStyle/>
          <a:p>
            <a:r>
              <a:rPr lang="en-US" dirty="0">
                <a:latin typeface="Lato Light" panose="020F0302020204030203" pitchFamily="34" charset="0"/>
              </a:rPr>
              <a:t>- </a:t>
            </a:r>
            <a:r>
              <a:rPr lang="en-US" dirty="0" err="1">
                <a:latin typeface="Lato Light" panose="020F0302020204030203" pitchFamily="34" charset="0"/>
              </a:rPr>
              <a:t>institutionen</a:t>
            </a:r>
            <a:endParaRPr lang="en-US" dirty="0">
              <a:latin typeface="Lato Light" panose="020F0302020204030203" pitchFamily="34" charset="0"/>
            </a:endParaRPr>
          </a:p>
        </p:txBody>
      </p:sp>
      <p:sp>
        <p:nvSpPr>
          <p:cNvPr id="41" name="TextBox 40">
            <a:extLst>
              <a:ext uri="{FF2B5EF4-FFF2-40B4-BE49-F238E27FC236}">
                <a16:creationId xmlns:a16="http://schemas.microsoft.com/office/drawing/2014/main" id="{0368CF61-FFB9-4491-B691-ECE6B5CECE86}"/>
              </a:ext>
            </a:extLst>
          </p:cNvPr>
          <p:cNvSpPr txBox="1"/>
          <p:nvPr/>
        </p:nvSpPr>
        <p:spPr>
          <a:xfrm>
            <a:off x="3765177" y="4559874"/>
            <a:ext cx="808524" cy="308418"/>
          </a:xfrm>
          <a:prstGeom prst="rect">
            <a:avLst/>
          </a:prstGeom>
          <a:noFill/>
        </p:spPr>
        <p:txBody>
          <a:bodyPr wrap="square" rtlCol="0">
            <a:spAutoFit/>
          </a:bodyPr>
          <a:lstStyle/>
          <a:p>
            <a:r>
              <a:rPr lang="en-US" dirty="0">
                <a:latin typeface="Lato Black" panose="020F0A02020204030203" pitchFamily="34" charset="0"/>
              </a:rPr>
              <a:t>JA</a:t>
            </a:r>
          </a:p>
        </p:txBody>
      </p:sp>
      <p:sp>
        <p:nvSpPr>
          <p:cNvPr id="43" name="TextBox 42">
            <a:extLst>
              <a:ext uri="{FF2B5EF4-FFF2-40B4-BE49-F238E27FC236}">
                <a16:creationId xmlns:a16="http://schemas.microsoft.com/office/drawing/2014/main" id="{7183C09E-18FD-4570-A39F-99670A5797A9}"/>
              </a:ext>
            </a:extLst>
          </p:cNvPr>
          <p:cNvSpPr txBox="1"/>
          <p:nvPr/>
        </p:nvSpPr>
        <p:spPr>
          <a:xfrm>
            <a:off x="3564089" y="4798211"/>
            <a:ext cx="1595391" cy="308418"/>
          </a:xfrm>
          <a:prstGeom prst="rect">
            <a:avLst/>
          </a:prstGeom>
          <a:noFill/>
        </p:spPr>
        <p:txBody>
          <a:bodyPr wrap="square" rtlCol="0">
            <a:spAutoFit/>
          </a:bodyPr>
          <a:lstStyle/>
          <a:p>
            <a:r>
              <a:rPr lang="en-US" dirty="0">
                <a:latin typeface="Lato Light" panose="020F0302020204030203" pitchFamily="34" charset="0"/>
              </a:rPr>
              <a:t>- </a:t>
            </a:r>
            <a:r>
              <a:rPr lang="en-US" dirty="0" err="1">
                <a:latin typeface="Lato Light" panose="020F0302020204030203" pitchFamily="34" charset="0"/>
              </a:rPr>
              <a:t>stuen</a:t>
            </a:r>
            <a:endParaRPr lang="en-US" dirty="0">
              <a:latin typeface="Lato Light" panose="020F0302020204030203" pitchFamily="34" charset="0"/>
            </a:endParaRPr>
          </a:p>
        </p:txBody>
      </p:sp>
      <p:sp>
        <p:nvSpPr>
          <p:cNvPr id="70" name="Freeform: Shape 69">
            <a:extLst>
              <a:ext uri="{FF2B5EF4-FFF2-40B4-BE49-F238E27FC236}">
                <a16:creationId xmlns:a16="http://schemas.microsoft.com/office/drawing/2014/main" id="{D5F35BAC-A9B8-4558-AAD3-55532266DEE7}"/>
              </a:ext>
            </a:extLst>
          </p:cNvPr>
          <p:cNvSpPr/>
          <p:nvPr/>
        </p:nvSpPr>
        <p:spPr>
          <a:xfrm rot="5660834" flipV="1">
            <a:off x="3617097" y="4074697"/>
            <a:ext cx="735928" cy="45719"/>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0B12A9E-D014-455E-8404-536A04BB4F4F}"/>
              </a:ext>
            </a:extLst>
          </p:cNvPr>
          <p:cNvSpPr/>
          <p:nvPr/>
        </p:nvSpPr>
        <p:spPr>
          <a:xfrm flipH="1">
            <a:off x="1696408" y="3066694"/>
            <a:ext cx="1568319" cy="228894"/>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Checkmark">
            <a:extLst>
              <a:ext uri="{FF2B5EF4-FFF2-40B4-BE49-F238E27FC236}">
                <a16:creationId xmlns:a16="http://schemas.microsoft.com/office/drawing/2014/main" id="{C0A4D673-EFBE-49F4-9281-0A509B84AA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4076" y="2575148"/>
            <a:ext cx="1601714" cy="1601714"/>
          </a:xfrm>
          <a:prstGeom prst="rect">
            <a:avLst/>
          </a:prstGeom>
        </p:spPr>
      </p:pic>
      <p:sp>
        <p:nvSpPr>
          <p:cNvPr id="20" name="TextBox 19">
            <a:extLst>
              <a:ext uri="{FF2B5EF4-FFF2-40B4-BE49-F238E27FC236}">
                <a16:creationId xmlns:a16="http://schemas.microsoft.com/office/drawing/2014/main" id="{16B623DF-6F15-4CD8-ACCB-5436E8A3D410}"/>
              </a:ext>
            </a:extLst>
          </p:cNvPr>
          <p:cNvSpPr txBox="1"/>
          <p:nvPr/>
        </p:nvSpPr>
        <p:spPr>
          <a:xfrm>
            <a:off x="6101178" y="3693118"/>
            <a:ext cx="1595391" cy="308418"/>
          </a:xfrm>
          <a:prstGeom prst="rect">
            <a:avLst/>
          </a:prstGeom>
          <a:noFill/>
        </p:spPr>
        <p:txBody>
          <a:bodyPr wrap="square" rtlCol="0">
            <a:spAutoFit/>
          </a:bodyPr>
          <a:lstStyle/>
          <a:p>
            <a:r>
              <a:rPr lang="en-US" dirty="0" err="1">
                <a:latin typeface="Lato Light" panose="020F0302020204030203" pitchFamily="34" charset="0"/>
              </a:rPr>
              <a:t>stuen</a:t>
            </a:r>
            <a:endParaRPr lang="en-US" dirty="0">
              <a:latin typeface="Lato Light" panose="020F0302020204030203" pitchFamily="34" charset="0"/>
            </a:endParaRPr>
          </a:p>
        </p:txBody>
      </p:sp>
      <p:pic>
        <p:nvPicPr>
          <p:cNvPr id="4" name="Graphic 3" descr="User">
            <a:extLst>
              <a:ext uri="{FF2B5EF4-FFF2-40B4-BE49-F238E27FC236}">
                <a16:creationId xmlns:a16="http://schemas.microsoft.com/office/drawing/2014/main" id="{757C99A7-E0E8-4D49-99E9-31CAC0A66A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5358" y="2636534"/>
            <a:ext cx="703753" cy="703753"/>
          </a:xfrm>
          <a:prstGeom prst="rect">
            <a:avLst/>
          </a:prstGeom>
        </p:spPr>
      </p:pic>
      <p:pic>
        <p:nvPicPr>
          <p:cNvPr id="5" name="Graphic 4" descr="User">
            <a:extLst>
              <a:ext uri="{FF2B5EF4-FFF2-40B4-BE49-F238E27FC236}">
                <a16:creationId xmlns:a16="http://schemas.microsoft.com/office/drawing/2014/main" id="{D62FE86B-86EA-43E4-9D1B-14A6EC55F6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17562" y="2877731"/>
            <a:ext cx="703753" cy="703753"/>
          </a:xfrm>
          <a:prstGeom prst="rect">
            <a:avLst/>
          </a:prstGeom>
        </p:spPr>
      </p:pic>
    </p:spTree>
    <p:extLst>
      <p:ext uri="{BB962C8B-B14F-4D97-AF65-F5344CB8AC3E}">
        <p14:creationId xmlns:p14="http://schemas.microsoft.com/office/powerpoint/2010/main" val="59004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Badge Follow">
            <a:extLst>
              <a:ext uri="{FF2B5EF4-FFF2-40B4-BE49-F238E27FC236}">
                <a16:creationId xmlns:a16="http://schemas.microsoft.com/office/drawing/2014/main" id="{FBFB5091-86C6-4FD1-804A-0286A314C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0552" y="3817360"/>
            <a:ext cx="519117" cy="519117"/>
          </a:xfrm>
          <a:prstGeom prst="rect">
            <a:avLst/>
          </a:prstGeom>
        </p:spPr>
      </p:pic>
      <p:grpSp>
        <p:nvGrpSpPr>
          <p:cNvPr id="2" name="Group 1">
            <a:extLst>
              <a:ext uri="{FF2B5EF4-FFF2-40B4-BE49-F238E27FC236}">
                <a16:creationId xmlns:a16="http://schemas.microsoft.com/office/drawing/2014/main" id="{85BAF8DA-84F6-4D24-AC7D-95D9E4AC6CD5}"/>
              </a:ext>
            </a:extLst>
          </p:cNvPr>
          <p:cNvGrpSpPr/>
          <p:nvPr/>
        </p:nvGrpSpPr>
        <p:grpSpPr>
          <a:xfrm>
            <a:off x="4361785" y="1064965"/>
            <a:ext cx="720427" cy="693999"/>
            <a:chOff x="3839652" y="844936"/>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3839652" y="84493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9864" y="93447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65385"/>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7" name="TextBox 10">
            <a:extLst>
              <a:ext uri="{FF2B5EF4-FFF2-40B4-BE49-F238E27FC236}">
                <a16:creationId xmlns:a16="http://schemas.microsoft.com/office/drawing/2014/main" id="{47A296B5-BBA0-4E2D-84E9-EC1AA74C6D8F}"/>
              </a:ext>
            </a:extLst>
          </p:cNvPr>
          <p:cNvSpPr txBox="1"/>
          <p:nvPr/>
        </p:nvSpPr>
        <p:spPr>
          <a:xfrm>
            <a:off x="615734" y="2113623"/>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Del billeder med grupper</a:t>
            </a:r>
          </a:p>
        </p:txBody>
      </p:sp>
      <p:sp>
        <p:nvSpPr>
          <p:cNvPr id="18" name="TextBox 10">
            <a:extLst>
              <a:ext uri="{FF2B5EF4-FFF2-40B4-BE49-F238E27FC236}">
                <a16:creationId xmlns:a16="http://schemas.microsoft.com/office/drawing/2014/main" id="{048A79EA-A098-4689-A780-BB079AA5C025}"/>
              </a:ext>
            </a:extLst>
          </p:cNvPr>
          <p:cNvSpPr txBox="1"/>
          <p:nvPr/>
        </p:nvSpPr>
        <p:spPr>
          <a:xfrm>
            <a:off x="615735" y="2672834"/>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dirty="0">
                <a:latin typeface="Lato" panose="020F0502020204030203" pitchFamily="34" charset="0"/>
                <a:ea typeface="Lato" panose="020F0502020204030203" pitchFamily="34" charset="0"/>
                <a:cs typeface="Lato" panose="020F0502020204030203" pitchFamily="34" charset="0"/>
              </a:rPr>
              <a:t>Tag billeder direkte i Aula App</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9" name="Graphic 18" descr="Camera">
            <a:extLst>
              <a:ext uri="{FF2B5EF4-FFF2-40B4-BE49-F238E27FC236}">
                <a16:creationId xmlns:a16="http://schemas.microsoft.com/office/drawing/2014/main" id="{028A7010-5018-467F-AE37-98B047ABB4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4939" y="3824317"/>
            <a:ext cx="587394" cy="587394"/>
          </a:xfrm>
          <a:prstGeom prst="rect">
            <a:avLst/>
          </a:prstGeom>
        </p:spPr>
      </p:pic>
      <p:pic>
        <p:nvPicPr>
          <p:cNvPr id="20" name="Graphic 19" descr="Images">
            <a:extLst>
              <a:ext uri="{FF2B5EF4-FFF2-40B4-BE49-F238E27FC236}">
                <a16:creationId xmlns:a16="http://schemas.microsoft.com/office/drawing/2014/main" id="{E2D128A1-A8C3-49A8-86D0-181542D694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83814" y="3826843"/>
            <a:ext cx="582342" cy="582342"/>
          </a:xfrm>
          <a:prstGeom prst="rect">
            <a:avLst/>
          </a:prstGeom>
        </p:spPr>
      </p:pic>
      <p:pic>
        <p:nvPicPr>
          <p:cNvPr id="23" name="Graphic 22" descr="Checkmark">
            <a:extLst>
              <a:ext uri="{FF2B5EF4-FFF2-40B4-BE49-F238E27FC236}">
                <a16:creationId xmlns:a16="http://schemas.microsoft.com/office/drawing/2014/main" id="{65502792-D5F5-4221-9B92-74A8E15E02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4503" y="3845146"/>
            <a:ext cx="545737" cy="545737"/>
          </a:xfrm>
          <a:prstGeom prst="rect">
            <a:avLst/>
          </a:prstGeom>
        </p:spPr>
      </p:pic>
      <p:pic>
        <p:nvPicPr>
          <p:cNvPr id="4" name="Graphic 3" descr="Back">
            <a:extLst>
              <a:ext uri="{FF2B5EF4-FFF2-40B4-BE49-F238E27FC236}">
                <a16:creationId xmlns:a16="http://schemas.microsoft.com/office/drawing/2014/main" id="{8C3AB8B6-FFB2-4B74-9E20-7D4F9E6D69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2503283" y="3523593"/>
            <a:ext cx="519117" cy="519117"/>
          </a:xfrm>
          <a:prstGeom prst="rect">
            <a:avLst/>
          </a:prstGeom>
        </p:spPr>
      </p:pic>
      <p:pic>
        <p:nvPicPr>
          <p:cNvPr id="24" name="Graphic 23" descr="Back">
            <a:extLst>
              <a:ext uri="{FF2B5EF4-FFF2-40B4-BE49-F238E27FC236}">
                <a16:creationId xmlns:a16="http://schemas.microsoft.com/office/drawing/2014/main" id="{146A3554-9E69-4A98-BBF0-E07BA23E9A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4791743" y="3523593"/>
            <a:ext cx="519117" cy="519117"/>
          </a:xfrm>
          <a:prstGeom prst="rect">
            <a:avLst/>
          </a:prstGeom>
        </p:spPr>
      </p:pic>
      <p:pic>
        <p:nvPicPr>
          <p:cNvPr id="25" name="Graphic 24" descr="Back">
            <a:extLst>
              <a:ext uri="{FF2B5EF4-FFF2-40B4-BE49-F238E27FC236}">
                <a16:creationId xmlns:a16="http://schemas.microsoft.com/office/drawing/2014/main" id="{DA3376DF-7C0C-4C08-A4E3-B9B30DDA6D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5935973" y="3523593"/>
            <a:ext cx="519117" cy="519117"/>
          </a:xfrm>
          <a:prstGeom prst="rect">
            <a:avLst/>
          </a:prstGeom>
        </p:spPr>
      </p:pic>
      <p:pic>
        <p:nvPicPr>
          <p:cNvPr id="26" name="Graphic 25" descr="Smart Phone">
            <a:extLst>
              <a:ext uri="{FF2B5EF4-FFF2-40B4-BE49-F238E27FC236}">
                <a16:creationId xmlns:a16="http://schemas.microsoft.com/office/drawing/2014/main" id="{11C00653-566F-4452-BA39-D6176288A56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0951" y="3428116"/>
            <a:ext cx="1400344" cy="1400344"/>
          </a:xfrm>
          <a:prstGeom prst="rect">
            <a:avLst/>
          </a:prstGeom>
        </p:spPr>
      </p:pic>
      <p:pic>
        <p:nvPicPr>
          <p:cNvPr id="27" name="Billede 10">
            <a:extLst>
              <a:ext uri="{FF2B5EF4-FFF2-40B4-BE49-F238E27FC236}">
                <a16:creationId xmlns:a16="http://schemas.microsoft.com/office/drawing/2014/main" id="{105DA837-E453-4AD7-98BF-94F6DB1D469E}"/>
              </a:ext>
            </a:extLst>
          </p:cNvPr>
          <p:cNvPicPr>
            <a:picLocks noChangeAspect="1"/>
          </p:cNvPicPr>
          <p:nvPr/>
        </p:nvPicPr>
        <p:blipFill>
          <a:blip r:embed="rId16">
            <a:duotone>
              <a:prstClr val="black"/>
              <a:srgbClr val="0083C4">
                <a:tint val="45000"/>
                <a:satMod val="400000"/>
              </a:srgbClr>
            </a:duotone>
          </a:blip>
          <a:stretch>
            <a:fillRect/>
          </a:stretch>
        </p:blipFill>
        <p:spPr>
          <a:xfrm>
            <a:off x="1114114" y="4080296"/>
            <a:ext cx="354017" cy="143377"/>
          </a:xfrm>
          <a:prstGeom prst="rect">
            <a:avLst/>
          </a:prstGeom>
        </p:spPr>
      </p:pic>
      <p:pic>
        <p:nvPicPr>
          <p:cNvPr id="5" name="Graphic 4" descr="Address Book">
            <a:extLst>
              <a:ext uri="{FF2B5EF4-FFF2-40B4-BE49-F238E27FC236}">
                <a16:creationId xmlns:a16="http://schemas.microsoft.com/office/drawing/2014/main" id="{A9DE310F-5D01-4A06-A592-B5910B92D56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34140" y="3825406"/>
            <a:ext cx="585216" cy="585216"/>
          </a:xfrm>
          <a:prstGeom prst="rect">
            <a:avLst/>
          </a:prstGeom>
        </p:spPr>
      </p:pic>
      <p:pic>
        <p:nvPicPr>
          <p:cNvPr id="29" name="Graphic 28" descr="Back">
            <a:extLst>
              <a:ext uri="{FF2B5EF4-FFF2-40B4-BE49-F238E27FC236}">
                <a16:creationId xmlns:a16="http://schemas.microsoft.com/office/drawing/2014/main" id="{E49A9F7F-F428-4324-B7AA-975EC4D98E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3647513" y="3523593"/>
            <a:ext cx="519117" cy="519117"/>
          </a:xfrm>
          <a:prstGeom prst="rect">
            <a:avLst/>
          </a:prstGeom>
        </p:spPr>
      </p:pic>
      <p:pic>
        <p:nvPicPr>
          <p:cNvPr id="13" name="Graphic 12" descr="Right pointing backhand index">
            <a:extLst>
              <a:ext uri="{FF2B5EF4-FFF2-40B4-BE49-F238E27FC236}">
                <a16:creationId xmlns:a16="http://schemas.microsoft.com/office/drawing/2014/main" id="{FA7CBD99-6ED6-4EAA-9F98-EED05A615D3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3218299">
            <a:off x="2237218" y="3982028"/>
            <a:ext cx="571321" cy="571321"/>
          </a:xfrm>
          <a:prstGeom prst="rect">
            <a:avLst/>
          </a:prstGeom>
        </p:spPr>
      </p:pic>
    </p:spTree>
    <p:extLst>
      <p:ext uri="{BB962C8B-B14F-4D97-AF65-F5344CB8AC3E}">
        <p14:creationId xmlns:p14="http://schemas.microsoft.com/office/powerpoint/2010/main" val="98044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315A8937-B556-4215-AB07-B9A1EF368458}"/>
              </a:ext>
            </a:extLst>
          </p:cNvPr>
          <p:cNvSpPr txBox="1"/>
          <p:nvPr/>
        </p:nvSpPr>
        <p:spPr>
          <a:xfrm>
            <a:off x="615736" y="2008566"/>
            <a:ext cx="8804446"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Aktiviteter og begivenheder samlet ét sted </a:t>
            </a:r>
          </a:p>
        </p:txBody>
      </p:sp>
      <p:sp>
        <p:nvSpPr>
          <p:cNvPr id="9" name="TextBox 12">
            <a:extLst>
              <a:ext uri="{FF2B5EF4-FFF2-40B4-BE49-F238E27FC236}">
                <a16:creationId xmlns:a16="http://schemas.microsoft.com/office/drawing/2014/main" id="{393DEFE2-D61B-4708-A955-CEFA0AB59875}"/>
              </a:ext>
            </a:extLst>
          </p:cNvPr>
          <p:cNvSpPr txBox="1"/>
          <p:nvPr/>
        </p:nvSpPr>
        <p:spPr>
          <a:xfrm>
            <a:off x="611663" y="2558204"/>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Opret begivenheder og samtaler med relevante modtagere</a:t>
            </a:r>
          </a:p>
        </p:txBody>
      </p:sp>
      <p:grpSp>
        <p:nvGrpSpPr>
          <p:cNvPr id="2" name="Group 1">
            <a:extLst>
              <a:ext uri="{FF2B5EF4-FFF2-40B4-BE49-F238E27FC236}">
                <a16:creationId xmlns:a16="http://schemas.microsoft.com/office/drawing/2014/main" id="{4E31BBCB-903F-4DAB-BFBC-5A4562364FF0}"/>
              </a:ext>
            </a:extLst>
          </p:cNvPr>
          <p:cNvGrpSpPr/>
          <p:nvPr/>
        </p:nvGrpSpPr>
        <p:grpSpPr>
          <a:xfrm>
            <a:off x="5068711" y="1103669"/>
            <a:ext cx="720427" cy="693999"/>
            <a:chOff x="5789138" y="1062678"/>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5789138" y="106267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350" y="1156847"/>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37153"/>
            <a:ext cx="6398675"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planlægning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1" name="TextBox 12">
            <a:extLst>
              <a:ext uri="{FF2B5EF4-FFF2-40B4-BE49-F238E27FC236}">
                <a16:creationId xmlns:a16="http://schemas.microsoft.com/office/drawing/2014/main" id="{F43DB50D-41DE-4C1A-92F3-E2166AE673F1}"/>
              </a:ext>
            </a:extLst>
          </p:cNvPr>
          <p:cNvSpPr txBox="1"/>
          <p:nvPr/>
        </p:nvSpPr>
        <p:spPr>
          <a:xfrm>
            <a:off x="615736" y="3161020"/>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Fremsøg kollegaers kalendere</a:t>
            </a:r>
          </a:p>
        </p:txBody>
      </p:sp>
    </p:spTree>
    <p:extLst>
      <p:ext uri="{BB962C8B-B14F-4D97-AF65-F5344CB8AC3E}">
        <p14:creationId xmlns:p14="http://schemas.microsoft.com/office/powerpoint/2010/main" val="5014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lstStyle/>
          <a:p>
            <a:r>
              <a:rPr lang="da-DK"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297922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7" name="TextBox 32">
            <a:extLst>
              <a:ext uri="{FF2B5EF4-FFF2-40B4-BE49-F238E27FC236}">
                <a16:creationId xmlns:a16="http://schemas.microsoft.com/office/drawing/2014/main" id="{240B851E-726E-4E18-A566-03670845B271}"/>
              </a:ext>
            </a:extLst>
          </p:cNvPr>
          <p:cNvSpPr txBox="1"/>
          <p:nvPr/>
        </p:nvSpPr>
        <p:spPr>
          <a:xfrm>
            <a:off x="863597" y="2571260"/>
            <a:ext cx="474276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Hvem kan booke hvem i kalenderen?</a:t>
            </a:r>
          </a:p>
        </p:txBody>
      </p:sp>
      <p:sp>
        <p:nvSpPr>
          <p:cNvPr id="18" name="Ellipse 48">
            <a:extLst>
              <a:ext uri="{FF2B5EF4-FFF2-40B4-BE49-F238E27FC236}">
                <a16:creationId xmlns:a16="http://schemas.microsoft.com/office/drawing/2014/main" id="{632EEBBF-34FE-4A59-8253-DD9E03361ACC}"/>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506A25F-82D5-4A3A-8AE1-01E683532D9C}"/>
              </a:ext>
            </a:extLst>
          </p:cNvPr>
          <p:cNvGrpSpPr/>
          <p:nvPr/>
        </p:nvGrpSpPr>
        <p:grpSpPr>
          <a:xfrm>
            <a:off x="6640794" y="904362"/>
            <a:ext cx="720427" cy="693999"/>
            <a:chOff x="6506948" y="2196132"/>
            <a:chExt cx="720427" cy="693999"/>
          </a:xfrm>
        </p:grpSpPr>
        <p:sp>
          <p:nvSpPr>
            <p:cNvPr id="21" name="Ellipse 48">
              <a:extLst>
                <a:ext uri="{FF2B5EF4-FFF2-40B4-BE49-F238E27FC236}">
                  <a16:creationId xmlns:a16="http://schemas.microsoft.com/office/drawing/2014/main" id="{847DBC99-100A-4524-B7D4-961913BE0F5D}"/>
                </a:ext>
              </a:extLst>
            </p:cNvPr>
            <p:cNvSpPr/>
            <p:nvPr/>
          </p:nvSpPr>
          <p:spPr>
            <a:xfrm>
              <a:off x="6506948" y="2196132"/>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EE9C00B8-FAE3-4D66-91E8-D5620062A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007" y="2285668"/>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1">
            <a:extLst>
              <a:ext uri="{FF2B5EF4-FFF2-40B4-BE49-F238E27FC236}">
                <a16:creationId xmlns:a16="http://schemas.microsoft.com/office/drawing/2014/main" id="{8EA94000-14AE-42D0-943A-7ACFDD759EDD}"/>
              </a:ext>
            </a:extLst>
          </p:cNvPr>
          <p:cNvSpPr txBox="1">
            <a:spLocks/>
          </p:cNvSpPr>
          <p:nvPr/>
        </p:nvSpPr>
        <p:spPr>
          <a:xfrm>
            <a:off x="615735" y="1074856"/>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og planlægning</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a:t>
            </a:r>
            <a:r>
              <a:rPr lang="da-DK" sz="96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er besluttet?</a:t>
            </a:r>
            <a:endPar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6" name="TextBox 36">
            <a:extLst>
              <a:ext uri="{FF2B5EF4-FFF2-40B4-BE49-F238E27FC236}">
                <a16:creationId xmlns:a16="http://schemas.microsoft.com/office/drawing/2014/main" id="{02C05EFA-11DD-4F21-B20B-5773F68F6317}"/>
              </a:ext>
            </a:extLst>
          </p:cNvPr>
          <p:cNvSpPr txBox="1"/>
          <p:nvPr/>
        </p:nvSpPr>
        <p:spPr>
          <a:xfrm>
            <a:off x="863597" y="3059247"/>
            <a:ext cx="660819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800" dirty="0">
                <a:latin typeface="Lato" panose="020F0502020204030203" pitchFamily="34" charset="0"/>
                <a:ea typeface="Lato" panose="020F0502020204030203" pitchFamily="34" charset="0"/>
                <a:cs typeface="Lato" panose="020F0502020204030203" pitchFamily="34" charset="0"/>
              </a:rPr>
              <a:t>Hvordan sikres det at billeder i Aula tagges korrekt?</a:t>
            </a:r>
            <a:r>
              <a:rPr lang="da-DK" sz="1800" noProof="0" dirty="0">
                <a:latin typeface="Lato" panose="020F0502020204030203" pitchFamily="34" charset="0"/>
                <a:ea typeface="Lato" panose="020F0502020204030203" pitchFamily="34" charset="0"/>
                <a:cs typeface="Lato" panose="020F0502020204030203" pitchFamily="34" charset="0"/>
              </a:rPr>
              <a:t> </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0" name="TextBox 32">
            <a:extLst>
              <a:ext uri="{FF2B5EF4-FFF2-40B4-BE49-F238E27FC236}">
                <a16:creationId xmlns:a16="http://schemas.microsoft.com/office/drawing/2014/main" id="{CBB97C2A-E741-4D3E-867F-FD1FC194CD5E}"/>
              </a:ext>
            </a:extLst>
          </p:cNvPr>
          <p:cNvSpPr txBox="1"/>
          <p:nvPr/>
        </p:nvSpPr>
        <p:spPr>
          <a:xfrm>
            <a:off x="863597" y="2097235"/>
            <a:ext cx="6480121"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800" dirty="0">
                <a:latin typeface="Lato" panose="020F0502020204030203" pitchFamily="34" charset="0"/>
                <a:ea typeface="Lato" panose="020F0502020204030203" pitchFamily="34" charset="0"/>
                <a:cs typeface="Lato" panose="020F0502020204030203" pitchFamily="34" charset="0"/>
              </a:rPr>
              <a:t>Hvad vil I bruge kalenderen til?   </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7" name="TextBox 36">
            <a:extLst>
              <a:ext uri="{FF2B5EF4-FFF2-40B4-BE49-F238E27FC236}">
                <a16:creationId xmlns:a16="http://schemas.microsoft.com/office/drawing/2014/main" id="{51AA19E2-E76B-40C8-B3B3-D45E7ECD62D5}"/>
              </a:ext>
            </a:extLst>
          </p:cNvPr>
          <p:cNvSpPr txBox="1"/>
          <p:nvPr/>
        </p:nvSpPr>
        <p:spPr>
          <a:xfrm>
            <a:off x="863597" y="3541823"/>
            <a:ext cx="660819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800" dirty="0">
                <a:latin typeface="Lato" panose="020F0502020204030203" pitchFamily="34" charset="0"/>
                <a:ea typeface="Lato" panose="020F0502020204030203" pitchFamily="34" charset="0"/>
                <a:cs typeface="Lato" panose="020F0502020204030203" pitchFamily="34" charset="0"/>
              </a:rPr>
              <a:t>Hvem må dele billeder?</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Picture 3" descr="A close up of a logo&#10;&#10;Description automatically generated">
            <a:extLst>
              <a:ext uri="{FF2B5EF4-FFF2-40B4-BE49-F238E27FC236}">
                <a16:creationId xmlns:a16="http://schemas.microsoft.com/office/drawing/2014/main" id="{8AD2026C-7D19-455D-AC64-47755CBE2E94}"/>
              </a:ext>
            </a:extLst>
          </p:cNvPr>
          <p:cNvPicPr>
            <a:picLocks noChangeAspect="1"/>
          </p:cNvPicPr>
          <p:nvPr/>
        </p:nvPicPr>
        <p:blipFill>
          <a:blip r:embed="rId4"/>
          <a:stretch>
            <a:fillRect/>
          </a:stretch>
        </p:blipFill>
        <p:spPr>
          <a:xfrm>
            <a:off x="454963" y="2097235"/>
            <a:ext cx="313172" cy="306000"/>
          </a:xfrm>
          <a:prstGeom prst="rect">
            <a:avLst/>
          </a:prstGeom>
        </p:spPr>
      </p:pic>
      <p:pic>
        <p:nvPicPr>
          <p:cNvPr id="28" name="Picture 27" descr="A close up of a logo&#10;&#10;Description automatically generated">
            <a:extLst>
              <a:ext uri="{FF2B5EF4-FFF2-40B4-BE49-F238E27FC236}">
                <a16:creationId xmlns:a16="http://schemas.microsoft.com/office/drawing/2014/main" id="{7562EC21-A44B-4900-9F2A-AC51F50EA74C}"/>
              </a:ext>
            </a:extLst>
          </p:cNvPr>
          <p:cNvPicPr>
            <a:picLocks noChangeAspect="1"/>
          </p:cNvPicPr>
          <p:nvPr/>
        </p:nvPicPr>
        <p:blipFill>
          <a:blip r:embed="rId4"/>
          <a:stretch>
            <a:fillRect/>
          </a:stretch>
        </p:blipFill>
        <p:spPr>
          <a:xfrm>
            <a:off x="454963" y="2573066"/>
            <a:ext cx="313172" cy="306000"/>
          </a:xfrm>
          <a:prstGeom prst="rect">
            <a:avLst/>
          </a:prstGeom>
        </p:spPr>
      </p:pic>
      <p:pic>
        <p:nvPicPr>
          <p:cNvPr id="29" name="Picture 28" descr="A close up of a logo&#10;&#10;Description automatically generated">
            <a:extLst>
              <a:ext uri="{FF2B5EF4-FFF2-40B4-BE49-F238E27FC236}">
                <a16:creationId xmlns:a16="http://schemas.microsoft.com/office/drawing/2014/main" id="{839BEBCF-1DB5-4768-BFA9-522434669692}"/>
              </a:ext>
            </a:extLst>
          </p:cNvPr>
          <p:cNvPicPr>
            <a:picLocks noChangeAspect="1"/>
          </p:cNvPicPr>
          <p:nvPr/>
        </p:nvPicPr>
        <p:blipFill>
          <a:blip r:embed="rId4"/>
          <a:stretch>
            <a:fillRect/>
          </a:stretch>
        </p:blipFill>
        <p:spPr>
          <a:xfrm>
            <a:off x="454963" y="3083423"/>
            <a:ext cx="313172" cy="306000"/>
          </a:xfrm>
          <a:prstGeom prst="rect">
            <a:avLst/>
          </a:prstGeom>
        </p:spPr>
      </p:pic>
      <p:pic>
        <p:nvPicPr>
          <p:cNvPr id="32" name="Picture 31" descr="A close up of a logo&#10;&#10;Description automatically generated">
            <a:extLst>
              <a:ext uri="{FF2B5EF4-FFF2-40B4-BE49-F238E27FC236}">
                <a16:creationId xmlns:a16="http://schemas.microsoft.com/office/drawing/2014/main" id="{1D951166-7989-4DAE-8B3A-48735A84C490}"/>
              </a:ext>
            </a:extLst>
          </p:cNvPr>
          <p:cNvPicPr>
            <a:picLocks noChangeAspect="1"/>
          </p:cNvPicPr>
          <p:nvPr/>
        </p:nvPicPr>
        <p:blipFill>
          <a:blip r:embed="rId4"/>
          <a:stretch>
            <a:fillRect/>
          </a:stretch>
        </p:blipFill>
        <p:spPr>
          <a:xfrm>
            <a:off x="454963" y="3541823"/>
            <a:ext cx="313172" cy="306000"/>
          </a:xfrm>
          <a:prstGeom prst="rect">
            <a:avLst/>
          </a:prstGeom>
        </p:spPr>
      </p:pic>
    </p:spTree>
    <p:extLst>
      <p:ext uri="{BB962C8B-B14F-4D97-AF65-F5344CB8AC3E}">
        <p14:creationId xmlns:p14="http://schemas.microsoft.com/office/powerpoint/2010/main" val="78966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30"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endParaRPr lang="da-DK" sz="2000" dirty="0">
              <a:solidFill>
                <a:schemeClr val="bg1"/>
              </a:solidFill>
              <a:latin typeface="Lato black"/>
              <a:cs typeface="Arial" panose="020B0604020202020204" pitchFamily="34" charset="0"/>
            </a:endParaRPr>
          </a:p>
          <a:p>
            <a:r>
              <a:rPr lang="da-DK" sz="3500" b="1" dirty="0">
                <a:solidFill>
                  <a:schemeClr val="bg1"/>
                </a:solidFill>
                <a:latin typeface="Lato black"/>
                <a:cs typeface="Arial" panose="020B0604020202020204" pitchFamily="34" charset="0"/>
              </a:rPr>
              <a:t>Frokost</a:t>
            </a:r>
          </a:p>
          <a:p>
            <a:r>
              <a:rPr lang="da-DK" sz="2000" dirty="0">
                <a:solidFill>
                  <a:schemeClr val="bg1"/>
                </a:solidFill>
                <a:latin typeface="Lato black"/>
                <a:cs typeface="Arial" panose="020B0604020202020204" pitchFamily="34" charset="0"/>
              </a:rPr>
              <a:t>30 min</a:t>
            </a:r>
          </a:p>
        </p:txBody>
      </p:sp>
      <p:sp>
        <p:nvSpPr>
          <p:cNvPr id="5" name="Ellipse 48">
            <a:extLst>
              <a:ext uri="{FF2B5EF4-FFF2-40B4-BE49-F238E27FC236}">
                <a16:creationId xmlns:a16="http://schemas.microsoft.com/office/drawing/2014/main" id="{B0E2915E-E47A-4BEE-91C5-19DE665E29C2}"/>
              </a:ext>
            </a:extLst>
          </p:cNvPr>
          <p:cNvSpPr/>
          <p:nvPr/>
        </p:nvSpPr>
        <p:spPr>
          <a:xfrm rot="5400000">
            <a:off x="4151739" y="3410006"/>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11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10237"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910237" y="2756049"/>
            <a:ext cx="4329789" cy="923971"/>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5 – Hente/bringe- samarbejde</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9" name="Picture 5">
            <a:extLst>
              <a:ext uri="{FF2B5EF4-FFF2-40B4-BE49-F238E27FC236}">
                <a16:creationId xmlns:a16="http://schemas.microsoft.com/office/drawing/2014/main" id="{44EE0944-9906-4FBF-9661-9044C6C6C02E}"/>
              </a:ext>
            </a:extLst>
          </p:cNvPr>
          <p:cNvPicPr>
            <a:picLocks noChangeAspect="1"/>
          </p:cNvPicPr>
          <p:nvPr/>
        </p:nvPicPr>
        <p:blipFill rotWithShape="1">
          <a:blip r:embed="rId4"/>
          <a:srcRect l="50984" r="4494" b="20961"/>
          <a:stretch/>
        </p:blipFill>
        <p:spPr>
          <a:xfrm>
            <a:off x="6143368" y="174670"/>
            <a:ext cx="4701391" cy="5540329"/>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2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a-DK" dirty="0">
                <a:solidFill>
                  <a:srgbClr val="FFFFFF"/>
                </a:solidFill>
                <a:latin typeface="Lato black"/>
              </a:rPr>
              <a:t>Sådan logger du ind</a:t>
            </a:r>
            <a:endPar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endParaRP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1</a:t>
            </a:r>
          </a:p>
        </p:txBody>
      </p:sp>
      <p:sp>
        <p:nvSpPr>
          <p:cNvPr id="10" name="TextBox 9">
            <a:extLst>
              <a:ext uri="{FF2B5EF4-FFF2-40B4-BE49-F238E27FC236}">
                <a16:creationId xmlns:a16="http://schemas.microsoft.com/office/drawing/2014/main" id="{6939B035-EDB6-4D17-A79A-C8CB7F622EC5}"/>
              </a:ext>
            </a:extLst>
          </p:cNvPr>
          <p:cNvSpPr txBox="1"/>
          <p:nvPr/>
        </p:nvSpPr>
        <p:spPr>
          <a:xfrm>
            <a:off x="3121487" y="1926490"/>
            <a:ext cx="2953711"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Åben én af følgende browsere:</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6" name="Picture 15" descr="Icon&#10;&#10;Description automatically generated">
            <a:extLst>
              <a:ext uri="{FF2B5EF4-FFF2-40B4-BE49-F238E27FC236}">
                <a16:creationId xmlns:a16="http://schemas.microsoft.com/office/drawing/2014/main" id="{DFEAB7E5-5919-47DD-8BF8-3F4EA7B7B7FD}"/>
              </a:ext>
            </a:extLst>
          </p:cNvPr>
          <p:cNvPicPr>
            <a:picLocks noChangeAspect="1"/>
          </p:cNvPicPr>
          <p:nvPr/>
        </p:nvPicPr>
        <p:blipFill>
          <a:blip r:embed="rId3"/>
          <a:stretch>
            <a:fillRect/>
          </a:stretch>
        </p:blipFill>
        <p:spPr>
          <a:xfrm>
            <a:off x="2743224" y="2529525"/>
            <a:ext cx="769993" cy="769993"/>
          </a:xfrm>
          <a:prstGeom prst="rect">
            <a:avLst/>
          </a:prstGeom>
        </p:spPr>
      </p:pic>
      <p:sp>
        <p:nvSpPr>
          <p:cNvPr id="17" name="TextBox 16">
            <a:extLst>
              <a:ext uri="{FF2B5EF4-FFF2-40B4-BE49-F238E27FC236}">
                <a16:creationId xmlns:a16="http://schemas.microsoft.com/office/drawing/2014/main" id="{2006BBAC-0B02-4B03-BA9D-D8A903340E63}"/>
              </a:ext>
            </a:extLst>
          </p:cNvPr>
          <p:cNvSpPr txBox="1"/>
          <p:nvPr/>
        </p:nvSpPr>
        <p:spPr>
          <a:xfrm>
            <a:off x="2777473" y="3371390"/>
            <a:ext cx="701494" cy="430887"/>
          </a:xfrm>
          <a:prstGeom prst="rect">
            <a:avLst/>
          </a:prstGeom>
          <a:noFill/>
        </p:spPr>
        <p:txBody>
          <a:bodyPr wrap="square" rtlCol="0">
            <a:spAutoFit/>
          </a:bodyPr>
          <a:lstStyle/>
          <a:p>
            <a:pPr algn="ct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Google Chrome</a:t>
            </a:r>
            <a:endParaRPr kumimoji="0" lang="da-DK"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id="{3715850C-D80F-40C8-A111-D26FC14126E5}"/>
              </a:ext>
            </a:extLst>
          </p:cNvPr>
          <p:cNvSpPr txBox="1"/>
          <p:nvPr/>
        </p:nvSpPr>
        <p:spPr>
          <a:xfrm>
            <a:off x="3776874" y="3367481"/>
            <a:ext cx="701494" cy="261610"/>
          </a:xfrm>
          <a:prstGeom prst="rect">
            <a:avLst/>
          </a:prstGeom>
          <a:noFill/>
        </p:spPr>
        <p:txBody>
          <a:bodyPr wrap="square" rtlCol="0">
            <a:spAutoFit/>
          </a:bodyPr>
          <a:lstStyle/>
          <a:p>
            <a:pPr algn="ct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Safari</a:t>
            </a:r>
            <a:endParaRPr lang="da-DK" dirty="0"/>
          </a:p>
        </p:txBody>
      </p:sp>
      <p:pic>
        <p:nvPicPr>
          <p:cNvPr id="23" name="Picture 22" descr="Logo, icon&#10;&#10;Description automatically generated">
            <a:extLst>
              <a:ext uri="{FF2B5EF4-FFF2-40B4-BE49-F238E27FC236}">
                <a16:creationId xmlns:a16="http://schemas.microsoft.com/office/drawing/2014/main" id="{264D0185-8725-4283-945C-D3B7C63C14E8}"/>
              </a:ext>
            </a:extLst>
          </p:cNvPr>
          <p:cNvPicPr>
            <a:picLocks noChangeAspect="1"/>
          </p:cNvPicPr>
          <p:nvPr/>
        </p:nvPicPr>
        <p:blipFill>
          <a:blip r:embed="rId4"/>
          <a:stretch>
            <a:fillRect/>
          </a:stretch>
        </p:blipFill>
        <p:spPr>
          <a:xfrm>
            <a:off x="3691149" y="2460925"/>
            <a:ext cx="907194" cy="907194"/>
          </a:xfrm>
          <a:prstGeom prst="rect">
            <a:avLst/>
          </a:prstGeom>
        </p:spPr>
      </p:pic>
      <p:sp>
        <p:nvSpPr>
          <p:cNvPr id="25" name="TextBox 24">
            <a:extLst>
              <a:ext uri="{FF2B5EF4-FFF2-40B4-BE49-F238E27FC236}">
                <a16:creationId xmlns:a16="http://schemas.microsoft.com/office/drawing/2014/main" id="{F00A57E6-55A5-4860-B871-9D5BD0671221}"/>
              </a:ext>
            </a:extLst>
          </p:cNvPr>
          <p:cNvSpPr txBox="1"/>
          <p:nvPr/>
        </p:nvSpPr>
        <p:spPr>
          <a:xfrm>
            <a:off x="4877485" y="3367481"/>
            <a:ext cx="701494" cy="261610"/>
          </a:xfrm>
          <a:prstGeom prst="rect">
            <a:avLst/>
          </a:prstGeom>
          <a:noFill/>
        </p:spPr>
        <p:txBody>
          <a:bodyPr wrap="square" rtlCol="0">
            <a:spAutoFit/>
          </a:bodyPr>
          <a:lstStyle/>
          <a:p>
            <a:pPr algn="ct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Firefox</a:t>
            </a:r>
            <a:endParaRPr lang="da-DK" dirty="0"/>
          </a:p>
        </p:txBody>
      </p:sp>
      <p:pic>
        <p:nvPicPr>
          <p:cNvPr id="29" name="Picture 28" descr="Logo&#10;&#10;Description automatically generated">
            <a:extLst>
              <a:ext uri="{FF2B5EF4-FFF2-40B4-BE49-F238E27FC236}">
                <a16:creationId xmlns:a16="http://schemas.microsoft.com/office/drawing/2014/main" id="{C8DDEA1F-8AEC-4D6A-B60D-77B507968F7E}"/>
              </a:ext>
            </a:extLst>
          </p:cNvPr>
          <p:cNvPicPr>
            <a:picLocks noChangeAspect="1"/>
          </p:cNvPicPr>
          <p:nvPr/>
        </p:nvPicPr>
        <p:blipFill>
          <a:blip r:embed="rId5"/>
          <a:stretch>
            <a:fillRect/>
          </a:stretch>
        </p:blipFill>
        <p:spPr>
          <a:xfrm>
            <a:off x="4776275" y="2460926"/>
            <a:ext cx="907193" cy="907193"/>
          </a:xfrm>
          <a:prstGeom prst="rect">
            <a:avLst/>
          </a:prstGeom>
        </p:spPr>
      </p:pic>
      <p:pic>
        <p:nvPicPr>
          <p:cNvPr id="31" name="Picture 30">
            <a:extLst>
              <a:ext uri="{FF2B5EF4-FFF2-40B4-BE49-F238E27FC236}">
                <a16:creationId xmlns:a16="http://schemas.microsoft.com/office/drawing/2014/main" id="{7270A6B9-FB2A-4A81-A61E-D99A4A2423E4}"/>
              </a:ext>
            </a:extLst>
          </p:cNvPr>
          <p:cNvPicPr>
            <a:picLocks noChangeAspect="1"/>
          </p:cNvPicPr>
          <p:nvPr/>
        </p:nvPicPr>
        <p:blipFill rotWithShape="1">
          <a:blip r:embed="rId6"/>
          <a:srcRect l="27573" r="21474"/>
          <a:stretch/>
        </p:blipFill>
        <p:spPr>
          <a:xfrm>
            <a:off x="5773542" y="2321033"/>
            <a:ext cx="907194" cy="1186975"/>
          </a:xfrm>
          <a:prstGeom prst="rect">
            <a:avLst/>
          </a:prstGeom>
        </p:spPr>
      </p:pic>
      <p:sp>
        <p:nvSpPr>
          <p:cNvPr id="33" name="TextBox 32">
            <a:extLst>
              <a:ext uri="{FF2B5EF4-FFF2-40B4-BE49-F238E27FC236}">
                <a16:creationId xmlns:a16="http://schemas.microsoft.com/office/drawing/2014/main" id="{714DA1E4-F78A-44A9-AD31-7CC7E23989B2}"/>
              </a:ext>
            </a:extLst>
          </p:cNvPr>
          <p:cNvSpPr txBox="1"/>
          <p:nvPr/>
        </p:nvSpPr>
        <p:spPr>
          <a:xfrm>
            <a:off x="5781205" y="3371390"/>
            <a:ext cx="828236" cy="430887"/>
          </a:xfrm>
          <a:prstGeom prst="rect">
            <a:avLst/>
          </a:prstGeom>
          <a:noFill/>
        </p:spPr>
        <p:txBody>
          <a:bodyPr wrap="square" rtlCol="0">
            <a:spAutoFit/>
          </a:bodyPr>
          <a:lstStyle/>
          <a:p>
            <a:pPr algn="ct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Microsoft Edge</a:t>
            </a:r>
            <a:endParaRPr lang="da-DK" dirty="0"/>
          </a:p>
        </p:txBody>
      </p:sp>
    </p:spTree>
    <p:extLst>
      <p:ext uri="{BB962C8B-B14F-4D97-AF65-F5344CB8AC3E}">
        <p14:creationId xmlns:p14="http://schemas.microsoft.com/office/powerpoint/2010/main" val="42177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Hente/bringe-samarbejde</a:t>
            </a:r>
            <a:endParaRPr lang="da-DK" dirty="0">
              <a:solidFill>
                <a:schemeClr val="bg1"/>
              </a:solidFill>
            </a:endParaRPr>
          </a:p>
        </p:txBody>
      </p:sp>
    </p:spTree>
    <p:extLst>
      <p:ext uri="{BB962C8B-B14F-4D97-AF65-F5344CB8AC3E}">
        <p14:creationId xmlns:p14="http://schemas.microsoft.com/office/powerpoint/2010/main" val="3893269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1842223"/>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5">
            <a:extLst>
              <a:ext uri="{FF2B5EF4-FFF2-40B4-BE49-F238E27FC236}">
                <a16:creationId xmlns:a16="http://schemas.microsoft.com/office/drawing/2014/main" id="{0361FE9D-C17B-466C-B901-A048CA93D440}"/>
              </a:ext>
            </a:extLst>
          </p:cNvPr>
          <p:cNvPicPr>
            <a:picLocks noChangeAspect="1"/>
          </p:cNvPicPr>
          <p:nvPr/>
        </p:nvPicPr>
        <p:blipFill rotWithShape="1">
          <a:blip r:embed="rId3"/>
          <a:srcRect l="-4666" t="-6834" b="-45638"/>
          <a:stretch/>
        </p:blipFill>
        <p:spPr>
          <a:xfrm>
            <a:off x="4571999" y="1894472"/>
            <a:ext cx="6016643" cy="5841968"/>
          </a:xfrm>
          <a:prstGeom prst="ellipse">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764142" y="895542"/>
            <a:ext cx="6738651" cy="390602"/>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Hente/bringe-samarbejde</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677566"/>
            <a:ext cx="5447712" cy="2308324"/>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R="0" lvl="0" algn="l" defTabSz="713203"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endParaRPr lang="da-DK" sz="18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R="0" lvl="0" algn="l" defTabSz="713203" rtl="0" eaLnBrk="1" fontAlgn="auto" latinLnBrk="0" hangingPunct="1">
              <a:lnSpc>
                <a:spcPct val="100000"/>
              </a:lnSpc>
              <a:spcBef>
                <a:spcPts val="0"/>
              </a:spcBef>
              <a:spcAft>
                <a:spcPts val="0"/>
              </a:spcAft>
              <a:buClrTx/>
              <a:buSzTx/>
              <a:tabLst/>
              <a:defRPr/>
            </a:pPr>
            <a:endParaRPr lang="da-DK" sz="1800" dirty="0">
              <a:solidFill>
                <a:srgbClr val="FFFFFF"/>
              </a:solidFill>
              <a:latin typeface="Lato" panose="020F0502020204030203" pitchFamily="34" charset="0"/>
              <a:ea typeface="Lato" panose="020F0502020204030203" pitchFamily="34" charset="0"/>
              <a:cs typeface="Lato" panose="020F0502020204030203" pitchFamily="34" charset="0"/>
            </a:endParaRPr>
          </a:p>
        </p:txBody>
      </p:sp>
      <p:sp>
        <p:nvSpPr>
          <p:cNvPr id="9" name="Ellipse 48">
            <a:extLst>
              <a:ext uri="{FF2B5EF4-FFF2-40B4-BE49-F238E27FC236}">
                <a16:creationId xmlns:a16="http://schemas.microsoft.com/office/drawing/2014/main" id="{B3AD5FCA-6190-486B-A5AC-7FC754A6C89B}"/>
              </a:ext>
            </a:extLst>
          </p:cNvPr>
          <p:cNvSpPr/>
          <p:nvPr/>
        </p:nvSpPr>
        <p:spPr>
          <a:xfrm>
            <a:off x="4555217" y="679051"/>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2" descr="Billedresultat for ikoner blÃ¥">
            <a:extLst>
              <a:ext uri="{FF2B5EF4-FFF2-40B4-BE49-F238E27FC236}">
                <a16:creationId xmlns:a16="http://schemas.microsoft.com/office/drawing/2014/main" id="{965EE01E-647C-402A-A1D6-FCB70575F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454" y="815261"/>
            <a:ext cx="393509" cy="393509"/>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48">
            <a:extLst>
              <a:ext uri="{FF2B5EF4-FFF2-40B4-BE49-F238E27FC236}">
                <a16:creationId xmlns:a16="http://schemas.microsoft.com/office/drawing/2014/main" id="{51031755-4AC6-47BA-8967-34C6F57386D6}"/>
              </a:ext>
            </a:extLst>
          </p:cNvPr>
          <p:cNvSpPr/>
          <p:nvPr/>
        </p:nvSpPr>
        <p:spPr>
          <a:xfrm rot="5400000">
            <a:off x="4418208" y="2048264"/>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32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885557"/>
            <a:ext cx="6309085"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Medarbejdernes personlige overblik</a:t>
            </a:r>
            <a:endPar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1">
            <a:extLst>
              <a:ext uri="{FF2B5EF4-FFF2-40B4-BE49-F238E27FC236}">
                <a16:creationId xmlns:a16="http://schemas.microsoft.com/office/drawing/2014/main" id="{39F2426A-0F21-4473-96DB-99A6D987C157}"/>
              </a:ext>
            </a:extLst>
          </p:cNvPr>
          <p:cNvSpPr txBox="1"/>
          <p:nvPr/>
        </p:nvSpPr>
        <p:spPr>
          <a:xfrm>
            <a:off x="530964" y="2288677"/>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Få dagens overblik over børn gennem </a:t>
            </a:r>
            <a:r>
              <a:rPr lang="da-DK" sz="1800" dirty="0" err="1">
                <a:latin typeface="Lato" panose="020F0502020204030203" pitchFamily="34" charset="0"/>
                <a:ea typeface="Lato" panose="020F0502020204030203" pitchFamily="34" charset="0"/>
                <a:cs typeface="Lato" panose="020F0502020204030203" pitchFamily="34" charset="0"/>
              </a:rPr>
              <a:t>Check-ind</a:t>
            </a:r>
            <a:r>
              <a:rPr lang="da-DK" sz="1800" dirty="0">
                <a:latin typeface="Lato" panose="020F0502020204030203" pitchFamily="34" charset="0"/>
                <a:ea typeface="Lato" panose="020F0502020204030203" pitchFamily="34" charset="0"/>
                <a:cs typeface="Lato" panose="020F0502020204030203" pitchFamily="34" charset="0"/>
              </a:rPr>
              <a:t> skærmen</a:t>
            </a:r>
            <a:endPar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 name="TextBox 15">
            <a:extLst>
              <a:ext uri="{FF2B5EF4-FFF2-40B4-BE49-F238E27FC236}">
                <a16:creationId xmlns:a16="http://schemas.microsoft.com/office/drawing/2014/main" id="{0FB07FE3-D09A-429D-9C97-1BAB252ECBA4}"/>
              </a:ext>
            </a:extLst>
          </p:cNvPr>
          <p:cNvSpPr txBox="1"/>
          <p:nvPr/>
        </p:nvSpPr>
        <p:spPr>
          <a:xfrm>
            <a:off x="541394" y="2712045"/>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Forældre kan oprette aftaler for barnet</a:t>
            </a:r>
            <a:endPar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8">
            <a:extLst>
              <a:ext uri="{FF2B5EF4-FFF2-40B4-BE49-F238E27FC236}">
                <a16:creationId xmlns:a16="http://schemas.microsoft.com/office/drawing/2014/main" id="{8C6AA62C-DE2A-41FD-BD9E-0A3D711D72FE}"/>
              </a:ext>
            </a:extLst>
          </p:cNvPr>
          <p:cNvSpPr/>
          <p:nvPr/>
        </p:nvSpPr>
        <p:spPr>
          <a:xfrm>
            <a:off x="4423632" y="87934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Flowchart: Connector 12">
            <a:extLst>
              <a:ext uri="{FF2B5EF4-FFF2-40B4-BE49-F238E27FC236}">
                <a16:creationId xmlns:a16="http://schemas.microsoft.com/office/drawing/2014/main" id="{F7EC8B0D-11CA-4F7F-AA10-77438611069E}"/>
              </a:ext>
            </a:extLst>
          </p:cNvPr>
          <p:cNvSpPr/>
          <p:nvPr/>
        </p:nvSpPr>
        <p:spPr>
          <a:xfrm>
            <a:off x="4350039" y="87934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48">
            <a:extLst>
              <a:ext uri="{FF2B5EF4-FFF2-40B4-BE49-F238E27FC236}">
                <a16:creationId xmlns:a16="http://schemas.microsoft.com/office/drawing/2014/main" id="{4C70EF4E-3BDB-49B7-8EDF-6B146AF0DFCD}"/>
              </a:ext>
            </a:extLst>
          </p:cNvPr>
          <p:cNvSpPr/>
          <p:nvPr/>
        </p:nvSpPr>
        <p:spPr>
          <a:xfrm>
            <a:off x="4350039" y="87934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251" y="97399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03880"/>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Hente/bringe-samarbejde</a:t>
            </a:r>
          </a:p>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4472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885557"/>
            <a:ext cx="6309085"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Anmod om ferieregistrering </a:t>
            </a:r>
            <a:endPar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1">
            <a:extLst>
              <a:ext uri="{FF2B5EF4-FFF2-40B4-BE49-F238E27FC236}">
                <a16:creationId xmlns:a16="http://schemas.microsoft.com/office/drawing/2014/main" id="{39F2426A-0F21-4473-96DB-99A6D987C157}"/>
              </a:ext>
            </a:extLst>
          </p:cNvPr>
          <p:cNvSpPr txBox="1"/>
          <p:nvPr/>
        </p:nvSpPr>
        <p:spPr>
          <a:xfrm>
            <a:off x="530964" y="2288677"/>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Se hvor mange og hvilke børn der kommer ifm. en ferieperiode</a:t>
            </a:r>
          </a:p>
        </p:txBody>
      </p:sp>
      <p:grpSp>
        <p:nvGrpSpPr>
          <p:cNvPr id="2" name="Group 1">
            <a:extLst>
              <a:ext uri="{FF2B5EF4-FFF2-40B4-BE49-F238E27FC236}">
                <a16:creationId xmlns:a16="http://schemas.microsoft.com/office/drawing/2014/main" id="{B7CB64CD-1D5A-4C5F-B55F-EC83076DC690}"/>
              </a:ext>
            </a:extLst>
          </p:cNvPr>
          <p:cNvGrpSpPr/>
          <p:nvPr/>
        </p:nvGrpSpPr>
        <p:grpSpPr>
          <a:xfrm>
            <a:off x="4572000" y="856713"/>
            <a:ext cx="720427" cy="693999"/>
            <a:chOff x="4827658" y="879340"/>
            <a:chExt cx="720427" cy="693999"/>
          </a:xfrm>
        </p:grpSpPr>
        <p:sp>
          <p:nvSpPr>
            <p:cNvPr id="17" name="Ellipse 48">
              <a:extLst>
                <a:ext uri="{FF2B5EF4-FFF2-40B4-BE49-F238E27FC236}">
                  <a16:creationId xmlns:a16="http://schemas.microsoft.com/office/drawing/2014/main" id="{4C70EF4E-3BDB-49B7-8EDF-6B146AF0DFCD}"/>
                </a:ext>
              </a:extLst>
            </p:cNvPr>
            <p:cNvSpPr/>
            <p:nvPr/>
          </p:nvSpPr>
          <p:spPr>
            <a:xfrm>
              <a:off x="4827658" y="87934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870" y="968876"/>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03880"/>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Hente/bringe-samarbejde</a:t>
            </a:r>
          </a:p>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p:txBody>
      </p:sp>
    </p:spTree>
    <p:extLst>
      <p:ext uri="{BB962C8B-B14F-4D97-AF65-F5344CB8AC3E}">
        <p14:creationId xmlns:p14="http://schemas.microsoft.com/office/powerpoint/2010/main" val="5702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960359"/>
            <a:ext cx="8330435" cy="369332"/>
          </a:xfrm>
          <a:prstGeom prst="rect">
            <a:avLst/>
          </a:prstGeom>
          <a:noFill/>
        </p:spPr>
        <p:txBody>
          <a:bodyPr wrap="square" rtlCol="0">
            <a:spAutoFit/>
          </a:bodyPr>
          <a:lstStyle/>
          <a:p>
            <a:pPr marL="285750" lvl="0" indent="-285750">
              <a:buFont typeface="Arial" panose="020B0604020202020204" pitchFamily="34" charset="0"/>
              <a:buChar char="•"/>
              <a:defRPr/>
            </a:pPr>
            <a:r>
              <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Se en liste over børnenes kontaktoplysninger</a:t>
            </a:r>
          </a:p>
        </p:txBody>
      </p:sp>
      <p:grpSp>
        <p:nvGrpSpPr>
          <p:cNvPr id="2" name="Group 1">
            <a:extLst>
              <a:ext uri="{FF2B5EF4-FFF2-40B4-BE49-F238E27FC236}">
                <a16:creationId xmlns:a16="http://schemas.microsoft.com/office/drawing/2014/main" id="{FC3538C5-D505-4EE8-9CE7-071E5A3969DE}"/>
              </a:ext>
            </a:extLst>
          </p:cNvPr>
          <p:cNvGrpSpPr/>
          <p:nvPr/>
        </p:nvGrpSpPr>
        <p:grpSpPr>
          <a:xfrm>
            <a:off x="4211786" y="786528"/>
            <a:ext cx="720427" cy="693999"/>
            <a:chOff x="4059271" y="786528"/>
            <a:chExt cx="720427" cy="693999"/>
          </a:xfrm>
        </p:grpSpPr>
        <p:sp>
          <p:nvSpPr>
            <p:cNvPr id="17" name="Ellipse 48">
              <a:extLst>
                <a:ext uri="{FF2B5EF4-FFF2-40B4-BE49-F238E27FC236}">
                  <a16:creationId xmlns:a16="http://schemas.microsoft.com/office/drawing/2014/main" id="{4C70EF4E-3BDB-49B7-8EDF-6B146AF0DFCD}"/>
                </a:ext>
              </a:extLst>
            </p:cNvPr>
            <p:cNvSpPr/>
            <p:nvPr/>
          </p:nvSpPr>
          <p:spPr>
            <a:xfrm>
              <a:off x="4059271" y="78652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897" y="907717"/>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2910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Kontakter og stamkort </a:t>
            </a:r>
          </a:p>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1" name="TextBox 4">
            <a:extLst>
              <a:ext uri="{FF2B5EF4-FFF2-40B4-BE49-F238E27FC236}">
                <a16:creationId xmlns:a16="http://schemas.microsoft.com/office/drawing/2014/main" id="{78C1E198-B7C9-4F65-96F1-1B573A537F58}"/>
              </a:ext>
            </a:extLst>
          </p:cNvPr>
          <p:cNvSpPr txBox="1"/>
          <p:nvPr/>
        </p:nvSpPr>
        <p:spPr>
          <a:xfrm>
            <a:off x="556127" y="2391892"/>
            <a:ext cx="8330435" cy="369332"/>
          </a:xfrm>
          <a:prstGeom prst="rect">
            <a:avLst/>
          </a:prstGeom>
          <a:noFill/>
        </p:spPr>
        <p:txBody>
          <a:bodyPr wrap="square" rtlCol="0">
            <a:spAutoFit/>
          </a:bodyPr>
          <a:lstStyle/>
          <a:p>
            <a:pPr marL="285750" lvl="0" indent="-285750">
              <a:buFont typeface="Arial" panose="020B0604020202020204" pitchFamily="34" charset="0"/>
              <a:buChar char="•"/>
              <a:defRPr/>
            </a:pPr>
            <a:r>
              <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Få et samlet overblik over </a:t>
            </a:r>
            <a:r>
              <a:rPr lang="da-DK" sz="1800" dirty="0">
                <a:latin typeface="Lato" panose="020F0502020204030203" pitchFamily="34" charset="0"/>
                <a:ea typeface="Lato" panose="020F0502020204030203" pitchFamily="34" charset="0"/>
                <a:cs typeface="Lato" panose="020F0502020204030203" pitchFamily="34" charset="0"/>
              </a:rPr>
              <a:t>børnenes stamkort</a:t>
            </a:r>
            <a:endPar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5063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lstStyle/>
          <a:p>
            <a:r>
              <a:rPr lang="da-DK"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556051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9" name="Ellipse 48">
            <a:extLst>
              <a:ext uri="{FF2B5EF4-FFF2-40B4-BE49-F238E27FC236}">
                <a16:creationId xmlns:a16="http://schemas.microsoft.com/office/drawing/2014/main" id="{7EEDCC96-8699-4370-8BF9-7E40A0D44D43}"/>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Title 1">
            <a:extLst>
              <a:ext uri="{FF2B5EF4-FFF2-40B4-BE49-F238E27FC236}">
                <a16:creationId xmlns:a16="http://schemas.microsoft.com/office/drawing/2014/main" id="{319A76E4-6340-4F61-AAF1-D82572682FAB}"/>
              </a:ext>
            </a:extLst>
          </p:cNvPr>
          <p:cNvSpPr txBox="1">
            <a:spLocks/>
          </p:cNvSpPr>
          <p:nvPr/>
        </p:nvSpPr>
        <p:spPr>
          <a:xfrm>
            <a:off x="595700" y="1056844"/>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Hente/bringe samarbejde</a:t>
            </a:r>
          </a:p>
          <a:p>
            <a:r>
              <a:rPr lang="da-DK" sz="8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Hvad er besluttet?</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6" name="TextBox 19">
            <a:extLst>
              <a:ext uri="{FF2B5EF4-FFF2-40B4-BE49-F238E27FC236}">
                <a16:creationId xmlns:a16="http://schemas.microsoft.com/office/drawing/2014/main" id="{C7AA8884-4DAF-4112-8619-B7D11D4C207C}"/>
              </a:ext>
            </a:extLst>
          </p:cNvPr>
          <p:cNvSpPr txBox="1"/>
          <p:nvPr/>
        </p:nvSpPr>
        <p:spPr>
          <a:xfrm>
            <a:off x="807214" y="2044586"/>
            <a:ext cx="8330435"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lang="da-DK" sz="1800" dirty="0">
                <a:latin typeface="Lato" panose="020F0502020204030203" pitchFamily="34" charset="0"/>
                <a:ea typeface="Lato" panose="020F0502020204030203" pitchFamily="34" charset="0"/>
                <a:cs typeface="Lato" panose="020F0502020204030203" pitchFamily="34" charset="0"/>
              </a:rPr>
              <a:t>Hvem på institutionen skal kunne håndtere Komme/Gå?</a:t>
            </a:r>
          </a:p>
        </p:txBody>
      </p:sp>
      <p:grpSp>
        <p:nvGrpSpPr>
          <p:cNvPr id="4" name="Group 3">
            <a:extLst>
              <a:ext uri="{FF2B5EF4-FFF2-40B4-BE49-F238E27FC236}">
                <a16:creationId xmlns:a16="http://schemas.microsoft.com/office/drawing/2014/main" id="{C296EC27-E9F7-4742-AFB8-D38E1382845E}"/>
              </a:ext>
            </a:extLst>
          </p:cNvPr>
          <p:cNvGrpSpPr/>
          <p:nvPr/>
        </p:nvGrpSpPr>
        <p:grpSpPr>
          <a:xfrm>
            <a:off x="4612217" y="868756"/>
            <a:ext cx="720427" cy="693999"/>
            <a:chOff x="4972431" y="1002197"/>
            <a:chExt cx="720427" cy="693999"/>
          </a:xfrm>
        </p:grpSpPr>
        <p:sp>
          <p:nvSpPr>
            <p:cNvPr id="19" name="Ellipse 48">
              <a:extLst>
                <a:ext uri="{FF2B5EF4-FFF2-40B4-BE49-F238E27FC236}">
                  <a16:creationId xmlns:a16="http://schemas.microsoft.com/office/drawing/2014/main" id="{6ECDCA60-4B54-424E-BF00-92FEF50BDCDC}"/>
                </a:ext>
              </a:extLst>
            </p:cNvPr>
            <p:cNvSpPr/>
            <p:nvPr/>
          </p:nvSpPr>
          <p:spPr>
            <a:xfrm>
              <a:off x="4972431" y="1002197"/>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0" name="Picture 18">
              <a:extLst>
                <a:ext uri="{FF2B5EF4-FFF2-40B4-BE49-F238E27FC236}">
                  <a16:creationId xmlns:a16="http://schemas.microsoft.com/office/drawing/2014/main" id="{265456B8-E5E7-4BA3-B342-0D6EAF3AA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643" y="1124677"/>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19">
            <a:extLst>
              <a:ext uri="{FF2B5EF4-FFF2-40B4-BE49-F238E27FC236}">
                <a16:creationId xmlns:a16="http://schemas.microsoft.com/office/drawing/2014/main" id="{C452D06D-D67F-4245-BE85-6D105355EC28}"/>
              </a:ext>
            </a:extLst>
          </p:cNvPr>
          <p:cNvSpPr txBox="1"/>
          <p:nvPr/>
        </p:nvSpPr>
        <p:spPr>
          <a:xfrm>
            <a:off x="807214" y="2557443"/>
            <a:ext cx="8330435" cy="369332"/>
          </a:xfrm>
          <a:prstGeom prst="rect">
            <a:avLst/>
          </a:prstGeom>
          <a:noFill/>
        </p:spPr>
        <p:txBody>
          <a:bodyPr wrap="square" rtlCol="0">
            <a:spAutoFit/>
          </a:bodyPr>
          <a:lstStyle/>
          <a:p>
            <a:pPr lvl="0">
              <a:defRPr/>
            </a:pPr>
            <a:r>
              <a:rPr lang="da-DK" sz="1800" dirty="0">
                <a:latin typeface="Lato" panose="020F0502020204030203" pitchFamily="34" charset="0"/>
                <a:ea typeface="Lato" panose="020F0502020204030203" pitchFamily="34" charset="0"/>
                <a:cs typeface="Lato" panose="020F0502020204030203" pitchFamily="34" charset="0"/>
              </a:rPr>
              <a:t>Hvordan får I overblik over allokering af medarbejdere ifm. ferie?</a:t>
            </a:r>
          </a:p>
        </p:txBody>
      </p:sp>
      <p:sp>
        <p:nvSpPr>
          <p:cNvPr id="11" name="TextBox 19">
            <a:extLst>
              <a:ext uri="{FF2B5EF4-FFF2-40B4-BE49-F238E27FC236}">
                <a16:creationId xmlns:a16="http://schemas.microsoft.com/office/drawing/2014/main" id="{EC1D3380-388D-4FED-B9E5-91B32C0ECF67}"/>
              </a:ext>
            </a:extLst>
          </p:cNvPr>
          <p:cNvSpPr txBox="1"/>
          <p:nvPr/>
        </p:nvSpPr>
        <p:spPr>
          <a:xfrm>
            <a:off x="807214" y="3114719"/>
            <a:ext cx="8330435"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lang="da-DK" sz="1800" dirty="0">
                <a:latin typeface="Lato" panose="020F0502020204030203" pitchFamily="34" charset="0"/>
                <a:ea typeface="Lato" panose="020F0502020204030203" pitchFamily="34" charset="0"/>
                <a:cs typeface="Lato" panose="020F0502020204030203" pitchFamily="34" charset="0"/>
              </a:rPr>
              <a:t>Hvordan skal institutionens enheder benyttes?</a:t>
            </a:r>
          </a:p>
        </p:txBody>
      </p:sp>
      <p:sp>
        <p:nvSpPr>
          <p:cNvPr id="12" name="TextBox 19">
            <a:extLst>
              <a:ext uri="{FF2B5EF4-FFF2-40B4-BE49-F238E27FC236}">
                <a16:creationId xmlns:a16="http://schemas.microsoft.com/office/drawing/2014/main" id="{D54CE8C6-852D-463F-8E36-5899719CB9F7}"/>
              </a:ext>
            </a:extLst>
          </p:cNvPr>
          <p:cNvSpPr txBox="1"/>
          <p:nvPr/>
        </p:nvSpPr>
        <p:spPr>
          <a:xfrm>
            <a:off x="807214" y="3641013"/>
            <a:ext cx="8330435"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lang="da-DK" sz="1800" dirty="0">
                <a:latin typeface="Lato" panose="020F0502020204030203" pitchFamily="34" charset="0"/>
                <a:ea typeface="Lato" panose="020F0502020204030203" pitchFamily="34" charset="0"/>
                <a:cs typeface="Lato" panose="020F0502020204030203" pitchFamily="34" charset="0"/>
              </a:rPr>
              <a:t>Hvor kommunikerer I om hvad?</a:t>
            </a:r>
          </a:p>
        </p:txBody>
      </p:sp>
      <p:pic>
        <p:nvPicPr>
          <p:cNvPr id="3" name="Picture 2" descr="A close up of a logo&#10;&#10;Description automatically generated">
            <a:extLst>
              <a:ext uri="{FF2B5EF4-FFF2-40B4-BE49-F238E27FC236}">
                <a16:creationId xmlns:a16="http://schemas.microsoft.com/office/drawing/2014/main" id="{8EDFD38B-463D-461C-8998-7B4C24699FF4}"/>
              </a:ext>
            </a:extLst>
          </p:cNvPr>
          <p:cNvPicPr>
            <a:picLocks noChangeAspect="1"/>
          </p:cNvPicPr>
          <p:nvPr/>
        </p:nvPicPr>
        <p:blipFill>
          <a:blip r:embed="rId4"/>
          <a:stretch>
            <a:fillRect/>
          </a:stretch>
        </p:blipFill>
        <p:spPr>
          <a:xfrm>
            <a:off x="502415" y="2063499"/>
            <a:ext cx="313172" cy="306000"/>
          </a:xfrm>
          <a:prstGeom prst="rect">
            <a:avLst/>
          </a:prstGeom>
        </p:spPr>
      </p:pic>
      <p:pic>
        <p:nvPicPr>
          <p:cNvPr id="24" name="Picture 23" descr="A close up of a logo&#10;&#10;Description automatically generated">
            <a:extLst>
              <a:ext uri="{FF2B5EF4-FFF2-40B4-BE49-F238E27FC236}">
                <a16:creationId xmlns:a16="http://schemas.microsoft.com/office/drawing/2014/main" id="{E710B8FB-AAEA-4626-B093-059A0C6D4636}"/>
              </a:ext>
            </a:extLst>
          </p:cNvPr>
          <p:cNvPicPr>
            <a:picLocks noChangeAspect="1"/>
          </p:cNvPicPr>
          <p:nvPr/>
        </p:nvPicPr>
        <p:blipFill>
          <a:blip r:embed="rId4"/>
          <a:stretch>
            <a:fillRect/>
          </a:stretch>
        </p:blipFill>
        <p:spPr>
          <a:xfrm>
            <a:off x="502415" y="2580121"/>
            <a:ext cx="313172" cy="306000"/>
          </a:xfrm>
          <a:prstGeom prst="rect">
            <a:avLst/>
          </a:prstGeom>
        </p:spPr>
      </p:pic>
      <p:pic>
        <p:nvPicPr>
          <p:cNvPr id="26" name="Picture 25" descr="A close up of a logo&#10;&#10;Description automatically generated">
            <a:extLst>
              <a:ext uri="{FF2B5EF4-FFF2-40B4-BE49-F238E27FC236}">
                <a16:creationId xmlns:a16="http://schemas.microsoft.com/office/drawing/2014/main" id="{DBE97B2D-A3D0-48E8-A494-25901B7D37E4}"/>
              </a:ext>
            </a:extLst>
          </p:cNvPr>
          <p:cNvPicPr>
            <a:picLocks noChangeAspect="1"/>
          </p:cNvPicPr>
          <p:nvPr/>
        </p:nvPicPr>
        <p:blipFill>
          <a:blip r:embed="rId4"/>
          <a:stretch>
            <a:fillRect/>
          </a:stretch>
        </p:blipFill>
        <p:spPr>
          <a:xfrm>
            <a:off x="502415" y="3141303"/>
            <a:ext cx="313172" cy="306000"/>
          </a:xfrm>
          <a:prstGeom prst="rect">
            <a:avLst/>
          </a:prstGeom>
        </p:spPr>
      </p:pic>
      <p:pic>
        <p:nvPicPr>
          <p:cNvPr id="27" name="Picture 26" descr="A close up of a logo&#10;&#10;Description automatically generated">
            <a:extLst>
              <a:ext uri="{FF2B5EF4-FFF2-40B4-BE49-F238E27FC236}">
                <a16:creationId xmlns:a16="http://schemas.microsoft.com/office/drawing/2014/main" id="{67140CAD-6943-4B89-AB57-B7008FE9B21B}"/>
              </a:ext>
            </a:extLst>
          </p:cNvPr>
          <p:cNvPicPr>
            <a:picLocks noChangeAspect="1"/>
          </p:cNvPicPr>
          <p:nvPr/>
        </p:nvPicPr>
        <p:blipFill>
          <a:blip r:embed="rId4"/>
          <a:stretch>
            <a:fillRect/>
          </a:stretch>
        </p:blipFill>
        <p:spPr>
          <a:xfrm>
            <a:off x="502415" y="3671995"/>
            <a:ext cx="313172" cy="306000"/>
          </a:xfrm>
          <a:prstGeom prst="rect">
            <a:avLst/>
          </a:prstGeom>
        </p:spPr>
      </p:pic>
    </p:spTree>
    <p:extLst>
      <p:ext uri="{BB962C8B-B14F-4D97-AF65-F5344CB8AC3E}">
        <p14:creationId xmlns:p14="http://schemas.microsoft.com/office/powerpoint/2010/main" val="385012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9" name="Ellipse 48">
            <a:extLst>
              <a:ext uri="{FF2B5EF4-FFF2-40B4-BE49-F238E27FC236}">
                <a16:creationId xmlns:a16="http://schemas.microsoft.com/office/drawing/2014/main" id="{7EEDCC96-8699-4370-8BF9-7E40A0D44D43}"/>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Title 1">
            <a:extLst>
              <a:ext uri="{FF2B5EF4-FFF2-40B4-BE49-F238E27FC236}">
                <a16:creationId xmlns:a16="http://schemas.microsoft.com/office/drawing/2014/main" id="{319A76E4-6340-4F61-AAF1-D82572682FAB}"/>
              </a:ext>
            </a:extLst>
          </p:cNvPr>
          <p:cNvSpPr txBox="1">
            <a:spLocks/>
          </p:cNvSpPr>
          <p:nvPr/>
        </p:nvSpPr>
        <p:spPr>
          <a:xfrm>
            <a:off x="595700" y="1056844"/>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Kontakter og stamkort </a:t>
            </a:r>
          </a:p>
          <a:p>
            <a:r>
              <a:rPr lang="da-DK" sz="8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Hvad er besluttet?</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6" name="TextBox 19">
            <a:extLst>
              <a:ext uri="{FF2B5EF4-FFF2-40B4-BE49-F238E27FC236}">
                <a16:creationId xmlns:a16="http://schemas.microsoft.com/office/drawing/2014/main" id="{C7AA8884-4DAF-4112-8619-B7D11D4C207C}"/>
              </a:ext>
            </a:extLst>
          </p:cNvPr>
          <p:cNvSpPr txBox="1"/>
          <p:nvPr/>
        </p:nvSpPr>
        <p:spPr>
          <a:xfrm>
            <a:off x="722786" y="2408234"/>
            <a:ext cx="8330435" cy="369332"/>
          </a:xfrm>
          <a:prstGeom prst="rect">
            <a:avLst/>
          </a:prstGeom>
          <a:noFill/>
        </p:spPr>
        <p:txBody>
          <a:bodyPr wrap="square" rtlCol="0">
            <a:spAutoFit/>
          </a:bodyPr>
          <a:lstStyle/>
          <a:p>
            <a:pPr lvl="0">
              <a:defRPr/>
            </a:pPr>
            <a:r>
              <a:rPr lang="da-DK" sz="1800" dirty="0">
                <a:latin typeface="Lato" panose="020F0502020204030203" pitchFamily="34" charset="0"/>
                <a:ea typeface="Lato" panose="020F0502020204030203" pitchFamily="34" charset="0"/>
                <a:cs typeface="Lato" panose="020F0502020204030203" pitchFamily="34" charset="0"/>
              </a:rPr>
              <a:t>Hvem skal have adgang til at se stamkort?</a:t>
            </a:r>
          </a:p>
        </p:txBody>
      </p:sp>
      <p:grpSp>
        <p:nvGrpSpPr>
          <p:cNvPr id="2" name="Group 1">
            <a:extLst>
              <a:ext uri="{FF2B5EF4-FFF2-40B4-BE49-F238E27FC236}">
                <a16:creationId xmlns:a16="http://schemas.microsoft.com/office/drawing/2014/main" id="{3DA2CFFA-52AE-4ABD-B29B-326503E1E5F3}"/>
              </a:ext>
            </a:extLst>
          </p:cNvPr>
          <p:cNvGrpSpPr/>
          <p:nvPr/>
        </p:nvGrpSpPr>
        <p:grpSpPr>
          <a:xfrm>
            <a:off x="4211786" y="855513"/>
            <a:ext cx="720427" cy="693999"/>
            <a:chOff x="4211786" y="853599"/>
            <a:chExt cx="720427" cy="693999"/>
          </a:xfrm>
        </p:grpSpPr>
        <p:sp>
          <p:nvSpPr>
            <p:cNvPr id="19" name="Ellipse 48">
              <a:extLst>
                <a:ext uri="{FF2B5EF4-FFF2-40B4-BE49-F238E27FC236}">
                  <a16:creationId xmlns:a16="http://schemas.microsoft.com/office/drawing/2014/main" id="{6ECDCA60-4B54-424E-BF00-92FEF50BDCDC}"/>
                </a:ext>
              </a:extLst>
            </p:cNvPr>
            <p:cNvSpPr/>
            <p:nvPr/>
          </p:nvSpPr>
          <p:spPr>
            <a:xfrm>
              <a:off x="4211786" y="853599"/>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0" name="Picture 18">
              <a:extLst>
                <a:ext uri="{FF2B5EF4-FFF2-40B4-BE49-F238E27FC236}">
                  <a16:creationId xmlns:a16="http://schemas.microsoft.com/office/drawing/2014/main" id="{265456B8-E5E7-4BA3-B342-0D6EAF3AA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998" y="958378"/>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19">
            <a:extLst>
              <a:ext uri="{FF2B5EF4-FFF2-40B4-BE49-F238E27FC236}">
                <a16:creationId xmlns:a16="http://schemas.microsoft.com/office/drawing/2014/main" id="{C452D06D-D67F-4245-BE85-6D105355EC28}"/>
              </a:ext>
            </a:extLst>
          </p:cNvPr>
          <p:cNvSpPr txBox="1"/>
          <p:nvPr/>
        </p:nvSpPr>
        <p:spPr>
          <a:xfrm>
            <a:off x="722786" y="1884752"/>
            <a:ext cx="8330435" cy="369332"/>
          </a:xfrm>
          <a:prstGeom prst="rect">
            <a:avLst/>
          </a:prstGeom>
          <a:noFill/>
        </p:spPr>
        <p:txBody>
          <a:bodyPr wrap="square" rtlCol="0">
            <a:spAutoFit/>
          </a:bodyPr>
          <a:lstStyle/>
          <a:p>
            <a:pPr lvl="0">
              <a:defRPr/>
            </a:pPr>
            <a:r>
              <a:rPr lang="da-DK" sz="1800" dirty="0">
                <a:latin typeface="Lato" panose="020F0502020204030203" pitchFamily="34" charset="0"/>
                <a:ea typeface="Lato" panose="020F0502020204030203" pitchFamily="34" charset="0"/>
                <a:cs typeface="Lato" panose="020F0502020204030203" pitchFamily="34" charset="0"/>
              </a:rPr>
              <a:t>Hvem skal have adgang til lister med kontaktoplysninger?</a:t>
            </a:r>
          </a:p>
        </p:txBody>
      </p:sp>
      <p:pic>
        <p:nvPicPr>
          <p:cNvPr id="7" name="Picture 6" descr="A close up of a logo&#10;&#10;Description automatically generated">
            <a:extLst>
              <a:ext uri="{FF2B5EF4-FFF2-40B4-BE49-F238E27FC236}">
                <a16:creationId xmlns:a16="http://schemas.microsoft.com/office/drawing/2014/main" id="{38A36494-864D-4E2A-B0A9-1A94B279C339}"/>
              </a:ext>
            </a:extLst>
          </p:cNvPr>
          <p:cNvPicPr>
            <a:picLocks noChangeAspect="1"/>
          </p:cNvPicPr>
          <p:nvPr/>
        </p:nvPicPr>
        <p:blipFill>
          <a:blip r:embed="rId4"/>
          <a:stretch>
            <a:fillRect/>
          </a:stretch>
        </p:blipFill>
        <p:spPr>
          <a:xfrm>
            <a:off x="412004" y="1918017"/>
            <a:ext cx="310781" cy="306000"/>
          </a:xfrm>
          <a:prstGeom prst="rect">
            <a:avLst/>
          </a:prstGeom>
        </p:spPr>
      </p:pic>
      <p:pic>
        <p:nvPicPr>
          <p:cNvPr id="21" name="Picture 20" descr="A close up of a logo&#10;&#10;Description automatically generated">
            <a:extLst>
              <a:ext uri="{FF2B5EF4-FFF2-40B4-BE49-F238E27FC236}">
                <a16:creationId xmlns:a16="http://schemas.microsoft.com/office/drawing/2014/main" id="{A6C0F12E-15D8-4363-B758-77332C66F4BA}"/>
              </a:ext>
            </a:extLst>
          </p:cNvPr>
          <p:cNvPicPr>
            <a:picLocks noChangeAspect="1"/>
          </p:cNvPicPr>
          <p:nvPr/>
        </p:nvPicPr>
        <p:blipFill>
          <a:blip r:embed="rId4"/>
          <a:stretch>
            <a:fillRect/>
          </a:stretch>
        </p:blipFill>
        <p:spPr>
          <a:xfrm>
            <a:off x="412004" y="2439900"/>
            <a:ext cx="310781" cy="306000"/>
          </a:xfrm>
          <a:prstGeom prst="rect">
            <a:avLst/>
          </a:prstGeom>
        </p:spPr>
      </p:pic>
    </p:spTree>
    <p:extLst>
      <p:ext uri="{BB962C8B-B14F-4D97-AF65-F5344CB8AC3E}">
        <p14:creationId xmlns:p14="http://schemas.microsoft.com/office/powerpoint/2010/main" val="215172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67FB8CE-7EB7-4611-A54F-ADA0E9E89AED}"/>
              </a:ext>
            </a:extLst>
          </p:cNvPr>
          <p:cNvPicPr>
            <a:picLocks noChangeAspect="1"/>
          </p:cNvPicPr>
          <p:nvPr/>
        </p:nvPicPr>
        <p:blipFill rotWithShape="1">
          <a:blip r:embed="rId3"/>
          <a:srcRect/>
          <a:stretch/>
        </p:blipFill>
        <p:spPr>
          <a:xfrm flipH="1">
            <a:off x="6319370" y="1"/>
            <a:ext cx="3978274" cy="5977458"/>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731618" y="2756049"/>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6 – Hvad, hvor og hvordan?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8EA6DF8D-BC85-4F57-8527-976676863526}"/>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75639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43BE7-CBC5-4975-A31E-1DB291699D68}"/>
              </a:ext>
            </a:extLst>
          </p:cNvPr>
          <p:cNvPicPr>
            <a:picLocks noChangeAspect="1"/>
          </p:cNvPicPr>
          <p:nvPr/>
        </p:nvPicPr>
        <p:blipFill>
          <a:blip r:embed="rId3"/>
          <a:stretch>
            <a:fillRect/>
          </a:stretch>
        </p:blipFill>
        <p:spPr>
          <a:xfrm>
            <a:off x="4145717" y="1499039"/>
            <a:ext cx="1345233" cy="1157293"/>
          </a:xfrm>
          <a:prstGeom prst="rect">
            <a:avLst/>
          </a:prstGeom>
        </p:spPr>
      </p:pic>
      <p:sp>
        <p:nvSpPr>
          <p:cNvPr id="7" name="Title 6">
            <a:extLst>
              <a:ext uri="{FF2B5EF4-FFF2-40B4-BE49-F238E27FC236}">
                <a16:creationId xmlns:a16="http://schemas.microsoft.com/office/drawing/2014/main" id="{EBFD75B1-5F97-4977-BFCC-9C1B054F6BAD}"/>
              </a:ext>
            </a:extLst>
          </p:cNvPr>
          <p:cNvSpPr>
            <a:spLocks noGrp="1"/>
          </p:cNvSpPr>
          <p:nvPr>
            <p:ph type="title"/>
          </p:nvPr>
        </p:nvSpPr>
        <p:spPr/>
        <p:txBody>
          <a:bodyPr/>
          <a:lstStyle/>
          <a:p>
            <a:r>
              <a:rPr lang="da-DK" dirty="0">
                <a:latin typeface="Lato balck"/>
              </a:rPr>
              <a:t>Hvor kommer data fra?</a:t>
            </a:r>
          </a:p>
        </p:txBody>
      </p:sp>
      <p:sp>
        <p:nvSpPr>
          <p:cNvPr id="18" name="Ellipse 48">
            <a:extLst>
              <a:ext uri="{FF2B5EF4-FFF2-40B4-BE49-F238E27FC236}">
                <a16:creationId xmlns:a16="http://schemas.microsoft.com/office/drawing/2014/main" id="{66DB6CCD-C4A0-4E4B-9536-63A9FFBE89E5}"/>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 name="Picture 5" descr="A picture containing drawing&#10;&#10;Description automatically generated">
            <a:extLst>
              <a:ext uri="{FF2B5EF4-FFF2-40B4-BE49-F238E27FC236}">
                <a16:creationId xmlns:a16="http://schemas.microsoft.com/office/drawing/2014/main" id="{82260728-78C0-483F-9DB0-756D64045F2C}"/>
              </a:ext>
            </a:extLst>
          </p:cNvPr>
          <p:cNvPicPr>
            <a:picLocks noChangeAspect="1"/>
          </p:cNvPicPr>
          <p:nvPr/>
        </p:nvPicPr>
        <p:blipFill>
          <a:blip r:embed="rId4"/>
          <a:stretch>
            <a:fillRect/>
          </a:stretch>
        </p:blipFill>
        <p:spPr>
          <a:xfrm>
            <a:off x="6398255" y="4147880"/>
            <a:ext cx="350972" cy="842714"/>
          </a:xfrm>
          <a:prstGeom prst="rect">
            <a:avLst/>
          </a:prstGeom>
        </p:spPr>
      </p:pic>
      <p:sp>
        <p:nvSpPr>
          <p:cNvPr id="15" name="Rectangle: Rounded Corners 14">
            <a:extLst>
              <a:ext uri="{FF2B5EF4-FFF2-40B4-BE49-F238E27FC236}">
                <a16:creationId xmlns:a16="http://schemas.microsoft.com/office/drawing/2014/main" id="{DF4BD69D-48A0-457D-8543-14F276FAA168}"/>
              </a:ext>
            </a:extLst>
          </p:cNvPr>
          <p:cNvSpPr/>
          <p:nvPr/>
        </p:nvSpPr>
        <p:spPr>
          <a:xfrm>
            <a:off x="5982986" y="4042794"/>
            <a:ext cx="1200648" cy="1016232"/>
          </a:xfrm>
          <a:prstGeom prst="roundRect">
            <a:avLst/>
          </a:prstGeom>
          <a:noFill/>
          <a:ln w="28575">
            <a:solidFill>
              <a:srgbClr val="007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5">
            <a:extLst>
              <a:ext uri="{FF2B5EF4-FFF2-40B4-BE49-F238E27FC236}">
                <a16:creationId xmlns:a16="http://schemas.microsoft.com/office/drawing/2014/main" id="{BAC5DDDF-26D5-4BCC-A867-01E38E489516}"/>
              </a:ext>
            </a:extLst>
          </p:cNvPr>
          <p:cNvSpPr txBox="1"/>
          <p:nvPr/>
        </p:nvSpPr>
        <p:spPr>
          <a:xfrm>
            <a:off x="6150019" y="3778919"/>
            <a:ext cx="946093" cy="230832"/>
          </a:xfrm>
          <a:prstGeom prst="rect">
            <a:avLst/>
          </a:prstGeom>
          <a:noFill/>
        </p:spPr>
        <p:txBody>
          <a:bodyPr wrap="none" rtlCol="0">
            <a:spAutoFit/>
          </a:bodyPr>
          <a:lstStyle/>
          <a:p>
            <a:r>
              <a:rPr lang="da-DK" sz="900" dirty="0">
                <a:latin typeface="Lato Black" panose="020F0502020204030203" pitchFamily="34" charset="0"/>
                <a:ea typeface="Lato Black" panose="020F0502020204030203" pitchFamily="34" charset="0"/>
                <a:cs typeface="Lato Black" panose="020F0502020204030203" pitchFamily="34" charset="0"/>
              </a:rPr>
              <a:t>Medarbejdere</a:t>
            </a:r>
          </a:p>
        </p:txBody>
      </p:sp>
      <p:pic>
        <p:nvPicPr>
          <p:cNvPr id="24" name="Picture 23" descr="A picture containing drawing&#10;&#10;Description automatically generated">
            <a:extLst>
              <a:ext uri="{FF2B5EF4-FFF2-40B4-BE49-F238E27FC236}">
                <a16:creationId xmlns:a16="http://schemas.microsoft.com/office/drawing/2014/main" id="{DC8A5D76-7E9C-418C-AD75-4939092108D1}"/>
              </a:ext>
            </a:extLst>
          </p:cNvPr>
          <p:cNvPicPr>
            <a:picLocks noChangeAspect="1"/>
          </p:cNvPicPr>
          <p:nvPr/>
        </p:nvPicPr>
        <p:blipFill>
          <a:blip r:embed="rId4"/>
          <a:stretch>
            <a:fillRect/>
          </a:stretch>
        </p:blipFill>
        <p:spPr>
          <a:xfrm>
            <a:off x="6405932" y="2615695"/>
            <a:ext cx="350972" cy="842714"/>
          </a:xfrm>
          <a:prstGeom prst="rect">
            <a:avLst/>
          </a:prstGeom>
        </p:spPr>
      </p:pic>
      <p:sp>
        <p:nvSpPr>
          <p:cNvPr id="27" name="Rectangle: Rounded Corners 26">
            <a:extLst>
              <a:ext uri="{FF2B5EF4-FFF2-40B4-BE49-F238E27FC236}">
                <a16:creationId xmlns:a16="http://schemas.microsoft.com/office/drawing/2014/main" id="{6DC34083-3643-4ABC-B42F-32D142B6C4A2}"/>
              </a:ext>
            </a:extLst>
          </p:cNvPr>
          <p:cNvSpPr/>
          <p:nvPr/>
        </p:nvSpPr>
        <p:spPr>
          <a:xfrm>
            <a:off x="6022742" y="2514802"/>
            <a:ext cx="1200648" cy="1016232"/>
          </a:xfrm>
          <a:prstGeom prst="roundRect">
            <a:avLst/>
          </a:prstGeom>
          <a:noFill/>
          <a:ln w="28575">
            <a:solidFill>
              <a:srgbClr val="007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extBox 29">
            <a:extLst>
              <a:ext uri="{FF2B5EF4-FFF2-40B4-BE49-F238E27FC236}">
                <a16:creationId xmlns:a16="http://schemas.microsoft.com/office/drawing/2014/main" id="{54E3A04F-8AC5-471C-AE71-372D1AC8E4C6}"/>
              </a:ext>
            </a:extLst>
          </p:cNvPr>
          <p:cNvSpPr txBox="1"/>
          <p:nvPr/>
        </p:nvSpPr>
        <p:spPr>
          <a:xfrm>
            <a:off x="6150019" y="2255313"/>
            <a:ext cx="946093" cy="230832"/>
          </a:xfrm>
          <a:prstGeom prst="rect">
            <a:avLst/>
          </a:prstGeom>
          <a:noFill/>
        </p:spPr>
        <p:txBody>
          <a:bodyPr wrap="none" rtlCol="0">
            <a:spAutoFit/>
          </a:bodyPr>
          <a:lstStyle/>
          <a:p>
            <a:r>
              <a:rPr lang="da-DK" sz="900" dirty="0">
                <a:latin typeface="Lato Black" panose="020F0502020204030203" pitchFamily="34" charset="0"/>
                <a:ea typeface="Lato Black" panose="020F0502020204030203" pitchFamily="34" charset="0"/>
                <a:cs typeface="Lato Black" panose="020F0502020204030203" pitchFamily="34" charset="0"/>
              </a:rPr>
              <a:t>Medarbejdere</a:t>
            </a:r>
          </a:p>
        </p:txBody>
      </p:sp>
      <p:sp>
        <p:nvSpPr>
          <p:cNvPr id="39" name="Text Placeholder 4">
            <a:extLst>
              <a:ext uri="{FF2B5EF4-FFF2-40B4-BE49-F238E27FC236}">
                <a16:creationId xmlns:a16="http://schemas.microsoft.com/office/drawing/2014/main" id="{A059313B-DE27-478E-BEDC-9B30B21E1D2E}"/>
              </a:ext>
            </a:extLst>
          </p:cNvPr>
          <p:cNvSpPr txBox="1">
            <a:spLocks/>
          </p:cNvSpPr>
          <p:nvPr/>
        </p:nvSpPr>
        <p:spPr>
          <a:xfrm>
            <a:off x="3842040" y="4199385"/>
            <a:ext cx="2065848" cy="369332"/>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lang="da-DK" sz="1400" dirty="0">
                <a:latin typeface="Lato black" panose="020F0502020204030203" pitchFamily="34" charset="0"/>
                <a:ea typeface="Lato black" panose="020F0502020204030203" pitchFamily="34" charset="0"/>
                <a:cs typeface="Lato black" panose="020F0502020204030203" pitchFamily="34" charset="0"/>
              </a:rPr>
              <a:t>Brugeradministrative </a:t>
            </a:r>
            <a:br>
              <a:rPr lang="da-DK" sz="1400" dirty="0">
                <a:latin typeface="Lato black" panose="020F0502020204030203" pitchFamily="34" charset="0"/>
                <a:ea typeface="Lato black" panose="020F0502020204030203" pitchFamily="34" charset="0"/>
                <a:cs typeface="Lato black" panose="020F0502020204030203" pitchFamily="34" charset="0"/>
              </a:rPr>
            </a:br>
            <a:r>
              <a:rPr lang="da-DK" sz="1400" dirty="0">
                <a:latin typeface="Lato black" panose="020F0502020204030203" pitchFamily="34" charset="0"/>
                <a:ea typeface="Lato black" panose="020F0502020204030203" pitchFamily="34" charset="0"/>
                <a:cs typeface="Lato black" panose="020F0502020204030203" pitchFamily="34" charset="0"/>
              </a:rPr>
              <a:t>systemer</a:t>
            </a:r>
          </a:p>
        </p:txBody>
      </p:sp>
      <p:cxnSp>
        <p:nvCxnSpPr>
          <p:cNvPr id="40" name="Straight Arrow Connector 39">
            <a:extLst>
              <a:ext uri="{FF2B5EF4-FFF2-40B4-BE49-F238E27FC236}">
                <a16:creationId xmlns:a16="http://schemas.microsoft.com/office/drawing/2014/main" id="{56F7023C-BEE9-480B-8BF0-2A332E45181D}"/>
              </a:ext>
            </a:extLst>
          </p:cNvPr>
          <p:cNvCxnSpPr>
            <a:cxnSpLocks/>
          </p:cNvCxnSpPr>
          <p:nvPr/>
        </p:nvCxnSpPr>
        <p:spPr>
          <a:xfrm flipV="1">
            <a:off x="4764855" y="2788127"/>
            <a:ext cx="0" cy="381518"/>
          </a:xfrm>
          <a:prstGeom prst="straightConnector1">
            <a:avLst/>
          </a:prstGeom>
          <a:ln w="57150">
            <a:solidFill>
              <a:srgbClr val="007A8D"/>
            </a:solidFill>
            <a:tailEnd type="triangle"/>
          </a:ln>
        </p:spPr>
        <p:style>
          <a:lnRef idx="3">
            <a:schemeClr val="accent3"/>
          </a:lnRef>
          <a:fillRef idx="0">
            <a:schemeClr val="accent3"/>
          </a:fillRef>
          <a:effectRef idx="2">
            <a:schemeClr val="accent3"/>
          </a:effectRef>
          <a:fontRef idx="minor">
            <a:schemeClr val="tx1"/>
          </a:fontRef>
        </p:style>
      </p:cxnSp>
      <p:sp>
        <p:nvSpPr>
          <p:cNvPr id="42" name="TextBox 41">
            <a:extLst>
              <a:ext uri="{FF2B5EF4-FFF2-40B4-BE49-F238E27FC236}">
                <a16:creationId xmlns:a16="http://schemas.microsoft.com/office/drawing/2014/main" id="{9CB56A22-C790-49B6-B055-E51901E373DD}"/>
              </a:ext>
            </a:extLst>
          </p:cNvPr>
          <p:cNvSpPr txBox="1"/>
          <p:nvPr/>
        </p:nvSpPr>
        <p:spPr>
          <a:xfrm>
            <a:off x="4206180" y="3213464"/>
            <a:ext cx="1872342" cy="307777"/>
          </a:xfrm>
          <a:prstGeom prst="rect">
            <a:avLst/>
          </a:prstGeom>
          <a:noFill/>
        </p:spPr>
        <p:txBody>
          <a:bodyPr wrap="square" rtlCol="0">
            <a:spAutoFit/>
          </a:bodyPr>
          <a:lstStyle/>
          <a:p>
            <a:r>
              <a:rPr lang="da-DK" sz="1400" dirty="0">
                <a:latin typeface="Lato black"/>
              </a:rPr>
              <a:t>STIL/UNI-C</a:t>
            </a:r>
          </a:p>
        </p:txBody>
      </p:sp>
      <p:cxnSp>
        <p:nvCxnSpPr>
          <p:cNvPr id="45" name="Straight Arrow Connector 44">
            <a:extLst>
              <a:ext uri="{FF2B5EF4-FFF2-40B4-BE49-F238E27FC236}">
                <a16:creationId xmlns:a16="http://schemas.microsoft.com/office/drawing/2014/main" id="{219ACF8A-CCAE-4881-94CA-89505E012063}"/>
              </a:ext>
            </a:extLst>
          </p:cNvPr>
          <p:cNvCxnSpPr>
            <a:cxnSpLocks/>
          </p:cNvCxnSpPr>
          <p:nvPr/>
        </p:nvCxnSpPr>
        <p:spPr>
          <a:xfrm flipH="1">
            <a:off x="5685994" y="4537465"/>
            <a:ext cx="296992" cy="0"/>
          </a:xfrm>
          <a:prstGeom prst="straightConnector1">
            <a:avLst/>
          </a:prstGeom>
          <a:ln w="28575">
            <a:solidFill>
              <a:srgbClr val="007A8D"/>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7E958AC-6797-46FD-A620-9415E4570567}"/>
              </a:ext>
            </a:extLst>
          </p:cNvPr>
          <p:cNvCxnSpPr>
            <a:cxnSpLocks/>
          </p:cNvCxnSpPr>
          <p:nvPr/>
        </p:nvCxnSpPr>
        <p:spPr>
          <a:xfrm flipV="1">
            <a:off x="4782781" y="3683292"/>
            <a:ext cx="0" cy="381518"/>
          </a:xfrm>
          <a:prstGeom prst="straightConnector1">
            <a:avLst/>
          </a:prstGeom>
          <a:ln w="57150">
            <a:solidFill>
              <a:srgbClr val="007A8D"/>
            </a:solidFill>
            <a:tailEnd type="triangle"/>
          </a:ln>
        </p:spPr>
        <p:style>
          <a:lnRef idx="3">
            <a:schemeClr val="accent3"/>
          </a:lnRef>
          <a:fillRef idx="0">
            <a:schemeClr val="accent3"/>
          </a:fillRef>
          <a:effectRef idx="2">
            <a:schemeClr val="accent3"/>
          </a:effectRef>
          <a:fontRef idx="minor">
            <a:schemeClr val="tx1"/>
          </a:fontRef>
        </p:style>
      </p:cxnSp>
      <p:cxnSp>
        <p:nvCxnSpPr>
          <p:cNvPr id="56" name="Straight Arrow Connector 55">
            <a:extLst>
              <a:ext uri="{FF2B5EF4-FFF2-40B4-BE49-F238E27FC236}">
                <a16:creationId xmlns:a16="http://schemas.microsoft.com/office/drawing/2014/main" id="{59F6EFA2-6335-48D4-8C9E-C5D2085E89A7}"/>
              </a:ext>
            </a:extLst>
          </p:cNvPr>
          <p:cNvCxnSpPr>
            <a:cxnSpLocks/>
          </p:cNvCxnSpPr>
          <p:nvPr/>
        </p:nvCxnSpPr>
        <p:spPr>
          <a:xfrm flipH="1">
            <a:off x="5725750" y="3022918"/>
            <a:ext cx="296992" cy="0"/>
          </a:xfrm>
          <a:prstGeom prst="straightConnector1">
            <a:avLst/>
          </a:prstGeom>
          <a:ln w="28575">
            <a:solidFill>
              <a:srgbClr val="007A8D"/>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descr="A picture containing drawing&#10;&#10;Description automatically generated">
            <a:extLst>
              <a:ext uri="{FF2B5EF4-FFF2-40B4-BE49-F238E27FC236}">
                <a16:creationId xmlns:a16="http://schemas.microsoft.com/office/drawing/2014/main" id="{7E5C7D6E-92FF-4EB9-81C8-3C485C58F133}"/>
              </a:ext>
            </a:extLst>
          </p:cNvPr>
          <p:cNvPicPr>
            <a:picLocks noChangeAspect="1"/>
          </p:cNvPicPr>
          <p:nvPr/>
        </p:nvPicPr>
        <p:blipFill>
          <a:blip r:embed="rId4"/>
          <a:stretch>
            <a:fillRect/>
          </a:stretch>
        </p:blipFill>
        <p:spPr>
          <a:xfrm>
            <a:off x="877793" y="2666657"/>
            <a:ext cx="247515" cy="594306"/>
          </a:xfrm>
          <a:prstGeom prst="rect">
            <a:avLst/>
          </a:prstGeom>
        </p:spPr>
      </p:pic>
      <p:sp>
        <p:nvSpPr>
          <p:cNvPr id="60" name="Rectangle: Rounded Corners 59">
            <a:extLst>
              <a:ext uri="{FF2B5EF4-FFF2-40B4-BE49-F238E27FC236}">
                <a16:creationId xmlns:a16="http://schemas.microsoft.com/office/drawing/2014/main" id="{913C9F2A-3CA6-4D62-9CB8-02124770A010}"/>
              </a:ext>
            </a:extLst>
          </p:cNvPr>
          <p:cNvSpPr/>
          <p:nvPr/>
        </p:nvSpPr>
        <p:spPr>
          <a:xfrm>
            <a:off x="683181" y="2629222"/>
            <a:ext cx="668544" cy="650064"/>
          </a:xfrm>
          <a:prstGeom prst="roundRect">
            <a:avLst/>
          </a:prstGeom>
          <a:noFill/>
          <a:ln w="28575">
            <a:solidFill>
              <a:srgbClr val="007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1" name="TextBox 60">
            <a:extLst>
              <a:ext uri="{FF2B5EF4-FFF2-40B4-BE49-F238E27FC236}">
                <a16:creationId xmlns:a16="http://schemas.microsoft.com/office/drawing/2014/main" id="{94355FD4-8B8B-47AA-8965-4AE7378ECC58}"/>
              </a:ext>
            </a:extLst>
          </p:cNvPr>
          <p:cNvSpPr txBox="1"/>
          <p:nvPr/>
        </p:nvSpPr>
        <p:spPr>
          <a:xfrm>
            <a:off x="369590" y="2403433"/>
            <a:ext cx="1345240" cy="215444"/>
          </a:xfrm>
          <a:prstGeom prst="rect">
            <a:avLst/>
          </a:prstGeom>
          <a:noFill/>
        </p:spPr>
        <p:txBody>
          <a:bodyPr wrap="square" rtlCol="0">
            <a:spAutoFit/>
          </a:bodyPr>
          <a:lstStyle/>
          <a:p>
            <a:pPr algn="ctr"/>
            <a:r>
              <a:rPr lang="da-DK" sz="800" dirty="0">
                <a:latin typeface="Lato Black" panose="020F0502020204030203" pitchFamily="34" charset="0"/>
                <a:ea typeface="Lato Black" panose="020F0502020204030203" pitchFamily="34" charset="0"/>
                <a:cs typeface="Lato Black" panose="020F0502020204030203" pitchFamily="34" charset="0"/>
              </a:rPr>
              <a:t>Medarbejdere</a:t>
            </a:r>
            <a:endParaRPr lang="da-DK" sz="9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65" name="Picture 64" descr="A picture containing clock&#10;&#10;Description automatically generated">
            <a:extLst>
              <a:ext uri="{FF2B5EF4-FFF2-40B4-BE49-F238E27FC236}">
                <a16:creationId xmlns:a16="http://schemas.microsoft.com/office/drawing/2014/main" id="{D382E33D-0505-4C45-A4D1-87BBE3F31EF8}"/>
              </a:ext>
            </a:extLst>
          </p:cNvPr>
          <p:cNvPicPr>
            <a:picLocks noChangeAspect="1"/>
          </p:cNvPicPr>
          <p:nvPr/>
        </p:nvPicPr>
        <p:blipFill>
          <a:blip r:embed="rId5"/>
          <a:stretch>
            <a:fillRect/>
          </a:stretch>
        </p:blipFill>
        <p:spPr>
          <a:xfrm>
            <a:off x="2803229" y="2963810"/>
            <a:ext cx="244659" cy="201555"/>
          </a:xfrm>
          <a:prstGeom prst="rect">
            <a:avLst/>
          </a:prstGeom>
        </p:spPr>
      </p:pic>
      <p:pic>
        <p:nvPicPr>
          <p:cNvPr id="66" name="Picture 65" descr="A picture containing sign, mug, drawing&#10;&#10;Description automatically generated">
            <a:extLst>
              <a:ext uri="{FF2B5EF4-FFF2-40B4-BE49-F238E27FC236}">
                <a16:creationId xmlns:a16="http://schemas.microsoft.com/office/drawing/2014/main" id="{15A4821E-24B7-43BE-87E0-9551A16535AF}"/>
              </a:ext>
            </a:extLst>
          </p:cNvPr>
          <p:cNvPicPr>
            <a:picLocks noChangeAspect="1"/>
          </p:cNvPicPr>
          <p:nvPr/>
        </p:nvPicPr>
        <p:blipFill>
          <a:blip r:embed="rId6"/>
          <a:stretch>
            <a:fillRect/>
          </a:stretch>
        </p:blipFill>
        <p:spPr>
          <a:xfrm>
            <a:off x="2568473" y="2777112"/>
            <a:ext cx="244659" cy="416653"/>
          </a:xfrm>
          <a:prstGeom prst="rect">
            <a:avLst/>
          </a:prstGeom>
        </p:spPr>
      </p:pic>
      <p:sp>
        <p:nvSpPr>
          <p:cNvPr id="72" name="Rectangle: Rounded Corners 71">
            <a:extLst>
              <a:ext uri="{FF2B5EF4-FFF2-40B4-BE49-F238E27FC236}">
                <a16:creationId xmlns:a16="http://schemas.microsoft.com/office/drawing/2014/main" id="{D5F88D0D-202A-42A5-9FCE-A678FCD7C18A}"/>
              </a:ext>
            </a:extLst>
          </p:cNvPr>
          <p:cNvSpPr/>
          <p:nvPr/>
        </p:nvSpPr>
        <p:spPr>
          <a:xfrm>
            <a:off x="1602483" y="1892693"/>
            <a:ext cx="668544" cy="650064"/>
          </a:xfrm>
          <a:prstGeom prst="roundRect">
            <a:avLst/>
          </a:prstGeom>
          <a:noFill/>
          <a:ln w="28575">
            <a:solidFill>
              <a:srgbClr val="007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3" name="TextBox 72">
            <a:extLst>
              <a:ext uri="{FF2B5EF4-FFF2-40B4-BE49-F238E27FC236}">
                <a16:creationId xmlns:a16="http://schemas.microsoft.com/office/drawing/2014/main" id="{39E168D4-2305-41D5-87A5-34BCF90E51CE}"/>
              </a:ext>
            </a:extLst>
          </p:cNvPr>
          <p:cNvSpPr txBox="1"/>
          <p:nvPr/>
        </p:nvSpPr>
        <p:spPr>
          <a:xfrm>
            <a:off x="1264135" y="1677681"/>
            <a:ext cx="1345240" cy="215444"/>
          </a:xfrm>
          <a:prstGeom prst="rect">
            <a:avLst/>
          </a:prstGeom>
          <a:noFill/>
        </p:spPr>
        <p:txBody>
          <a:bodyPr wrap="square" rtlCol="0">
            <a:spAutoFit/>
          </a:bodyPr>
          <a:lstStyle/>
          <a:p>
            <a:pPr algn="ctr"/>
            <a:r>
              <a:rPr lang="da-DK" sz="800" dirty="0">
                <a:latin typeface="Lato Black" panose="020F0502020204030203" pitchFamily="34" charset="0"/>
                <a:ea typeface="Lato Black" panose="020F0502020204030203" pitchFamily="34" charset="0"/>
                <a:cs typeface="Lato Black" panose="020F0502020204030203" pitchFamily="34" charset="0"/>
              </a:rPr>
              <a:t>Forældre</a:t>
            </a:r>
            <a:endParaRPr lang="da-DK" sz="9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75" name="Rectangle: Rounded Corners 74">
            <a:extLst>
              <a:ext uri="{FF2B5EF4-FFF2-40B4-BE49-F238E27FC236}">
                <a16:creationId xmlns:a16="http://schemas.microsoft.com/office/drawing/2014/main" id="{E3894110-265B-419E-AF19-85F313A85235}"/>
              </a:ext>
            </a:extLst>
          </p:cNvPr>
          <p:cNvSpPr/>
          <p:nvPr/>
        </p:nvSpPr>
        <p:spPr>
          <a:xfrm>
            <a:off x="2505762" y="2618877"/>
            <a:ext cx="668544" cy="650064"/>
          </a:xfrm>
          <a:prstGeom prst="roundRect">
            <a:avLst/>
          </a:prstGeom>
          <a:noFill/>
          <a:ln w="28575">
            <a:solidFill>
              <a:srgbClr val="007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6" name="TextBox 75">
            <a:extLst>
              <a:ext uri="{FF2B5EF4-FFF2-40B4-BE49-F238E27FC236}">
                <a16:creationId xmlns:a16="http://schemas.microsoft.com/office/drawing/2014/main" id="{717E2153-2E8B-4C72-94DF-7C0DF54E289E}"/>
              </a:ext>
            </a:extLst>
          </p:cNvPr>
          <p:cNvSpPr txBox="1"/>
          <p:nvPr/>
        </p:nvSpPr>
        <p:spPr>
          <a:xfrm>
            <a:off x="2167414" y="2426490"/>
            <a:ext cx="1345240" cy="215444"/>
          </a:xfrm>
          <a:prstGeom prst="rect">
            <a:avLst/>
          </a:prstGeom>
          <a:noFill/>
        </p:spPr>
        <p:txBody>
          <a:bodyPr wrap="square" rtlCol="0">
            <a:spAutoFit/>
          </a:bodyPr>
          <a:lstStyle/>
          <a:p>
            <a:pPr algn="ctr"/>
            <a:r>
              <a:rPr lang="da-DK" sz="800" dirty="0">
                <a:latin typeface="Lato Black" panose="020F0502020204030203" pitchFamily="34" charset="0"/>
                <a:ea typeface="Lato Black" panose="020F0502020204030203" pitchFamily="34" charset="0"/>
                <a:cs typeface="Lato Black" panose="020F0502020204030203" pitchFamily="34" charset="0"/>
              </a:rPr>
              <a:t>Børn</a:t>
            </a:r>
            <a:endParaRPr lang="da-DK" sz="9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77" name="Picture 76" descr="A picture containing sign, clock, food, drawing&#10;&#10;Description automatically generated">
            <a:extLst>
              <a:ext uri="{FF2B5EF4-FFF2-40B4-BE49-F238E27FC236}">
                <a16:creationId xmlns:a16="http://schemas.microsoft.com/office/drawing/2014/main" id="{06AC71D1-6C90-4990-8FB0-CB735685B25A}"/>
              </a:ext>
            </a:extLst>
          </p:cNvPr>
          <p:cNvPicPr>
            <a:picLocks noChangeAspect="1"/>
          </p:cNvPicPr>
          <p:nvPr/>
        </p:nvPicPr>
        <p:blipFill>
          <a:blip r:embed="rId7"/>
          <a:stretch>
            <a:fillRect/>
          </a:stretch>
        </p:blipFill>
        <p:spPr>
          <a:xfrm flipH="1">
            <a:off x="1775815" y="1915629"/>
            <a:ext cx="345739" cy="604191"/>
          </a:xfrm>
          <a:prstGeom prst="rect">
            <a:avLst/>
          </a:prstGeom>
        </p:spPr>
      </p:pic>
      <p:sp>
        <p:nvSpPr>
          <p:cNvPr id="78" name="Rectangle: Rounded Corners 77">
            <a:extLst>
              <a:ext uri="{FF2B5EF4-FFF2-40B4-BE49-F238E27FC236}">
                <a16:creationId xmlns:a16="http://schemas.microsoft.com/office/drawing/2014/main" id="{0BD31120-5E12-4AD5-AEE4-548C1D2C4DB2}"/>
              </a:ext>
            </a:extLst>
          </p:cNvPr>
          <p:cNvSpPr/>
          <p:nvPr/>
        </p:nvSpPr>
        <p:spPr>
          <a:xfrm>
            <a:off x="485031" y="1616066"/>
            <a:ext cx="2906546" cy="1871057"/>
          </a:xfrm>
          <a:prstGeom prst="roundRect">
            <a:avLst/>
          </a:prstGeom>
          <a:noFill/>
          <a:ln w="28575">
            <a:solidFill>
              <a:srgbClr val="45B7C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9" name="Rectangle: Rounded Corners 78">
            <a:extLst>
              <a:ext uri="{FF2B5EF4-FFF2-40B4-BE49-F238E27FC236}">
                <a16:creationId xmlns:a16="http://schemas.microsoft.com/office/drawing/2014/main" id="{C9DDD948-D3FC-458A-B4B0-6632F71F9C60}"/>
              </a:ext>
            </a:extLst>
          </p:cNvPr>
          <p:cNvSpPr/>
          <p:nvPr/>
        </p:nvSpPr>
        <p:spPr>
          <a:xfrm>
            <a:off x="1481536" y="2615695"/>
            <a:ext cx="912574" cy="645268"/>
          </a:xfrm>
          <a:prstGeom prst="roundRect">
            <a:avLst/>
          </a:prstGeom>
          <a:solidFill>
            <a:srgbClr val="45B7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b="1" dirty="0">
                <a:ln>
                  <a:solidFill>
                    <a:srgbClr val="45B7C1"/>
                  </a:solidFill>
                </a:ln>
                <a:latin typeface="Lato Black" panose="020F0502020204030203" pitchFamily="34" charset="0"/>
                <a:ea typeface="Lato Black" panose="020F0502020204030203" pitchFamily="34" charset="0"/>
                <a:cs typeface="Lato Black" panose="020F0502020204030203" pitchFamily="34" charset="0"/>
              </a:rPr>
              <a:t>Rød stue</a:t>
            </a:r>
          </a:p>
        </p:txBody>
      </p:sp>
      <p:cxnSp>
        <p:nvCxnSpPr>
          <p:cNvPr id="82" name="Straight Arrow Connector 81">
            <a:extLst>
              <a:ext uri="{FF2B5EF4-FFF2-40B4-BE49-F238E27FC236}">
                <a16:creationId xmlns:a16="http://schemas.microsoft.com/office/drawing/2014/main" id="{8E47DD56-B5FD-4C16-BCC9-ACAC94284C18}"/>
              </a:ext>
            </a:extLst>
          </p:cNvPr>
          <p:cNvCxnSpPr>
            <a:cxnSpLocks/>
          </p:cNvCxnSpPr>
          <p:nvPr/>
        </p:nvCxnSpPr>
        <p:spPr>
          <a:xfrm flipH="1">
            <a:off x="3580936" y="2101538"/>
            <a:ext cx="522207" cy="0"/>
          </a:xfrm>
          <a:prstGeom prst="straightConnector1">
            <a:avLst/>
          </a:prstGeom>
          <a:ln w="57150">
            <a:solidFill>
              <a:srgbClr val="007A8D"/>
            </a:solidFill>
            <a:tailEnd type="triangle"/>
          </a:ln>
        </p:spPr>
        <p:style>
          <a:lnRef idx="3">
            <a:schemeClr val="accent3"/>
          </a:lnRef>
          <a:fillRef idx="0">
            <a:schemeClr val="accent3"/>
          </a:fillRef>
          <a:effectRef idx="2">
            <a:schemeClr val="accent3"/>
          </a:effectRef>
          <a:fontRef idx="minor">
            <a:schemeClr val="tx1"/>
          </a:fontRef>
        </p:style>
      </p:cxnSp>
      <p:sp>
        <p:nvSpPr>
          <p:cNvPr id="84" name="TextBox 83">
            <a:extLst>
              <a:ext uri="{FF2B5EF4-FFF2-40B4-BE49-F238E27FC236}">
                <a16:creationId xmlns:a16="http://schemas.microsoft.com/office/drawing/2014/main" id="{F4366659-871D-47EA-8C86-3325A6D5A206}"/>
              </a:ext>
            </a:extLst>
          </p:cNvPr>
          <p:cNvSpPr txBox="1"/>
          <p:nvPr/>
        </p:nvSpPr>
        <p:spPr>
          <a:xfrm>
            <a:off x="2111472" y="5010223"/>
            <a:ext cx="4597999" cy="261610"/>
          </a:xfrm>
          <a:prstGeom prst="rect">
            <a:avLst/>
          </a:prstGeom>
          <a:noFill/>
        </p:spPr>
        <p:txBody>
          <a:bodyPr wrap="square" rtlCol="0">
            <a:spAutoFit/>
          </a:bodyPr>
          <a:lstStyle/>
          <a:p>
            <a:r>
              <a:rPr lang="da-DK" sz="1100" b="1" dirty="0">
                <a:latin typeface="Lato black" panose="020F0502020204030203" pitchFamily="34" charset="0"/>
                <a:ea typeface="Lato black" panose="020F0502020204030203" pitchFamily="34" charset="0"/>
                <a:cs typeface="Lato black" panose="020F0502020204030203" pitchFamily="34" charset="0"/>
              </a:rPr>
              <a:t>Sikre at brugere er tilknyttet de rette grupper</a:t>
            </a:r>
          </a:p>
        </p:txBody>
      </p:sp>
      <p:pic>
        <p:nvPicPr>
          <p:cNvPr id="85" name="Picture 84">
            <a:extLst>
              <a:ext uri="{FF2B5EF4-FFF2-40B4-BE49-F238E27FC236}">
                <a16:creationId xmlns:a16="http://schemas.microsoft.com/office/drawing/2014/main" id="{CC88A44A-1F9A-4A58-8F69-8458E104B7AD}"/>
              </a:ext>
            </a:extLst>
          </p:cNvPr>
          <p:cNvPicPr>
            <a:picLocks noChangeAspect="1"/>
          </p:cNvPicPr>
          <p:nvPr/>
        </p:nvPicPr>
        <p:blipFill>
          <a:blip r:embed="rId8">
            <a:duotone>
              <a:schemeClr val="accent6">
                <a:shade val="45000"/>
                <a:satMod val="135000"/>
              </a:schemeClr>
              <a:prstClr val="white"/>
            </a:duotone>
          </a:blip>
          <a:stretch>
            <a:fillRect/>
          </a:stretch>
        </p:blipFill>
        <p:spPr>
          <a:xfrm>
            <a:off x="1866193" y="4942850"/>
            <a:ext cx="301221" cy="314365"/>
          </a:xfrm>
          <a:prstGeom prst="rect">
            <a:avLst/>
          </a:prstGeom>
          <a:ln>
            <a:noFill/>
          </a:ln>
        </p:spPr>
      </p:pic>
      <p:cxnSp>
        <p:nvCxnSpPr>
          <p:cNvPr id="86" name="Straight Arrow Connector 85">
            <a:extLst>
              <a:ext uri="{FF2B5EF4-FFF2-40B4-BE49-F238E27FC236}">
                <a16:creationId xmlns:a16="http://schemas.microsoft.com/office/drawing/2014/main" id="{4F869AE5-F400-49DA-8F94-EC7476A39657}"/>
              </a:ext>
            </a:extLst>
          </p:cNvPr>
          <p:cNvCxnSpPr>
            <a:cxnSpLocks/>
          </p:cNvCxnSpPr>
          <p:nvPr/>
        </p:nvCxnSpPr>
        <p:spPr>
          <a:xfrm flipV="1">
            <a:off x="4798683" y="4768507"/>
            <a:ext cx="0" cy="304810"/>
          </a:xfrm>
          <a:prstGeom prst="straightConnector1">
            <a:avLst/>
          </a:prstGeom>
          <a:ln w="28575">
            <a:solidFill>
              <a:srgbClr val="007A8D"/>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descr="A picture containing sign, clock, food, drawing&#10;&#10;Description automatically generated">
            <a:extLst>
              <a:ext uri="{FF2B5EF4-FFF2-40B4-BE49-F238E27FC236}">
                <a16:creationId xmlns:a16="http://schemas.microsoft.com/office/drawing/2014/main" id="{71C6D6ED-94A8-4FDE-ACE7-46B49E4CC2E6}"/>
              </a:ext>
            </a:extLst>
          </p:cNvPr>
          <p:cNvPicPr>
            <a:picLocks noChangeAspect="1"/>
          </p:cNvPicPr>
          <p:nvPr/>
        </p:nvPicPr>
        <p:blipFill>
          <a:blip r:embed="rId7"/>
          <a:stretch>
            <a:fillRect/>
          </a:stretch>
        </p:blipFill>
        <p:spPr>
          <a:xfrm flipH="1">
            <a:off x="7605670" y="4095182"/>
            <a:ext cx="531214" cy="928314"/>
          </a:xfrm>
          <a:prstGeom prst="rect">
            <a:avLst/>
          </a:prstGeom>
        </p:spPr>
      </p:pic>
      <p:sp>
        <p:nvSpPr>
          <p:cNvPr id="43" name="Rectangle: Rounded Corners 42">
            <a:extLst>
              <a:ext uri="{FF2B5EF4-FFF2-40B4-BE49-F238E27FC236}">
                <a16:creationId xmlns:a16="http://schemas.microsoft.com/office/drawing/2014/main" id="{5E99518A-7283-4DDF-A320-42BBF485D545}"/>
              </a:ext>
            </a:extLst>
          </p:cNvPr>
          <p:cNvSpPr/>
          <p:nvPr/>
        </p:nvSpPr>
        <p:spPr>
          <a:xfrm>
            <a:off x="7520382" y="4042794"/>
            <a:ext cx="1200648" cy="1016232"/>
          </a:xfrm>
          <a:prstGeom prst="roundRect">
            <a:avLst/>
          </a:prstGeom>
          <a:noFill/>
          <a:ln w="28575">
            <a:solidFill>
              <a:srgbClr val="007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TextBox 43">
            <a:extLst>
              <a:ext uri="{FF2B5EF4-FFF2-40B4-BE49-F238E27FC236}">
                <a16:creationId xmlns:a16="http://schemas.microsoft.com/office/drawing/2014/main" id="{661EEADA-3120-4134-96B2-EB3D7A62083F}"/>
              </a:ext>
            </a:extLst>
          </p:cNvPr>
          <p:cNvSpPr txBox="1"/>
          <p:nvPr/>
        </p:nvSpPr>
        <p:spPr>
          <a:xfrm>
            <a:off x="7578730" y="3778919"/>
            <a:ext cx="1083951" cy="230832"/>
          </a:xfrm>
          <a:prstGeom prst="rect">
            <a:avLst/>
          </a:prstGeom>
          <a:noFill/>
        </p:spPr>
        <p:txBody>
          <a:bodyPr wrap="none" rtlCol="0">
            <a:spAutoFit/>
          </a:bodyPr>
          <a:lstStyle/>
          <a:p>
            <a:r>
              <a:rPr lang="da-DK" sz="900" dirty="0">
                <a:latin typeface="Lato Black" panose="020F0502020204030203" pitchFamily="34" charset="0"/>
                <a:ea typeface="Lato Black" panose="020F0502020204030203" pitchFamily="34" charset="0"/>
                <a:cs typeface="Lato Black" panose="020F0502020204030203" pitchFamily="34" charset="0"/>
              </a:rPr>
              <a:t>Forældre og børn</a:t>
            </a:r>
          </a:p>
        </p:txBody>
      </p:sp>
      <p:cxnSp>
        <p:nvCxnSpPr>
          <p:cNvPr id="46" name="Straight Arrow Connector 45">
            <a:extLst>
              <a:ext uri="{FF2B5EF4-FFF2-40B4-BE49-F238E27FC236}">
                <a16:creationId xmlns:a16="http://schemas.microsoft.com/office/drawing/2014/main" id="{702FEF24-5446-49C7-88CD-55A0CBE02A16}"/>
              </a:ext>
            </a:extLst>
          </p:cNvPr>
          <p:cNvCxnSpPr>
            <a:cxnSpLocks/>
          </p:cNvCxnSpPr>
          <p:nvPr/>
        </p:nvCxnSpPr>
        <p:spPr>
          <a:xfrm flipH="1">
            <a:off x="7223390" y="4537465"/>
            <a:ext cx="296992" cy="0"/>
          </a:xfrm>
          <a:prstGeom prst="straightConnector1">
            <a:avLst/>
          </a:prstGeom>
          <a:ln w="28575">
            <a:solidFill>
              <a:srgbClr val="007A8D"/>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descr="A picture containing clock&#10;&#10;Description automatically generated">
            <a:extLst>
              <a:ext uri="{FF2B5EF4-FFF2-40B4-BE49-F238E27FC236}">
                <a16:creationId xmlns:a16="http://schemas.microsoft.com/office/drawing/2014/main" id="{FD65FC8C-7125-472D-87AE-49000FC722FA}"/>
              </a:ext>
            </a:extLst>
          </p:cNvPr>
          <p:cNvPicPr>
            <a:picLocks noChangeAspect="1"/>
          </p:cNvPicPr>
          <p:nvPr/>
        </p:nvPicPr>
        <p:blipFill>
          <a:blip r:embed="rId5"/>
          <a:stretch>
            <a:fillRect/>
          </a:stretch>
        </p:blipFill>
        <p:spPr>
          <a:xfrm>
            <a:off x="8374646" y="4768507"/>
            <a:ext cx="244659" cy="201555"/>
          </a:xfrm>
          <a:prstGeom prst="rect">
            <a:avLst/>
          </a:prstGeom>
        </p:spPr>
      </p:pic>
      <p:pic>
        <p:nvPicPr>
          <p:cNvPr id="48" name="Picture 47" descr="A picture containing sign, mug, drawing&#10;&#10;Description automatically generated">
            <a:extLst>
              <a:ext uri="{FF2B5EF4-FFF2-40B4-BE49-F238E27FC236}">
                <a16:creationId xmlns:a16="http://schemas.microsoft.com/office/drawing/2014/main" id="{DB8D0346-EE51-4F6F-B4FC-6096E8DEA5A6}"/>
              </a:ext>
            </a:extLst>
          </p:cNvPr>
          <p:cNvPicPr>
            <a:picLocks noChangeAspect="1"/>
          </p:cNvPicPr>
          <p:nvPr/>
        </p:nvPicPr>
        <p:blipFill>
          <a:blip r:embed="rId6"/>
          <a:stretch>
            <a:fillRect/>
          </a:stretch>
        </p:blipFill>
        <p:spPr>
          <a:xfrm>
            <a:off x="8145471" y="4566282"/>
            <a:ext cx="244659" cy="416653"/>
          </a:xfrm>
          <a:prstGeom prst="rect">
            <a:avLst/>
          </a:prstGeom>
        </p:spPr>
      </p:pic>
      <p:pic>
        <p:nvPicPr>
          <p:cNvPr id="49" name="Picture 48" descr="A picture containing sign, clock, food, drawing&#10;&#10;Description automatically generated">
            <a:extLst>
              <a:ext uri="{FF2B5EF4-FFF2-40B4-BE49-F238E27FC236}">
                <a16:creationId xmlns:a16="http://schemas.microsoft.com/office/drawing/2014/main" id="{6E38324C-8494-4C21-81E2-982870ADE250}"/>
              </a:ext>
            </a:extLst>
          </p:cNvPr>
          <p:cNvPicPr>
            <a:picLocks noChangeAspect="1"/>
          </p:cNvPicPr>
          <p:nvPr/>
        </p:nvPicPr>
        <p:blipFill>
          <a:blip r:embed="rId7"/>
          <a:stretch>
            <a:fillRect/>
          </a:stretch>
        </p:blipFill>
        <p:spPr>
          <a:xfrm flipH="1">
            <a:off x="7619965" y="2571383"/>
            <a:ext cx="531214" cy="928314"/>
          </a:xfrm>
          <a:prstGeom prst="rect">
            <a:avLst/>
          </a:prstGeom>
        </p:spPr>
      </p:pic>
      <p:sp>
        <p:nvSpPr>
          <p:cNvPr id="50" name="Rectangle: Rounded Corners 49">
            <a:extLst>
              <a:ext uri="{FF2B5EF4-FFF2-40B4-BE49-F238E27FC236}">
                <a16:creationId xmlns:a16="http://schemas.microsoft.com/office/drawing/2014/main" id="{134EE61B-C8F3-43B3-937E-A08EA0B8D20A}"/>
              </a:ext>
            </a:extLst>
          </p:cNvPr>
          <p:cNvSpPr/>
          <p:nvPr/>
        </p:nvSpPr>
        <p:spPr>
          <a:xfrm>
            <a:off x="7534677" y="2514802"/>
            <a:ext cx="1200648" cy="1016232"/>
          </a:xfrm>
          <a:prstGeom prst="roundRect">
            <a:avLst/>
          </a:prstGeom>
          <a:noFill/>
          <a:ln w="28575">
            <a:solidFill>
              <a:srgbClr val="007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1" name="TextBox 50">
            <a:extLst>
              <a:ext uri="{FF2B5EF4-FFF2-40B4-BE49-F238E27FC236}">
                <a16:creationId xmlns:a16="http://schemas.microsoft.com/office/drawing/2014/main" id="{09C8461E-5FC0-4A08-AD50-7D7CE79839AC}"/>
              </a:ext>
            </a:extLst>
          </p:cNvPr>
          <p:cNvSpPr txBox="1"/>
          <p:nvPr/>
        </p:nvSpPr>
        <p:spPr>
          <a:xfrm>
            <a:off x="7593025" y="2255313"/>
            <a:ext cx="1083951" cy="230832"/>
          </a:xfrm>
          <a:prstGeom prst="rect">
            <a:avLst/>
          </a:prstGeom>
          <a:noFill/>
        </p:spPr>
        <p:txBody>
          <a:bodyPr wrap="none" rtlCol="0">
            <a:spAutoFit/>
          </a:bodyPr>
          <a:lstStyle/>
          <a:p>
            <a:r>
              <a:rPr lang="da-DK" sz="900" dirty="0">
                <a:latin typeface="Lato Black" panose="020F0502020204030203" pitchFamily="34" charset="0"/>
                <a:ea typeface="Lato Black" panose="020F0502020204030203" pitchFamily="34" charset="0"/>
                <a:cs typeface="Lato Black" panose="020F0502020204030203" pitchFamily="34" charset="0"/>
              </a:rPr>
              <a:t>Forældre og børn</a:t>
            </a:r>
          </a:p>
        </p:txBody>
      </p:sp>
      <p:cxnSp>
        <p:nvCxnSpPr>
          <p:cNvPr id="52" name="Straight Arrow Connector 51">
            <a:extLst>
              <a:ext uri="{FF2B5EF4-FFF2-40B4-BE49-F238E27FC236}">
                <a16:creationId xmlns:a16="http://schemas.microsoft.com/office/drawing/2014/main" id="{BC6DF094-B22B-4DAA-BD0C-A5972772D02C}"/>
              </a:ext>
            </a:extLst>
          </p:cNvPr>
          <p:cNvCxnSpPr>
            <a:cxnSpLocks/>
          </p:cNvCxnSpPr>
          <p:nvPr/>
        </p:nvCxnSpPr>
        <p:spPr>
          <a:xfrm flipH="1">
            <a:off x="7237685" y="3020026"/>
            <a:ext cx="296992" cy="5784"/>
          </a:xfrm>
          <a:prstGeom prst="straightConnector1">
            <a:avLst/>
          </a:prstGeom>
          <a:ln w="28575">
            <a:solidFill>
              <a:srgbClr val="007A8D"/>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52" descr="A picture containing clock&#10;&#10;Description automatically generated">
            <a:extLst>
              <a:ext uri="{FF2B5EF4-FFF2-40B4-BE49-F238E27FC236}">
                <a16:creationId xmlns:a16="http://schemas.microsoft.com/office/drawing/2014/main" id="{8EE63DE4-EFF9-4C60-81BC-E72D974CEB66}"/>
              </a:ext>
            </a:extLst>
          </p:cNvPr>
          <p:cNvPicPr>
            <a:picLocks noChangeAspect="1"/>
          </p:cNvPicPr>
          <p:nvPr/>
        </p:nvPicPr>
        <p:blipFill>
          <a:blip r:embed="rId5"/>
          <a:stretch>
            <a:fillRect/>
          </a:stretch>
        </p:blipFill>
        <p:spPr>
          <a:xfrm>
            <a:off x="8388941" y="3244708"/>
            <a:ext cx="244659" cy="201555"/>
          </a:xfrm>
          <a:prstGeom prst="rect">
            <a:avLst/>
          </a:prstGeom>
        </p:spPr>
      </p:pic>
      <p:pic>
        <p:nvPicPr>
          <p:cNvPr id="54" name="Picture 53" descr="A picture containing sign, mug, drawing&#10;&#10;Description automatically generated">
            <a:extLst>
              <a:ext uri="{FF2B5EF4-FFF2-40B4-BE49-F238E27FC236}">
                <a16:creationId xmlns:a16="http://schemas.microsoft.com/office/drawing/2014/main" id="{71695D0D-DB0B-4B28-8A1B-71FDD13F8F1A}"/>
              </a:ext>
            </a:extLst>
          </p:cNvPr>
          <p:cNvPicPr>
            <a:picLocks noChangeAspect="1"/>
          </p:cNvPicPr>
          <p:nvPr/>
        </p:nvPicPr>
        <p:blipFill>
          <a:blip r:embed="rId6"/>
          <a:stretch>
            <a:fillRect/>
          </a:stretch>
        </p:blipFill>
        <p:spPr>
          <a:xfrm>
            <a:off x="8159766" y="3042483"/>
            <a:ext cx="244659" cy="416653"/>
          </a:xfrm>
          <a:prstGeom prst="rect">
            <a:avLst/>
          </a:prstGeom>
        </p:spPr>
      </p:pic>
    </p:spTree>
    <p:extLst>
      <p:ext uri="{BB962C8B-B14F-4D97-AF65-F5344CB8AC3E}">
        <p14:creationId xmlns:p14="http://schemas.microsoft.com/office/powerpoint/2010/main" val="48221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1000"/>
                                        <p:tgtEl>
                                          <p:spTgt spid="86"/>
                                        </p:tgtEl>
                                      </p:cBhvr>
                                    </p:animEffect>
                                    <p:anim calcmode="lin" valueType="num">
                                      <p:cBhvr>
                                        <p:cTn id="18" dur="1000" fill="hold"/>
                                        <p:tgtEl>
                                          <p:spTgt spid="86"/>
                                        </p:tgtEl>
                                        <p:attrNameLst>
                                          <p:attrName>ppt_x</p:attrName>
                                        </p:attrNameLst>
                                      </p:cBhvr>
                                      <p:tavLst>
                                        <p:tav tm="0">
                                          <p:val>
                                            <p:strVal val="#ppt_x"/>
                                          </p:val>
                                        </p:tav>
                                        <p:tav tm="100000">
                                          <p:val>
                                            <p:strVal val="#ppt_x"/>
                                          </p:val>
                                        </p:tav>
                                      </p:tavLst>
                                    </p:anim>
                                    <p:anim calcmode="lin" valueType="num">
                                      <p:cBhvr>
                                        <p:cTn id="19" dur="1000" fill="hold"/>
                                        <p:tgtEl>
                                          <p:spTgt spid="8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anim calcmode="lin" valueType="num">
                                      <p:cBhvr>
                                        <p:cTn id="55" dur="1000" fill="hold"/>
                                        <p:tgtEl>
                                          <p:spTgt spid="46"/>
                                        </p:tgtEl>
                                        <p:attrNameLst>
                                          <p:attrName>ppt_x</p:attrName>
                                        </p:attrNameLst>
                                      </p:cBhvr>
                                      <p:tavLst>
                                        <p:tav tm="0">
                                          <p:val>
                                            <p:strVal val="#ppt_x"/>
                                          </p:val>
                                        </p:tav>
                                        <p:tav tm="100000">
                                          <p:val>
                                            <p:strVal val="#ppt_x"/>
                                          </p:val>
                                        </p:tav>
                                      </p:tavLst>
                                    </p:anim>
                                    <p:anim calcmode="lin" valueType="num">
                                      <p:cBhvr>
                                        <p:cTn id="56" dur="1000" fill="hold"/>
                                        <p:tgtEl>
                                          <p:spTgt spid="4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1000"/>
                                        <p:tgtEl>
                                          <p:spTgt spid="44"/>
                                        </p:tgtEl>
                                      </p:cBhvr>
                                    </p:animEffect>
                                    <p:anim calcmode="lin" valueType="num">
                                      <p:cBhvr>
                                        <p:cTn id="65" dur="1000" fill="hold"/>
                                        <p:tgtEl>
                                          <p:spTgt spid="44"/>
                                        </p:tgtEl>
                                        <p:attrNameLst>
                                          <p:attrName>ppt_x</p:attrName>
                                        </p:attrNameLst>
                                      </p:cBhvr>
                                      <p:tavLst>
                                        <p:tav tm="0">
                                          <p:val>
                                            <p:strVal val="#ppt_x"/>
                                          </p:val>
                                        </p:tav>
                                        <p:tav tm="100000">
                                          <p:val>
                                            <p:strVal val="#ppt_x"/>
                                          </p:val>
                                        </p:tav>
                                      </p:tavLst>
                                    </p:anim>
                                    <p:anim calcmode="lin" valueType="num">
                                      <p:cBhvr>
                                        <p:cTn id="66" dur="1000" fill="hold"/>
                                        <p:tgtEl>
                                          <p:spTgt spid="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1000"/>
                                        <p:tgtEl>
                                          <p:spTgt spid="48"/>
                                        </p:tgtEl>
                                      </p:cBhvr>
                                    </p:animEffect>
                                    <p:anim calcmode="lin" valueType="num">
                                      <p:cBhvr>
                                        <p:cTn id="70" dur="1000" fill="hold"/>
                                        <p:tgtEl>
                                          <p:spTgt spid="48"/>
                                        </p:tgtEl>
                                        <p:attrNameLst>
                                          <p:attrName>ppt_x</p:attrName>
                                        </p:attrNameLst>
                                      </p:cBhvr>
                                      <p:tavLst>
                                        <p:tav tm="0">
                                          <p:val>
                                            <p:strVal val="#ppt_x"/>
                                          </p:val>
                                        </p:tav>
                                        <p:tav tm="100000">
                                          <p:val>
                                            <p:strVal val="#ppt_x"/>
                                          </p:val>
                                        </p:tav>
                                      </p:tavLst>
                                    </p:anim>
                                    <p:anim calcmode="lin" valueType="num">
                                      <p:cBhvr>
                                        <p:cTn id="71" dur="1000" fill="hold"/>
                                        <p:tgtEl>
                                          <p:spTgt spid="4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1000"/>
                                        <p:tgtEl>
                                          <p:spTgt spid="47"/>
                                        </p:tgtEl>
                                      </p:cBhvr>
                                    </p:animEffect>
                                    <p:anim calcmode="lin" valueType="num">
                                      <p:cBhvr>
                                        <p:cTn id="75" dur="1000" fill="hold"/>
                                        <p:tgtEl>
                                          <p:spTgt spid="47"/>
                                        </p:tgtEl>
                                        <p:attrNameLst>
                                          <p:attrName>ppt_x</p:attrName>
                                        </p:attrNameLst>
                                      </p:cBhvr>
                                      <p:tavLst>
                                        <p:tav tm="0">
                                          <p:val>
                                            <p:strVal val="#ppt_x"/>
                                          </p:val>
                                        </p:tav>
                                        <p:tav tm="100000">
                                          <p:val>
                                            <p:strVal val="#ppt_x"/>
                                          </p:val>
                                        </p:tav>
                                      </p:tavLst>
                                    </p:anim>
                                    <p:anim calcmode="lin" valueType="num">
                                      <p:cBhvr>
                                        <p:cTn id="7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1000"/>
                                        <p:tgtEl>
                                          <p:spTgt spid="55"/>
                                        </p:tgtEl>
                                      </p:cBhvr>
                                    </p:animEffect>
                                    <p:anim calcmode="lin" valueType="num">
                                      <p:cBhvr>
                                        <p:cTn id="82" dur="1000" fill="hold"/>
                                        <p:tgtEl>
                                          <p:spTgt spid="55"/>
                                        </p:tgtEl>
                                        <p:attrNameLst>
                                          <p:attrName>ppt_x</p:attrName>
                                        </p:attrNameLst>
                                      </p:cBhvr>
                                      <p:tavLst>
                                        <p:tav tm="0">
                                          <p:val>
                                            <p:strVal val="#ppt_x"/>
                                          </p:val>
                                        </p:tav>
                                        <p:tav tm="100000">
                                          <p:val>
                                            <p:strVal val="#ppt_x"/>
                                          </p:val>
                                        </p:tav>
                                      </p:tavLst>
                                    </p:anim>
                                    <p:anim calcmode="lin" valueType="num">
                                      <p:cBhvr>
                                        <p:cTn id="83" dur="1000" fill="hold"/>
                                        <p:tgtEl>
                                          <p:spTgt spid="55"/>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1000"/>
                                        <p:tgtEl>
                                          <p:spTgt spid="24"/>
                                        </p:tgtEl>
                                      </p:cBhvr>
                                    </p:animEffect>
                                    <p:anim calcmode="lin" valueType="num">
                                      <p:cBhvr>
                                        <p:cTn id="87" dur="1000" fill="hold"/>
                                        <p:tgtEl>
                                          <p:spTgt spid="24"/>
                                        </p:tgtEl>
                                        <p:attrNameLst>
                                          <p:attrName>ppt_x</p:attrName>
                                        </p:attrNameLst>
                                      </p:cBhvr>
                                      <p:tavLst>
                                        <p:tav tm="0">
                                          <p:val>
                                            <p:strVal val="#ppt_x"/>
                                          </p:val>
                                        </p:tav>
                                        <p:tav tm="100000">
                                          <p:val>
                                            <p:strVal val="#ppt_x"/>
                                          </p:val>
                                        </p:tav>
                                      </p:tavLst>
                                    </p:anim>
                                    <p:anim calcmode="lin" valueType="num">
                                      <p:cBhvr>
                                        <p:cTn id="88" dur="1000" fill="hold"/>
                                        <p:tgtEl>
                                          <p:spTgt spid="24"/>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anim calcmode="lin" valueType="num">
                                      <p:cBhvr>
                                        <p:cTn id="92" dur="1000" fill="hold"/>
                                        <p:tgtEl>
                                          <p:spTgt spid="42"/>
                                        </p:tgtEl>
                                        <p:attrNameLst>
                                          <p:attrName>ppt_x</p:attrName>
                                        </p:attrNameLst>
                                      </p:cBhvr>
                                      <p:tavLst>
                                        <p:tav tm="0">
                                          <p:val>
                                            <p:strVal val="#ppt_x"/>
                                          </p:val>
                                        </p:tav>
                                        <p:tav tm="100000">
                                          <p:val>
                                            <p:strVal val="#ppt_x"/>
                                          </p:val>
                                        </p:tav>
                                      </p:tavLst>
                                    </p:anim>
                                    <p:anim calcmode="lin" valueType="num">
                                      <p:cBhvr>
                                        <p:cTn id="93" dur="1000" fill="hold"/>
                                        <p:tgtEl>
                                          <p:spTgt spid="4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fade">
                                      <p:cBhvr>
                                        <p:cTn id="96" dur="1000"/>
                                        <p:tgtEl>
                                          <p:spTgt spid="56"/>
                                        </p:tgtEl>
                                      </p:cBhvr>
                                    </p:animEffect>
                                    <p:anim calcmode="lin" valueType="num">
                                      <p:cBhvr>
                                        <p:cTn id="97" dur="1000" fill="hold"/>
                                        <p:tgtEl>
                                          <p:spTgt spid="56"/>
                                        </p:tgtEl>
                                        <p:attrNameLst>
                                          <p:attrName>ppt_x</p:attrName>
                                        </p:attrNameLst>
                                      </p:cBhvr>
                                      <p:tavLst>
                                        <p:tav tm="0">
                                          <p:val>
                                            <p:strVal val="#ppt_x"/>
                                          </p:val>
                                        </p:tav>
                                        <p:tav tm="100000">
                                          <p:val>
                                            <p:strVal val="#ppt_x"/>
                                          </p:val>
                                        </p:tav>
                                      </p:tavLst>
                                    </p:anim>
                                    <p:anim calcmode="lin" valueType="num">
                                      <p:cBhvr>
                                        <p:cTn id="98" dur="1000" fill="hold"/>
                                        <p:tgtEl>
                                          <p:spTgt spid="56"/>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1000"/>
                                        <p:tgtEl>
                                          <p:spTgt spid="27"/>
                                        </p:tgtEl>
                                      </p:cBhvr>
                                    </p:animEffect>
                                    <p:anim calcmode="lin" valueType="num">
                                      <p:cBhvr>
                                        <p:cTn id="102" dur="1000" fill="hold"/>
                                        <p:tgtEl>
                                          <p:spTgt spid="27"/>
                                        </p:tgtEl>
                                        <p:attrNameLst>
                                          <p:attrName>ppt_x</p:attrName>
                                        </p:attrNameLst>
                                      </p:cBhvr>
                                      <p:tavLst>
                                        <p:tav tm="0">
                                          <p:val>
                                            <p:strVal val="#ppt_x"/>
                                          </p:val>
                                        </p:tav>
                                        <p:tav tm="100000">
                                          <p:val>
                                            <p:strVal val="#ppt_x"/>
                                          </p:val>
                                        </p:tav>
                                      </p:tavLst>
                                    </p:anim>
                                    <p:anim calcmode="lin" valueType="num">
                                      <p:cBhvr>
                                        <p:cTn id="103" dur="1000" fill="hold"/>
                                        <p:tgtEl>
                                          <p:spTgt spid="27"/>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1000"/>
                                        <p:tgtEl>
                                          <p:spTgt spid="30"/>
                                        </p:tgtEl>
                                      </p:cBhvr>
                                    </p:animEffect>
                                    <p:anim calcmode="lin" valueType="num">
                                      <p:cBhvr>
                                        <p:cTn id="107" dur="1000" fill="hold"/>
                                        <p:tgtEl>
                                          <p:spTgt spid="30"/>
                                        </p:tgtEl>
                                        <p:attrNameLst>
                                          <p:attrName>ppt_x</p:attrName>
                                        </p:attrNameLst>
                                      </p:cBhvr>
                                      <p:tavLst>
                                        <p:tav tm="0">
                                          <p:val>
                                            <p:strVal val="#ppt_x"/>
                                          </p:val>
                                        </p:tav>
                                        <p:tav tm="100000">
                                          <p:val>
                                            <p:strVal val="#ppt_x"/>
                                          </p:val>
                                        </p:tav>
                                      </p:tavLst>
                                    </p:anim>
                                    <p:anim calcmode="lin" valueType="num">
                                      <p:cBhvr>
                                        <p:cTn id="108" dur="1000" fill="hold"/>
                                        <p:tgtEl>
                                          <p:spTgt spid="30"/>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1000"/>
                                        <p:tgtEl>
                                          <p:spTgt spid="40"/>
                                        </p:tgtEl>
                                      </p:cBhvr>
                                    </p:animEffect>
                                    <p:anim calcmode="lin" valueType="num">
                                      <p:cBhvr>
                                        <p:cTn id="112" dur="1000" fill="hold"/>
                                        <p:tgtEl>
                                          <p:spTgt spid="40"/>
                                        </p:tgtEl>
                                        <p:attrNameLst>
                                          <p:attrName>ppt_x</p:attrName>
                                        </p:attrNameLst>
                                      </p:cBhvr>
                                      <p:tavLst>
                                        <p:tav tm="0">
                                          <p:val>
                                            <p:strVal val="#ppt_x"/>
                                          </p:val>
                                        </p:tav>
                                        <p:tav tm="100000">
                                          <p:val>
                                            <p:strVal val="#ppt_x"/>
                                          </p:val>
                                        </p:tav>
                                      </p:tavLst>
                                    </p:anim>
                                    <p:anim calcmode="lin" valueType="num">
                                      <p:cBhvr>
                                        <p:cTn id="113" dur="1000" fill="hold"/>
                                        <p:tgtEl>
                                          <p:spTgt spid="40"/>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1000"/>
                                        <p:tgtEl>
                                          <p:spTgt spid="49"/>
                                        </p:tgtEl>
                                      </p:cBhvr>
                                    </p:animEffect>
                                    <p:anim calcmode="lin" valueType="num">
                                      <p:cBhvr>
                                        <p:cTn id="117" dur="1000" fill="hold"/>
                                        <p:tgtEl>
                                          <p:spTgt spid="49"/>
                                        </p:tgtEl>
                                        <p:attrNameLst>
                                          <p:attrName>ppt_x</p:attrName>
                                        </p:attrNameLst>
                                      </p:cBhvr>
                                      <p:tavLst>
                                        <p:tav tm="0">
                                          <p:val>
                                            <p:strVal val="#ppt_x"/>
                                          </p:val>
                                        </p:tav>
                                        <p:tav tm="100000">
                                          <p:val>
                                            <p:strVal val="#ppt_x"/>
                                          </p:val>
                                        </p:tav>
                                      </p:tavLst>
                                    </p:anim>
                                    <p:anim calcmode="lin" valueType="num">
                                      <p:cBhvr>
                                        <p:cTn id="118" dur="1000" fill="hold"/>
                                        <p:tgtEl>
                                          <p:spTgt spid="49"/>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52"/>
                                        </p:tgtEl>
                                        <p:attrNameLst>
                                          <p:attrName>style.visibility</p:attrName>
                                        </p:attrNameLst>
                                      </p:cBhvr>
                                      <p:to>
                                        <p:strVal val="visible"/>
                                      </p:to>
                                    </p:set>
                                    <p:animEffect transition="in" filter="fade">
                                      <p:cBhvr>
                                        <p:cTn id="121" dur="1000"/>
                                        <p:tgtEl>
                                          <p:spTgt spid="52"/>
                                        </p:tgtEl>
                                      </p:cBhvr>
                                    </p:animEffect>
                                    <p:anim calcmode="lin" valueType="num">
                                      <p:cBhvr>
                                        <p:cTn id="122" dur="1000" fill="hold"/>
                                        <p:tgtEl>
                                          <p:spTgt spid="52"/>
                                        </p:tgtEl>
                                        <p:attrNameLst>
                                          <p:attrName>ppt_x</p:attrName>
                                        </p:attrNameLst>
                                      </p:cBhvr>
                                      <p:tavLst>
                                        <p:tav tm="0">
                                          <p:val>
                                            <p:strVal val="#ppt_x"/>
                                          </p:val>
                                        </p:tav>
                                        <p:tav tm="100000">
                                          <p:val>
                                            <p:strVal val="#ppt_x"/>
                                          </p:val>
                                        </p:tav>
                                      </p:tavLst>
                                    </p:anim>
                                    <p:anim calcmode="lin" valueType="num">
                                      <p:cBhvr>
                                        <p:cTn id="123" dur="1000" fill="hold"/>
                                        <p:tgtEl>
                                          <p:spTgt spid="52"/>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Effect transition="in" filter="fade">
                                      <p:cBhvr>
                                        <p:cTn id="126" dur="1000"/>
                                        <p:tgtEl>
                                          <p:spTgt spid="50"/>
                                        </p:tgtEl>
                                      </p:cBhvr>
                                    </p:animEffect>
                                    <p:anim calcmode="lin" valueType="num">
                                      <p:cBhvr>
                                        <p:cTn id="127" dur="1000" fill="hold"/>
                                        <p:tgtEl>
                                          <p:spTgt spid="50"/>
                                        </p:tgtEl>
                                        <p:attrNameLst>
                                          <p:attrName>ppt_x</p:attrName>
                                        </p:attrNameLst>
                                      </p:cBhvr>
                                      <p:tavLst>
                                        <p:tav tm="0">
                                          <p:val>
                                            <p:strVal val="#ppt_x"/>
                                          </p:val>
                                        </p:tav>
                                        <p:tav tm="100000">
                                          <p:val>
                                            <p:strVal val="#ppt_x"/>
                                          </p:val>
                                        </p:tav>
                                      </p:tavLst>
                                    </p:anim>
                                    <p:anim calcmode="lin" valueType="num">
                                      <p:cBhvr>
                                        <p:cTn id="128" dur="1000" fill="hold"/>
                                        <p:tgtEl>
                                          <p:spTgt spid="50"/>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51"/>
                                        </p:tgtEl>
                                        <p:attrNameLst>
                                          <p:attrName>style.visibility</p:attrName>
                                        </p:attrNameLst>
                                      </p:cBhvr>
                                      <p:to>
                                        <p:strVal val="visible"/>
                                      </p:to>
                                    </p:set>
                                    <p:animEffect transition="in" filter="fade">
                                      <p:cBhvr>
                                        <p:cTn id="131" dur="1000"/>
                                        <p:tgtEl>
                                          <p:spTgt spid="51"/>
                                        </p:tgtEl>
                                      </p:cBhvr>
                                    </p:animEffect>
                                    <p:anim calcmode="lin" valueType="num">
                                      <p:cBhvr>
                                        <p:cTn id="132" dur="1000" fill="hold"/>
                                        <p:tgtEl>
                                          <p:spTgt spid="51"/>
                                        </p:tgtEl>
                                        <p:attrNameLst>
                                          <p:attrName>ppt_x</p:attrName>
                                        </p:attrNameLst>
                                      </p:cBhvr>
                                      <p:tavLst>
                                        <p:tav tm="0">
                                          <p:val>
                                            <p:strVal val="#ppt_x"/>
                                          </p:val>
                                        </p:tav>
                                        <p:tav tm="100000">
                                          <p:val>
                                            <p:strVal val="#ppt_x"/>
                                          </p:val>
                                        </p:tav>
                                      </p:tavLst>
                                    </p:anim>
                                    <p:anim calcmode="lin" valueType="num">
                                      <p:cBhvr>
                                        <p:cTn id="133" dur="1000" fill="hold"/>
                                        <p:tgtEl>
                                          <p:spTgt spid="51"/>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54"/>
                                        </p:tgtEl>
                                        <p:attrNameLst>
                                          <p:attrName>style.visibility</p:attrName>
                                        </p:attrNameLst>
                                      </p:cBhvr>
                                      <p:to>
                                        <p:strVal val="visible"/>
                                      </p:to>
                                    </p:set>
                                    <p:animEffect transition="in" filter="fade">
                                      <p:cBhvr>
                                        <p:cTn id="136" dur="1000"/>
                                        <p:tgtEl>
                                          <p:spTgt spid="54"/>
                                        </p:tgtEl>
                                      </p:cBhvr>
                                    </p:animEffect>
                                    <p:anim calcmode="lin" valueType="num">
                                      <p:cBhvr>
                                        <p:cTn id="137" dur="1000" fill="hold"/>
                                        <p:tgtEl>
                                          <p:spTgt spid="54"/>
                                        </p:tgtEl>
                                        <p:attrNameLst>
                                          <p:attrName>ppt_x</p:attrName>
                                        </p:attrNameLst>
                                      </p:cBhvr>
                                      <p:tavLst>
                                        <p:tav tm="0">
                                          <p:val>
                                            <p:strVal val="#ppt_x"/>
                                          </p:val>
                                        </p:tav>
                                        <p:tav tm="100000">
                                          <p:val>
                                            <p:strVal val="#ppt_x"/>
                                          </p:val>
                                        </p:tav>
                                      </p:tavLst>
                                    </p:anim>
                                    <p:anim calcmode="lin" valueType="num">
                                      <p:cBhvr>
                                        <p:cTn id="138" dur="1000" fill="hold"/>
                                        <p:tgtEl>
                                          <p:spTgt spid="54"/>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53"/>
                                        </p:tgtEl>
                                        <p:attrNameLst>
                                          <p:attrName>style.visibility</p:attrName>
                                        </p:attrNameLst>
                                      </p:cBhvr>
                                      <p:to>
                                        <p:strVal val="visible"/>
                                      </p:to>
                                    </p:set>
                                    <p:animEffect transition="in" filter="fade">
                                      <p:cBhvr>
                                        <p:cTn id="141" dur="1000"/>
                                        <p:tgtEl>
                                          <p:spTgt spid="53"/>
                                        </p:tgtEl>
                                      </p:cBhvr>
                                    </p:animEffect>
                                    <p:anim calcmode="lin" valueType="num">
                                      <p:cBhvr>
                                        <p:cTn id="142" dur="1000" fill="hold"/>
                                        <p:tgtEl>
                                          <p:spTgt spid="53"/>
                                        </p:tgtEl>
                                        <p:attrNameLst>
                                          <p:attrName>ppt_x</p:attrName>
                                        </p:attrNameLst>
                                      </p:cBhvr>
                                      <p:tavLst>
                                        <p:tav tm="0">
                                          <p:val>
                                            <p:strVal val="#ppt_x"/>
                                          </p:val>
                                        </p:tav>
                                        <p:tav tm="100000">
                                          <p:val>
                                            <p:strVal val="#ppt_x"/>
                                          </p:val>
                                        </p:tav>
                                      </p:tavLst>
                                    </p:anim>
                                    <p:anim calcmode="lin" valueType="num">
                                      <p:cBhvr>
                                        <p:cTn id="14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57"/>
                                        </p:tgtEl>
                                        <p:attrNameLst>
                                          <p:attrName>style.visibility</p:attrName>
                                        </p:attrNameLst>
                                      </p:cBhvr>
                                      <p:to>
                                        <p:strVal val="visible"/>
                                      </p:to>
                                    </p:set>
                                    <p:animEffect transition="in" filter="fade">
                                      <p:cBhvr>
                                        <p:cTn id="148" dur="1000"/>
                                        <p:tgtEl>
                                          <p:spTgt spid="57"/>
                                        </p:tgtEl>
                                      </p:cBhvr>
                                    </p:animEffect>
                                    <p:anim calcmode="lin" valueType="num">
                                      <p:cBhvr>
                                        <p:cTn id="149" dur="1000" fill="hold"/>
                                        <p:tgtEl>
                                          <p:spTgt spid="57"/>
                                        </p:tgtEl>
                                        <p:attrNameLst>
                                          <p:attrName>ppt_x</p:attrName>
                                        </p:attrNameLst>
                                      </p:cBhvr>
                                      <p:tavLst>
                                        <p:tav tm="0">
                                          <p:val>
                                            <p:strVal val="#ppt_x"/>
                                          </p:val>
                                        </p:tav>
                                        <p:tav tm="100000">
                                          <p:val>
                                            <p:strVal val="#ppt_x"/>
                                          </p:val>
                                        </p:tav>
                                      </p:tavLst>
                                    </p:anim>
                                    <p:anim calcmode="lin" valueType="num">
                                      <p:cBhvr>
                                        <p:cTn id="150" dur="1000" fill="hold"/>
                                        <p:tgtEl>
                                          <p:spTgt spid="57"/>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60"/>
                                        </p:tgtEl>
                                        <p:attrNameLst>
                                          <p:attrName>style.visibility</p:attrName>
                                        </p:attrNameLst>
                                      </p:cBhvr>
                                      <p:to>
                                        <p:strVal val="visible"/>
                                      </p:to>
                                    </p:set>
                                    <p:animEffect transition="in" filter="fade">
                                      <p:cBhvr>
                                        <p:cTn id="153" dur="1000"/>
                                        <p:tgtEl>
                                          <p:spTgt spid="60"/>
                                        </p:tgtEl>
                                      </p:cBhvr>
                                    </p:animEffect>
                                    <p:anim calcmode="lin" valueType="num">
                                      <p:cBhvr>
                                        <p:cTn id="154" dur="1000" fill="hold"/>
                                        <p:tgtEl>
                                          <p:spTgt spid="60"/>
                                        </p:tgtEl>
                                        <p:attrNameLst>
                                          <p:attrName>ppt_x</p:attrName>
                                        </p:attrNameLst>
                                      </p:cBhvr>
                                      <p:tavLst>
                                        <p:tav tm="0">
                                          <p:val>
                                            <p:strVal val="#ppt_x"/>
                                          </p:val>
                                        </p:tav>
                                        <p:tav tm="100000">
                                          <p:val>
                                            <p:strVal val="#ppt_x"/>
                                          </p:val>
                                        </p:tav>
                                      </p:tavLst>
                                    </p:anim>
                                    <p:anim calcmode="lin" valueType="num">
                                      <p:cBhvr>
                                        <p:cTn id="155" dur="1000" fill="hold"/>
                                        <p:tgtEl>
                                          <p:spTgt spid="60"/>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61"/>
                                        </p:tgtEl>
                                        <p:attrNameLst>
                                          <p:attrName>style.visibility</p:attrName>
                                        </p:attrNameLst>
                                      </p:cBhvr>
                                      <p:to>
                                        <p:strVal val="visible"/>
                                      </p:to>
                                    </p:set>
                                    <p:animEffect transition="in" filter="fade">
                                      <p:cBhvr>
                                        <p:cTn id="158" dur="1000"/>
                                        <p:tgtEl>
                                          <p:spTgt spid="61"/>
                                        </p:tgtEl>
                                      </p:cBhvr>
                                    </p:animEffect>
                                    <p:anim calcmode="lin" valueType="num">
                                      <p:cBhvr>
                                        <p:cTn id="159" dur="1000" fill="hold"/>
                                        <p:tgtEl>
                                          <p:spTgt spid="61"/>
                                        </p:tgtEl>
                                        <p:attrNameLst>
                                          <p:attrName>ppt_x</p:attrName>
                                        </p:attrNameLst>
                                      </p:cBhvr>
                                      <p:tavLst>
                                        <p:tav tm="0">
                                          <p:val>
                                            <p:strVal val="#ppt_x"/>
                                          </p:val>
                                        </p:tav>
                                        <p:tav tm="100000">
                                          <p:val>
                                            <p:strVal val="#ppt_x"/>
                                          </p:val>
                                        </p:tav>
                                      </p:tavLst>
                                    </p:anim>
                                    <p:anim calcmode="lin" valueType="num">
                                      <p:cBhvr>
                                        <p:cTn id="160" dur="1000" fill="hold"/>
                                        <p:tgtEl>
                                          <p:spTgt spid="61"/>
                                        </p:tgtEl>
                                        <p:attrNameLst>
                                          <p:attrName>ppt_y</p:attrName>
                                        </p:attrNameLst>
                                      </p:cBhvr>
                                      <p:tavLst>
                                        <p:tav tm="0">
                                          <p:val>
                                            <p:strVal val="#ppt_y+.1"/>
                                          </p:val>
                                        </p:tav>
                                        <p:tav tm="100000">
                                          <p:val>
                                            <p:strVal val="#ppt_y"/>
                                          </p:val>
                                        </p:tav>
                                      </p:tavLst>
                                    </p:anim>
                                  </p:childTnLst>
                                </p:cTn>
                              </p:par>
                              <p:par>
                                <p:cTn id="161" presetID="42" presetClass="entr" presetSubtype="0" fill="hold" nodeType="withEffect">
                                  <p:stCondLst>
                                    <p:cond delay="0"/>
                                  </p:stCondLst>
                                  <p:childTnLst>
                                    <p:set>
                                      <p:cBhvr>
                                        <p:cTn id="162" dur="1" fill="hold">
                                          <p:stCondLst>
                                            <p:cond delay="0"/>
                                          </p:stCondLst>
                                        </p:cTn>
                                        <p:tgtEl>
                                          <p:spTgt spid="65"/>
                                        </p:tgtEl>
                                        <p:attrNameLst>
                                          <p:attrName>style.visibility</p:attrName>
                                        </p:attrNameLst>
                                      </p:cBhvr>
                                      <p:to>
                                        <p:strVal val="visible"/>
                                      </p:to>
                                    </p:set>
                                    <p:animEffect transition="in" filter="fade">
                                      <p:cBhvr>
                                        <p:cTn id="163" dur="1000"/>
                                        <p:tgtEl>
                                          <p:spTgt spid="65"/>
                                        </p:tgtEl>
                                      </p:cBhvr>
                                    </p:animEffect>
                                    <p:anim calcmode="lin" valueType="num">
                                      <p:cBhvr>
                                        <p:cTn id="164" dur="1000" fill="hold"/>
                                        <p:tgtEl>
                                          <p:spTgt spid="65"/>
                                        </p:tgtEl>
                                        <p:attrNameLst>
                                          <p:attrName>ppt_x</p:attrName>
                                        </p:attrNameLst>
                                      </p:cBhvr>
                                      <p:tavLst>
                                        <p:tav tm="0">
                                          <p:val>
                                            <p:strVal val="#ppt_x"/>
                                          </p:val>
                                        </p:tav>
                                        <p:tav tm="100000">
                                          <p:val>
                                            <p:strVal val="#ppt_x"/>
                                          </p:val>
                                        </p:tav>
                                      </p:tavLst>
                                    </p:anim>
                                    <p:anim calcmode="lin" valueType="num">
                                      <p:cBhvr>
                                        <p:cTn id="165" dur="1000" fill="hold"/>
                                        <p:tgtEl>
                                          <p:spTgt spid="65"/>
                                        </p:tgtEl>
                                        <p:attrNameLst>
                                          <p:attrName>ppt_y</p:attrName>
                                        </p:attrNameLst>
                                      </p:cBhvr>
                                      <p:tavLst>
                                        <p:tav tm="0">
                                          <p:val>
                                            <p:strVal val="#ppt_y+.1"/>
                                          </p:val>
                                        </p:tav>
                                        <p:tav tm="100000">
                                          <p:val>
                                            <p:strVal val="#ppt_y"/>
                                          </p:val>
                                        </p:tav>
                                      </p:tavLst>
                                    </p:anim>
                                  </p:childTnLst>
                                </p:cTn>
                              </p:par>
                              <p:par>
                                <p:cTn id="166" presetID="42" presetClass="entr" presetSubtype="0" fill="hold" nodeType="withEffect">
                                  <p:stCondLst>
                                    <p:cond delay="0"/>
                                  </p:stCondLst>
                                  <p:childTnLst>
                                    <p:set>
                                      <p:cBhvr>
                                        <p:cTn id="167" dur="1" fill="hold">
                                          <p:stCondLst>
                                            <p:cond delay="0"/>
                                          </p:stCondLst>
                                        </p:cTn>
                                        <p:tgtEl>
                                          <p:spTgt spid="66"/>
                                        </p:tgtEl>
                                        <p:attrNameLst>
                                          <p:attrName>style.visibility</p:attrName>
                                        </p:attrNameLst>
                                      </p:cBhvr>
                                      <p:to>
                                        <p:strVal val="visible"/>
                                      </p:to>
                                    </p:set>
                                    <p:animEffect transition="in" filter="fade">
                                      <p:cBhvr>
                                        <p:cTn id="168" dur="1000"/>
                                        <p:tgtEl>
                                          <p:spTgt spid="66"/>
                                        </p:tgtEl>
                                      </p:cBhvr>
                                    </p:animEffect>
                                    <p:anim calcmode="lin" valueType="num">
                                      <p:cBhvr>
                                        <p:cTn id="169" dur="1000" fill="hold"/>
                                        <p:tgtEl>
                                          <p:spTgt spid="66"/>
                                        </p:tgtEl>
                                        <p:attrNameLst>
                                          <p:attrName>ppt_x</p:attrName>
                                        </p:attrNameLst>
                                      </p:cBhvr>
                                      <p:tavLst>
                                        <p:tav tm="0">
                                          <p:val>
                                            <p:strVal val="#ppt_x"/>
                                          </p:val>
                                        </p:tav>
                                        <p:tav tm="100000">
                                          <p:val>
                                            <p:strVal val="#ppt_x"/>
                                          </p:val>
                                        </p:tav>
                                      </p:tavLst>
                                    </p:anim>
                                    <p:anim calcmode="lin" valueType="num">
                                      <p:cBhvr>
                                        <p:cTn id="170" dur="1000" fill="hold"/>
                                        <p:tgtEl>
                                          <p:spTgt spid="66"/>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72"/>
                                        </p:tgtEl>
                                        <p:attrNameLst>
                                          <p:attrName>style.visibility</p:attrName>
                                        </p:attrNameLst>
                                      </p:cBhvr>
                                      <p:to>
                                        <p:strVal val="visible"/>
                                      </p:to>
                                    </p:set>
                                    <p:animEffect transition="in" filter="fade">
                                      <p:cBhvr>
                                        <p:cTn id="173" dur="1000"/>
                                        <p:tgtEl>
                                          <p:spTgt spid="72"/>
                                        </p:tgtEl>
                                      </p:cBhvr>
                                    </p:animEffect>
                                    <p:anim calcmode="lin" valueType="num">
                                      <p:cBhvr>
                                        <p:cTn id="174" dur="1000" fill="hold"/>
                                        <p:tgtEl>
                                          <p:spTgt spid="72"/>
                                        </p:tgtEl>
                                        <p:attrNameLst>
                                          <p:attrName>ppt_x</p:attrName>
                                        </p:attrNameLst>
                                      </p:cBhvr>
                                      <p:tavLst>
                                        <p:tav tm="0">
                                          <p:val>
                                            <p:strVal val="#ppt_x"/>
                                          </p:val>
                                        </p:tav>
                                        <p:tav tm="100000">
                                          <p:val>
                                            <p:strVal val="#ppt_x"/>
                                          </p:val>
                                        </p:tav>
                                      </p:tavLst>
                                    </p:anim>
                                    <p:anim calcmode="lin" valueType="num">
                                      <p:cBhvr>
                                        <p:cTn id="175" dur="1000" fill="hold"/>
                                        <p:tgtEl>
                                          <p:spTgt spid="72"/>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73"/>
                                        </p:tgtEl>
                                        <p:attrNameLst>
                                          <p:attrName>style.visibility</p:attrName>
                                        </p:attrNameLst>
                                      </p:cBhvr>
                                      <p:to>
                                        <p:strVal val="visible"/>
                                      </p:to>
                                    </p:set>
                                    <p:animEffect transition="in" filter="fade">
                                      <p:cBhvr>
                                        <p:cTn id="178" dur="1000"/>
                                        <p:tgtEl>
                                          <p:spTgt spid="73"/>
                                        </p:tgtEl>
                                      </p:cBhvr>
                                    </p:animEffect>
                                    <p:anim calcmode="lin" valueType="num">
                                      <p:cBhvr>
                                        <p:cTn id="179" dur="1000" fill="hold"/>
                                        <p:tgtEl>
                                          <p:spTgt spid="73"/>
                                        </p:tgtEl>
                                        <p:attrNameLst>
                                          <p:attrName>ppt_x</p:attrName>
                                        </p:attrNameLst>
                                      </p:cBhvr>
                                      <p:tavLst>
                                        <p:tav tm="0">
                                          <p:val>
                                            <p:strVal val="#ppt_x"/>
                                          </p:val>
                                        </p:tav>
                                        <p:tav tm="100000">
                                          <p:val>
                                            <p:strVal val="#ppt_x"/>
                                          </p:val>
                                        </p:tav>
                                      </p:tavLst>
                                    </p:anim>
                                    <p:anim calcmode="lin" valueType="num">
                                      <p:cBhvr>
                                        <p:cTn id="180" dur="1000" fill="hold"/>
                                        <p:tgtEl>
                                          <p:spTgt spid="73"/>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0"/>
                                  </p:stCondLst>
                                  <p:childTnLst>
                                    <p:set>
                                      <p:cBhvr>
                                        <p:cTn id="182" dur="1" fill="hold">
                                          <p:stCondLst>
                                            <p:cond delay="0"/>
                                          </p:stCondLst>
                                        </p:cTn>
                                        <p:tgtEl>
                                          <p:spTgt spid="75"/>
                                        </p:tgtEl>
                                        <p:attrNameLst>
                                          <p:attrName>style.visibility</p:attrName>
                                        </p:attrNameLst>
                                      </p:cBhvr>
                                      <p:to>
                                        <p:strVal val="visible"/>
                                      </p:to>
                                    </p:set>
                                    <p:animEffect transition="in" filter="fade">
                                      <p:cBhvr>
                                        <p:cTn id="183" dur="1000"/>
                                        <p:tgtEl>
                                          <p:spTgt spid="75"/>
                                        </p:tgtEl>
                                      </p:cBhvr>
                                    </p:animEffect>
                                    <p:anim calcmode="lin" valueType="num">
                                      <p:cBhvr>
                                        <p:cTn id="184" dur="1000" fill="hold"/>
                                        <p:tgtEl>
                                          <p:spTgt spid="75"/>
                                        </p:tgtEl>
                                        <p:attrNameLst>
                                          <p:attrName>ppt_x</p:attrName>
                                        </p:attrNameLst>
                                      </p:cBhvr>
                                      <p:tavLst>
                                        <p:tav tm="0">
                                          <p:val>
                                            <p:strVal val="#ppt_x"/>
                                          </p:val>
                                        </p:tav>
                                        <p:tav tm="100000">
                                          <p:val>
                                            <p:strVal val="#ppt_x"/>
                                          </p:val>
                                        </p:tav>
                                      </p:tavLst>
                                    </p:anim>
                                    <p:anim calcmode="lin" valueType="num">
                                      <p:cBhvr>
                                        <p:cTn id="185" dur="1000" fill="hold"/>
                                        <p:tgtEl>
                                          <p:spTgt spid="75"/>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0"/>
                                  </p:stCondLst>
                                  <p:childTnLst>
                                    <p:set>
                                      <p:cBhvr>
                                        <p:cTn id="187" dur="1" fill="hold">
                                          <p:stCondLst>
                                            <p:cond delay="0"/>
                                          </p:stCondLst>
                                        </p:cTn>
                                        <p:tgtEl>
                                          <p:spTgt spid="76"/>
                                        </p:tgtEl>
                                        <p:attrNameLst>
                                          <p:attrName>style.visibility</p:attrName>
                                        </p:attrNameLst>
                                      </p:cBhvr>
                                      <p:to>
                                        <p:strVal val="visible"/>
                                      </p:to>
                                    </p:set>
                                    <p:animEffect transition="in" filter="fade">
                                      <p:cBhvr>
                                        <p:cTn id="188" dur="1000"/>
                                        <p:tgtEl>
                                          <p:spTgt spid="76"/>
                                        </p:tgtEl>
                                      </p:cBhvr>
                                    </p:animEffect>
                                    <p:anim calcmode="lin" valueType="num">
                                      <p:cBhvr>
                                        <p:cTn id="189" dur="1000" fill="hold"/>
                                        <p:tgtEl>
                                          <p:spTgt spid="76"/>
                                        </p:tgtEl>
                                        <p:attrNameLst>
                                          <p:attrName>ppt_x</p:attrName>
                                        </p:attrNameLst>
                                      </p:cBhvr>
                                      <p:tavLst>
                                        <p:tav tm="0">
                                          <p:val>
                                            <p:strVal val="#ppt_x"/>
                                          </p:val>
                                        </p:tav>
                                        <p:tav tm="100000">
                                          <p:val>
                                            <p:strVal val="#ppt_x"/>
                                          </p:val>
                                        </p:tav>
                                      </p:tavLst>
                                    </p:anim>
                                    <p:anim calcmode="lin" valueType="num">
                                      <p:cBhvr>
                                        <p:cTn id="190" dur="1000" fill="hold"/>
                                        <p:tgtEl>
                                          <p:spTgt spid="76"/>
                                        </p:tgtEl>
                                        <p:attrNameLst>
                                          <p:attrName>ppt_y</p:attrName>
                                        </p:attrNameLst>
                                      </p:cBhvr>
                                      <p:tavLst>
                                        <p:tav tm="0">
                                          <p:val>
                                            <p:strVal val="#ppt_y+.1"/>
                                          </p:val>
                                        </p:tav>
                                        <p:tav tm="100000">
                                          <p:val>
                                            <p:strVal val="#ppt_y"/>
                                          </p:val>
                                        </p:tav>
                                      </p:tavLst>
                                    </p:anim>
                                  </p:childTnLst>
                                </p:cTn>
                              </p:par>
                              <p:par>
                                <p:cTn id="191" presetID="42" presetClass="entr" presetSubtype="0" fill="hold" nodeType="withEffect">
                                  <p:stCondLst>
                                    <p:cond delay="0"/>
                                  </p:stCondLst>
                                  <p:childTnLst>
                                    <p:set>
                                      <p:cBhvr>
                                        <p:cTn id="192" dur="1" fill="hold">
                                          <p:stCondLst>
                                            <p:cond delay="0"/>
                                          </p:stCondLst>
                                        </p:cTn>
                                        <p:tgtEl>
                                          <p:spTgt spid="77"/>
                                        </p:tgtEl>
                                        <p:attrNameLst>
                                          <p:attrName>style.visibility</p:attrName>
                                        </p:attrNameLst>
                                      </p:cBhvr>
                                      <p:to>
                                        <p:strVal val="visible"/>
                                      </p:to>
                                    </p:set>
                                    <p:animEffect transition="in" filter="fade">
                                      <p:cBhvr>
                                        <p:cTn id="193" dur="1000"/>
                                        <p:tgtEl>
                                          <p:spTgt spid="77"/>
                                        </p:tgtEl>
                                      </p:cBhvr>
                                    </p:animEffect>
                                    <p:anim calcmode="lin" valueType="num">
                                      <p:cBhvr>
                                        <p:cTn id="194" dur="1000" fill="hold"/>
                                        <p:tgtEl>
                                          <p:spTgt spid="77"/>
                                        </p:tgtEl>
                                        <p:attrNameLst>
                                          <p:attrName>ppt_x</p:attrName>
                                        </p:attrNameLst>
                                      </p:cBhvr>
                                      <p:tavLst>
                                        <p:tav tm="0">
                                          <p:val>
                                            <p:strVal val="#ppt_x"/>
                                          </p:val>
                                        </p:tav>
                                        <p:tav tm="100000">
                                          <p:val>
                                            <p:strVal val="#ppt_x"/>
                                          </p:val>
                                        </p:tav>
                                      </p:tavLst>
                                    </p:anim>
                                    <p:anim calcmode="lin" valueType="num">
                                      <p:cBhvr>
                                        <p:cTn id="195" dur="1000" fill="hold"/>
                                        <p:tgtEl>
                                          <p:spTgt spid="77"/>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78"/>
                                        </p:tgtEl>
                                        <p:attrNameLst>
                                          <p:attrName>style.visibility</p:attrName>
                                        </p:attrNameLst>
                                      </p:cBhvr>
                                      <p:to>
                                        <p:strVal val="visible"/>
                                      </p:to>
                                    </p:set>
                                    <p:animEffect transition="in" filter="fade">
                                      <p:cBhvr>
                                        <p:cTn id="198" dur="1000"/>
                                        <p:tgtEl>
                                          <p:spTgt spid="78"/>
                                        </p:tgtEl>
                                      </p:cBhvr>
                                    </p:animEffect>
                                    <p:anim calcmode="lin" valueType="num">
                                      <p:cBhvr>
                                        <p:cTn id="199" dur="1000" fill="hold"/>
                                        <p:tgtEl>
                                          <p:spTgt spid="78"/>
                                        </p:tgtEl>
                                        <p:attrNameLst>
                                          <p:attrName>ppt_x</p:attrName>
                                        </p:attrNameLst>
                                      </p:cBhvr>
                                      <p:tavLst>
                                        <p:tav tm="0">
                                          <p:val>
                                            <p:strVal val="#ppt_x"/>
                                          </p:val>
                                        </p:tav>
                                        <p:tav tm="100000">
                                          <p:val>
                                            <p:strVal val="#ppt_x"/>
                                          </p:val>
                                        </p:tav>
                                      </p:tavLst>
                                    </p:anim>
                                    <p:anim calcmode="lin" valueType="num">
                                      <p:cBhvr>
                                        <p:cTn id="200" dur="1000" fill="hold"/>
                                        <p:tgtEl>
                                          <p:spTgt spid="78"/>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79"/>
                                        </p:tgtEl>
                                        <p:attrNameLst>
                                          <p:attrName>style.visibility</p:attrName>
                                        </p:attrNameLst>
                                      </p:cBhvr>
                                      <p:to>
                                        <p:strVal val="visible"/>
                                      </p:to>
                                    </p:set>
                                    <p:animEffect transition="in" filter="fade">
                                      <p:cBhvr>
                                        <p:cTn id="203" dur="1000"/>
                                        <p:tgtEl>
                                          <p:spTgt spid="79"/>
                                        </p:tgtEl>
                                      </p:cBhvr>
                                    </p:animEffect>
                                    <p:anim calcmode="lin" valueType="num">
                                      <p:cBhvr>
                                        <p:cTn id="204" dur="1000" fill="hold"/>
                                        <p:tgtEl>
                                          <p:spTgt spid="79"/>
                                        </p:tgtEl>
                                        <p:attrNameLst>
                                          <p:attrName>ppt_x</p:attrName>
                                        </p:attrNameLst>
                                      </p:cBhvr>
                                      <p:tavLst>
                                        <p:tav tm="0">
                                          <p:val>
                                            <p:strVal val="#ppt_x"/>
                                          </p:val>
                                        </p:tav>
                                        <p:tav tm="100000">
                                          <p:val>
                                            <p:strVal val="#ppt_x"/>
                                          </p:val>
                                        </p:tav>
                                      </p:tavLst>
                                    </p:anim>
                                    <p:anim calcmode="lin" valueType="num">
                                      <p:cBhvr>
                                        <p:cTn id="205" dur="1000" fill="hold"/>
                                        <p:tgtEl>
                                          <p:spTgt spid="79"/>
                                        </p:tgtEl>
                                        <p:attrNameLst>
                                          <p:attrName>ppt_y</p:attrName>
                                        </p:attrNameLst>
                                      </p:cBhvr>
                                      <p:tavLst>
                                        <p:tav tm="0">
                                          <p:val>
                                            <p:strVal val="#ppt_y+.1"/>
                                          </p:val>
                                        </p:tav>
                                        <p:tav tm="100000">
                                          <p:val>
                                            <p:strVal val="#ppt_y"/>
                                          </p:val>
                                        </p:tav>
                                      </p:tavLst>
                                    </p:anim>
                                  </p:childTnLst>
                                </p:cTn>
                              </p:par>
                              <p:par>
                                <p:cTn id="206" presetID="42" presetClass="entr" presetSubtype="0" fill="hold" nodeType="withEffect">
                                  <p:stCondLst>
                                    <p:cond delay="0"/>
                                  </p:stCondLst>
                                  <p:childTnLst>
                                    <p:set>
                                      <p:cBhvr>
                                        <p:cTn id="207" dur="1" fill="hold">
                                          <p:stCondLst>
                                            <p:cond delay="0"/>
                                          </p:stCondLst>
                                        </p:cTn>
                                        <p:tgtEl>
                                          <p:spTgt spid="82"/>
                                        </p:tgtEl>
                                        <p:attrNameLst>
                                          <p:attrName>style.visibility</p:attrName>
                                        </p:attrNameLst>
                                      </p:cBhvr>
                                      <p:to>
                                        <p:strVal val="visible"/>
                                      </p:to>
                                    </p:set>
                                    <p:animEffect transition="in" filter="fade">
                                      <p:cBhvr>
                                        <p:cTn id="208" dur="1000"/>
                                        <p:tgtEl>
                                          <p:spTgt spid="82"/>
                                        </p:tgtEl>
                                      </p:cBhvr>
                                    </p:animEffect>
                                    <p:anim calcmode="lin" valueType="num">
                                      <p:cBhvr>
                                        <p:cTn id="209" dur="1000" fill="hold"/>
                                        <p:tgtEl>
                                          <p:spTgt spid="82"/>
                                        </p:tgtEl>
                                        <p:attrNameLst>
                                          <p:attrName>ppt_x</p:attrName>
                                        </p:attrNameLst>
                                      </p:cBhvr>
                                      <p:tavLst>
                                        <p:tav tm="0">
                                          <p:val>
                                            <p:strVal val="#ppt_x"/>
                                          </p:val>
                                        </p:tav>
                                        <p:tav tm="100000">
                                          <p:val>
                                            <p:strVal val="#ppt_x"/>
                                          </p:val>
                                        </p:tav>
                                      </p:tavLst>
                                    </p:anim>
                                    <p:anim calcmode="lin" valueType="num">
                                      <p:cBhvr>
                                        <p:cTn id="210"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7" grpId="0" animBg="1"/>
      <p:bldP spid="30" grpId="0"/>
      <p:bldP spid="39" grpId="0"/>
      <p:bldP spid="42" grpId="0"/>
      <p:bldP spid="60" grpId="0" animBg="1"/>
      <p:bldP spid="61" grpId="0"/>
      <p:bldP spid="72" grpId="0" animBg="1"/>
      <p:bldP spid="73" grpId="0"/>
      <p:bldP spid="75" grpId="0" animBg="1"/>
      <p:bldP spid="76" grpId="0"/>
      <p:bldP spid="78" grpId="0" animBg="1"/>
      <p:bldP spid="79" grpId="0" animBg="1"/>
      <p:bldP spid="84" grpId="0"/>
      <p:bldP spid="43" grpId="0" animBg="1"/>
      <p:bldP spid="44" grpId="0"/>
      <p:bldP spid="50" grpId="0" animBg="1"/>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445808" y="2191511"/>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a-DK" dirty="0">
                <a:solidFill>
                  <a:srgbClr val="FFFFFF"/>
                </a:solidFill>
                <a:latin typeface="Lato black"/>
              </a:rPr>
              <a:t>Sådan logger du ind</a:t>
            </a:r>
            <a:endPar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endParaRP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2</a:t>
            </a:r>
          </a:p>
        </p:txBody>
      </p:sp>
      <p:pic>
        <p:nvPicPr>
          <p:cNvPr id="4" name="Picture 3" descr="Graphical user interface, application, Word&#10;&#10;Description automatically generated">
            <a:extLst>
              <a:ext uri="{FF2B5EF4-FFF2-40B4-BE49-F238E27FC236}">
                <a16:creationId xmlns:a16="http://schemas.microsoft.com/office/drawing/2014/main" id="{7A49B1EE-C2CB-40D4-8386-5F63D6BCBA48}"/>
              </a:ext>
            </a:extLst>
          </p:cNvPr>
          <p:cNvPicPr>
            <a:picLocks noChangeAspect="1"/>
          </p:cNvPicPr>
          <p:nvPr/>
        </p:nvPicPr>
        <p:blipFill rotWithShape="1">
          <a:blip r:embed="rId3"/>
          <a:srcRect b="39780"/>
          <a:stretch/>
        </p:blipFill>
        <p:spPr>
          <a:xfrm>
            <a:off x="1823823" y="1958341"/>
            <a:ext cx="5415212" cy="1970221"/>
          </a:xfrm>
          <a:prstGeom prst="rect">
            <a:avLst/>
          </a:prstGeom>
        </p:spPr>
      </p:pic>
      <p:sp>
        <p:nvSpPr>
          <p:cNvPr id="5" name="Rectangle: Rounded Corners 4">
            <a:extLst>
              <a:ext uri="{FF2B5EF4-FFF2-40B4-BE49-F238E27FC236}">
                <a16:creationId xmlns:a16="http://schemas.microsoft.com/office/drawing/2014/main" id="{08F4A158-7C18-41D2-A017-CAD21DCD673A}"/>
              </a:ext>
            </a:extLst>
          </p:cNvPr>
          <p:cNvSpPr/>
          <p:nvPr/>
        </p:nvSpPr>
        <p:spPr>
          <a:xfrm>
            <a:off x="2302555" y="2043340"/>
            <a:ext cx="814388" cy="12858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 name="Straight Connector 12">
            <a:extLst>
              <a:ext uri="{FF2B5EF4-FFF2-40B4-BE49-F238E27FC236}">
                <a16:creationId xmlns:a16="http://schemas.microsoft.com/office/drawing/2014/main" id="{526D92EF-7EEE-424D-A00C-D4EA547AFCEE}"/>
              </a:ext>
            </a:extLst>
          </p:cNvPr>
          <p:cNvCxnSpPr>
            <a:stCxn id="5" idx="0"/>
          </p:cNvCxnSpPr>
          <p:nvPr/>
        </p:nvCxnSpPr>
        <p:spPr>
          <a:xfrm flipV="1">
            <a:off x="2709749" y="1629002"/>
            <a:ext cx="492919" cy="41433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944DEA2-A0AC-46CD-AFEE-B9C9E38F7837}"/>
              </a:ext>
            </a:extLst>
          </p:cNvPr>
          <p:cNvSpPr txBox="1"/>
          <p:nvPr/>
        </p:nvSpPr>
        <p:spPr>
          <a:xfrm>
            <a:off x="2245429" y="1290448"/>
            <a:ext cx="4572000"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Skriv i URL-feltet: </a:t>
            </a:r>
            <a:r>
              <a:rPr lang="da-DK" sz="1600" b="1" dirty="0">
                <a:solidFill>
                  <a:srgbClr val="FFFFFF"/>
                </a:solidFill>
                <a:latin typeface="Lato" panose="020F0502020204030203" pitchFamily="34" charset="0"/>
                <a:ea typeface="Lato" panose="020F0502020204030203" pitchFamily="34" charset="0"/>
                <a:cs typeface="Lato" panose="020F0502020204030203" pitchFamily="34" charset="0"/>
              </a:rPr>
              <a:t>https://uddannelse.aula.dk</a:t>
            </a:r>
            <a:endParaRPr kumimoji="0" lang="da-DK" sz="16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6080A6AC-567B-4F14-A4D4-2C29F94A2051}"/>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202966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4322C1-BD92-4000-96EC-A1FC9115B3BE}"/>
              </a:ext>
            </a:extLst>
          </p:cNvPr>
          <p:cNvPicPr>
            <a:picLocks noChangeAspect="1"/>
          </p:cNvPicPr>
          <p:nvPr/>
        </p:nvPicPr>
        <p:blipFill rotWithShape="1">
          <a:blip r:embed="rId3"/>
          <a:srcRect t="75057"/>
          <a:stretch/>
        </p:blipFill>
        <p:spPr>
          <a:xfrm>
            <a:off x="615952" y="4080596"/>
            <a:ext cx="969689" cy="1011074"/>
          </a:xfrm>
          <a:prstGeom prst="rect">
            <a:avLst/>
          </a:prstGeom>
        </p:spPr>
      </p:pic>
      <p:sp>
        <p:nvSpPr>
          <p:cNvPr id="7" name="TextBox 6">
            <a:extLst>
              <a:ext uri="{FF2B5EF4-FFF2-40B4-BE49-F238E27FC236}">
                <a16:creationId xmlns:a16="http://schemas.microsoft.com/office/drawing/2014/main" id="{54FCB13C-6DC0-4B83-8DD7-6009EA87549F}"/>
              </a:ext>
            </a:extLst>
          </p:cNvPr>
          <p:cNvSpPr txBox="1"/>
          <p:nvPr/>
        </p:nvSpPr>
        <p:spPr>
          <a:xfrm>
            <a:off x="1688101" y="1220739"/>
            <a:ext cx="4451230" cy="276999"/>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
                <a:ea typeface="+mn-ea"/>
                <a:cs typeface="+mn-cs"/>
              </a:rPr>
              <a:t>Overblik, tilpasning </a:t>
            </a:r>
            <a:r>
              <a:rPr kumimoji="0" lang="da-DK" sz="1200" b="0" i="0" u="none" strike="noStrike" kern="1200" cap="none" spc="0" normalizeH="0" baseline="0" noProof="0">
                <a:ln>
                  <a:noFill/>
                </a:ln>
                <a:solidFill>
                  <a:srgbClr val="000000"/>
                </a:solidFill>
                <a:effectLst/>
                <a:uLnTx/>
                <a:uFillTx/>
                <a:latin typeface="Lato "/>
                <a:ea typeface="+mn-ea"/>
                <a:cs typeface="+mn-cs"/>
              </a:rPr>
              <a:t>og redigering</a:t>
            </a:r>
            <a:endParaRPr kumimoji="0" lang="da-DK" sz="1200" b="0" i="0" u="none" strike="noStrike" kern="1200" cap="none" spc="0" normalizeH="0" baseline="0" noProof="0" dirty="0">
              <a:ln>
                <a:noFill/>
              </a:ln>
              <a:solidFill>
                <a:srgbClr val="000000"/>
              </a:solidFill>
              <a:effectLst/>
              <a:uLnTx/>
              <a:uFillTx/>
              <a:latin typeface="Lato "/>
              <a:ea typeface="+mn-ea"/>
              <a:cs typeface="+mn-cs"/>
            </a:endParaRPr>
          </a:p>
        </p:txBody>
      </p:sp>
      <p:sp>
        <p:nvSpPr>
          <p:cNvPr id="8" name="TextBox 7">
            <a:extLst>
              <a:ext uri="{FF2B5EF4-FFF2-40B4-BE49-F238E27FC236}">
                <a16:creationId xmlns:a16="http://schemas.microsoft.com/office/drawing/2014/main" id="{A8EB623E-BD9A-417B-8A62-B50962BDD6F1}"/>
              </a:ext>
            </a:extLst>
          </p:cNvPr>
          <p:cNvSpPr txBox="1"/>
          <p:nvPr/>
        </p:nvSpPr>
        <p:spPr>
          <a:xfrm>
            <a:off x="1688101" y="2408110"/>
            <a:ext cx="4451230" cy="276999"/>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
                <a:ea typeface="+mn-ea"/>
                <a:cs typeface="+mn-cs"/>
              </a:rPr>
              <a:t>Overblik, oprettelser og redigering</a:t>
            </a:r>
          </a:p>
        </p:txBody>
      </p:sp>
      <p:sp>
        <p:nvSpPr>
          <p:cNvPr id="9" name="TextBox 8">
            <a:extLst>
              <a:ext uri="{FF2B5EF4-FFF2-40B4-BE49-F238E27FC236}">
                <a16:creationId xmlns:a16="http://schemas.microsoft.com/office/drawing/2014/main" id="{CF7F2265-ED66-4CA0-9AF5-590514C6572C}"/>
              </a:ext>
            </a:extLst>
          </p:cNvPr>
          <p:cNvSpPr txBox="1"/>
          <p:nvPr/>
        </p:nvSpPr>
        <p:spPr>
          <a:xfrm>
            <a:off x="1688101" y="3269476"/>
            <a:ext cx="2883899" cy="461665"/>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
                <a:ea typeface="+mn-ea"/>
                <a:cs typeface="+mn-cs"/>
              </a:rPr>
              <a:t>Supplerende stamdata</a:t>
            </a:r>
            <a:r>
              <a:rPr kumimoji="0" lang="da-DK" sz="1200" b="0" i="0" u="none" strike="noStrike" kern="1200" cap="none" spc="0" normalizeH="0" noProof="0" dirty="0">
                <a:ln>
                  <a:noFill/>
                </a:ln>
                <a:solidFill>
                  <a:srgbClr val="000000"/>
                </a:solidFill>
                <a:effectLst/>
                <a:uLnTx/>
                <a:uFillTx/>
                <a:latin typeface="Lato "/>
                <a:ea typeface="+mn-ea"/>
                <a:cs typeface="+mn-cs"/>
              </a:rPr>
              <a:t> og tilladelser</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solidFill>
                  <a:srgbClr val="000000"/>
                </a:solidFill>
                <a:latin typeface="Lato "/>
              </a:rPr>
              <a:t>Fælles filer</a:t>
            </a:r>
            <a:endParaRPr kumimoji="0" lang="da-DK" sz="1200" b="0" i="0" u="none" strike="noStrike" kern="1200" cap="none" spc="0" normalizeH="0" noProof="0" dirty="0">
              <a:ln>
                <a:noFill/>
              </a:ln>
              <a:solidFill>
                <a:srgbClr val="000000"/>
              </a:solidFill>
              <a:effectLst/>
              <a:uLnTx/>
              <a:uFillTx/>
              <a:latin typeface="Lato "/>
              <a:ea typeface="+mn-ea"/>
              <a:cs typeface="+mn-cs"/>
            </a:endParaRPr>
          </a:p>
        </p:txBody>
      </p:sp>
      <p:sp>
        <p:nvSpPr>
          <p:cNvPr id="10" name="TextBox 9">
            <a:extLst>
              <a:ext uri="{FF2B5EF4-FFF2-40B4-BE49-F238E27FC236}">
                <a16:creationId xmlns:a16="http://schemas.microsoft.com/office/drawing/2014/main" id="{48249524-B0BA-47EB-B8C7-00B786DEACF0}"/>
              </a:ext>
            </a:extLst>
          </p:cNvPr>
          <p:cNvSpPr txBox="1"/>
          <p:nvPr/>
        </p:nvSpPr>
        <p:spPr>
          <a:xfrm>
            <a:off x="1688101" y="4355300"/>
            <a:ext cx="2017517" cy="461665"/>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
                <a:ea typeface="+mn-ea"/>
                <a:cs typeface="+mn-cs"/>
              </a:rPr>
              <a:t>Dashboards</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solidFill>
                  <a:srgbClr val="000000"/>
                </a:solidFill>
                <a:latin typeface="Lato "/>
              </a:rPr>
              <a:t>Komme/gå</a:t>
            </a:r>
            <a:r>
              <a:rPr kumimoji="0" lang="da-DK" sz="1200" b="0" i="0" u="none" strike="noStrike" kern="1200" cap="none" spc="0" normalizeH="0" baseline="0" noProof="0" dirty="0">
                <a:ln>
                  <a:noFill/>
                </a:ln>
                <a:solidFill>
                  <a:srgbClr val="000000"/>
                </a:solidFill>
                <a:effectLst/>
                <a:uLnTx/>
                <a:uFillTx/>
                <a:latin typeface="Lato black"/>
                <a:ea typeface="+mn-ea"/>
                <a:cs typeface="+mn-cs"/>
              </a:rPr>
              <a:t> </a:t>
            </a:r>
          </a:p>
        </p:txBody>
      </p:sp>
      <p:sp>
        <p:nvSpPr>
          <p:cNvPr id="11" name="Title 1">
            <a:extLst>
              <a:ext uri="{FF2B5EF4-FFF2-40B4-BE49-F238E27FC236}">
                <a16:creationId xmlns:a16="http://schemas.microsoft.com/office/drawing/2014/main" id="{CAC471CD-938A-43AE-87B1-F2E2246CCBF9}"/>
              </a:ext>
            </a:extLst>
          </p:cNvPr>
          <p:cNvSpPr txBox="1">
            <a:spLocks/>
          </p:cNvSpPr>
          <p:nvPr/>
        </p:nvSpPr>
        <p:spPr>
          <a:xfrm>
            <a:off x="615950" y="623330"/>
            <a:ext cx="6117725" cy="37599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Hvad indeholder administrationsmodulet?</a:t>
            </a: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12" name="TextBox 11">
            <a:extLst>
              <a:ext uri="{FF2B5EF4-FFF2-40B4-BE49-F238E27FC236}">
                <a16:creationId xmlns:a16="http://schemas.microsoft.com/office/drawing/2014/main" id="{E1446020-3658-430B-82D8-1F38D34C4A0D}"/>
              </a:ext>
            </a:extLst>
          </p:cNvPr>
          <p:cNvSpPr txBox="1"/>
          <p:nvPr/>
        </p:nvSpPr>
        <p:spPr>
          <a:xfrm>
            <a:off x="4835658" y="3231969"/>
            <a:ext cx="1600577" cy="461665"/>
          </a:xfrm>
          <a:prstGeom prst="rect">
            <a:avLst/>
          </a:prstGeom>
          <a:noFill/>
        </p:spPr>
        <p:txBody>
          <a:bodyPr wrap="square" rtlCol="0">
            <a:spAutoFit/>
          </a:bodyPr>
          <a:lstStyle/>
          <a:p>
            <a:pPr marL="285750" lvl="0" indent="-285750">
              <a:buFont typeface="Arial" panose="020B0604020202020204" pitchFamily="34" charset="0"/>
              <a:buChar char="•"/>
              <a:defRPr/>
            </a:pPr>
            <a:r>
              <a:rPr lang="da-DK" sz="1200" dirty="0">
                <a:solidFill>
                  <a:srgbClr val="000000"/>
                </a:solidFill>
                <a:latin typeface="Lato "/>
              </a:rPr>
              <a:t>Ressourcer</a:t>
            </a:r>
          </a:p>
          <a:p>
            <a:pPr marL="285750" lvl="0" indent="-285750">
              <a:buFont typeface="Arial" panose="020B0604020202020204" pitchFamily="34" charset="0"/>
              <a:buChar char="•"/>
              <a:defRPr/>
            </a:pPr>
            <a:r>
              <a:rPr lang="da-DK" sz="1200" dirty="0">
                <a:solidFill>
                  <a:srgbClr val="000000"/>
                </a:solidFill>
                <a:latin typeface="Lato "/>
              </a:rPr>
              <a:t>Fællespostkasse </a:t>
            </a:r>
          </a:p>
        </p:txBody>
      </p:sp>
      <p:pic>
        <p:nvPicPr>
          <p:cNvPr id="14" name="Picture 13">
            <a:extLst>
              <a:ext uri="{FF2B5EF4-FFF2-40B4-BE49-F238E27FC236}">
                <a16:creationId xmlns:a16="http://schemas.microsoft.com/office/drawing/2014/main" id="{11A8BAC6-2E72-4BA9-9A06-2E96B1DE6670}"/>
              </a:ext>
            </a:extLst>
          </p:cNvPr>
          <p:cNvPicPr>
            <a:picLocks noChangeAspect="1"/>
          </p:cNvPicPr>
          <p:nvPr/>
        </p:nvPicPr>
        <p:blipFill rotWithShape="1">
          <a:blip r:embed="rId3"/>
          <a:srcRect t="48047" b="26896"/>
          <a:stretch/>
        </p:blipFill>
        <p:spPr>
          <a:xfrm>
            <a:off x="615951" y="3064933"/>
            <a:ext cx="969689" cy="1015663"/>
          </a:xfrm>
          <a:prstGeom prst="rect">
            <a:avLst/>
          </a:prstGeom>
        </p:spPr>
      </p:pic>
      <p:pic>
        <p:nvPicPr>
          <p:cNvPr id="15" name="Picture 14">
            <a:extLst>
              <a:ext uri="{FF2B5EF4-FFF2-40B4-BE49-F238E27FC236}">
                <a16:creationId xmlns:a16="http://schemas.microsoft.com/office/drawing/2014/main" id="{E1A5C962-DF74-4485-9131-3278657AC078}"/>
              </a:ext>
            </a:extLst>
          </p:cNvPr>
          <p:cNvPicPr>
            <a:picLocks noChangeAspect="1"/>
          </p:cNvPicPr>
          <p:nvPr/>
        </p:nvPicPr>
        <p:blipFill rotWithShape="1">
          <a:blip r:embed="rId3"/>
          <a:srcRect t="23605" b="51551"/>
          <a:stretch/>
        </p:blipFill>
        <p:spPr>
          <a:xfrm>
            <a:off x="615952" y="2066104"/>
            <a:ext cx="969689" cy="1007048"/>
          </a:xfrm>
          <a:prstGeom prst="rect">
            <a:avLst/>
          </a:prstGeom>
        </p:spPr>
      </p:pic>
      <p:pic>
        <p:nvPicPr>
          <p:cNvPr id="16" name="Picture 15">
            <a:extLst>
              <a:ext uri="{FF2B5EF4-FFF2-40B4-BE49-F238E27FC236}">
                <a16:creationId xmlns:a16="http://schemas.microsoft.com/office/drawing/2014/main" id="{53001D74-F3D2-4C75-953C-5C3B8D532F36}"/>
              </a:ext>
            </a:extLst>
          </p:cNvPr>
          <p:cNvPicPr>
            <a:picLocks noChangeAspect="1"/>
          </p:cNvPicPr>
          <p:nvPr/>
        </p:nvPicPr>
        <p:blipFill rotWithShape="1">
          <a:blip r:embed="rId3"/>
          <a:srcRect b="74943"/>
          <a:stretch/>
        </p:blipFill>
        <p:spPr>
          <a:xfrm>
            <a:off x="615950" y="1073065"/>
            <a:ext cx="969689" cy="1015663"/>
          </a:xfrm>
          <a:prstGeom prst="rect">
            <a:avLst/>
          </a:prstGeom>
        </p:spPr>
      </p:pic>
      <p:pic>
        <p:nvPicPr>
          <p:cNvPr id="18" name="Picture 17">
            <a:extLst>
              <a:ext uri="{FF2B5EF4-FFF2-40B4-BE49-F238E27FC236}">
                <a16:creationId xmlns:a16="http://schemas.microsoft.com/office/drawing/2014/main" id="{5C8237DE-AA48-4913-BBCE-6699520E2731}"/>
              </a:ext>
            </a:extLst>
          </p:cNvPr>
          <p:cNvPicPr>
            <a:picLocks noChangeAspect="1"/>
          </p:cNvPicPr>
          <p:nvPr/>
        </p:nvPicPr>
        <p:blipFill>
          <a:blip r:embed="rId4"/>
          <a:stretch>
            <a:fillRect/>
          </a:stretch>
        </p:blipFill>
        <p:spPr>
          <a:xfrm>
            <a:off x="6733675" y="457427"/>
            <a:ext cx="977901" cy="541894"/>
          </a:xfrm>
          <a:prstGeom prst="rect">
            <a:avLst/>
          </a:prstGeom>
        </p:spPr>
      </p:pic>
      <p:sp>
        <p:nvSpPr>
          <p:cNvPr id="17" name="TextBox 16">
            <a:extLst>
              <a:ext uri="{FF2B5EF4-FFF2-40B4-BE49-F238E27FC236}">
                <a16:creationId xmlns:a16="http://schemas.microsoft.com/office/drawing/2014/main" id="{F2110DC9-C7EE-4349-991F-DC763B7DDB86}"/>
              </a:ext>
            </a:extLst>
          </p:cNvPr>
          <p:cNvSpPr txBox="1"/>
          <p:nvPr/>
        </p:nvSpPr>
        <p:spPr>
          <a:xfrm>
            <a:off x="6699894" y="3223309"/>
            <a:ext cx="2992460" cy="276999"/>
          </a:xfrm>
          <a:prstGeom prst="rect">
            <a:avLst/>
          </a:prstGeom>
          <a:noFill/>
        </p:spPr>
        <p:txBody>
          <a:bodyPr wrap="square" rtlCol="0">
            <a:spAutoFit/>
          </a:bodyPr>
          <a:lstStyle/>
          <a:p>
            <a:pPr marL="285750" indent="-285750">
              <a:buFont typeface="Arial" panose="020B0604020202020204" pitchFamily="34" charset="0"/>
              <a:buChar char="•"/>
              <a:defRPr/>
            </a:pPr>
            <a:r>
              <a:rPr lang="da-DK" sz="1200" dirty="0">
                <a:solidFill>
                  <a:srgbClr val="000000"/>
                </a:solidFill>
                <a:latin typeface="Lato "/>
              </a:rPr>
              <a:t>Anmeldelser</a:t>
            </a:r>
          </a:p>
        </p:txBody>
      </p:sp>
      <p:sp>
        <p:nvSpPr>
          <p:cNvPr id="19" name="Ellipse 48">
            <a:extLst>
              <a:ext uri="{FF2B5EF4-FFF2-40B4-BE49-F238E27FC236}">
                <a16:creationId xmlns:a16="http://schemas.microsoft.com/office/drawing/2014/main" id="{5FA78395-A46A-42E5-8688-C830CE360ECE}"/>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3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972635"/>
            <a:ext cx="6738651" cy="604190"/>
          </a:xfrm>
        </p:spPr>
        <p:txBody>
          <a:bodyPr>
            <a:normAutofit/>
          </a:bodyPr>
          <a:lstStyle/>
          <a:p>
            <a:r>
              <a:rPr lang="da-DK" b="0" dirty="0">
                <a:latin typeface="Lato Black" panose="020F0502020204030203" pitchFamily="34" charset="0"/>
                <a:ea typeface="Lato Black" panose="020F0502020204030203" pitchFamily="34" charset="0"/>
                <a:cs typeface="Lato Black" panose="020F0502020204030203" pitchFamily="34" charset="0"/>
              </a:rPr>
              <a:t>Hvad, hvor og hvordan?</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031325"/>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R="0" lvl="0" algn="l" defTabSz="713203"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p>
        </p:txBody>
      </p:sp>
      <p:sp>
        <p:nvSpPr>
          <p:cNvPr id="11" name="Ellipse 48">
            <a:extLst>
              <a:ext uri="{FF2B5EF4-FFF2-40B4-BE49-F238E27FC236}">
                <a16:creationId xmlns:a16="http://schemas.microsoft.com/office/drawing/2014/main" id="{A303051F-9743-4C3D-A0C9-3823FA906716}"/>
              </a:ext>
            </a:extLst>
          </p:cNvPr>
          <p:cNvSpPr/>
          <p:nvPr/>
        </p:nvSpPr>
        <p:spPr>
          <a:xfrm>
            <a:off x="4105982" y="730948"/>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08C40459-4391-434D-B536-ED23CB118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835" y="876390"/>
            <a:ext cx="393509" cy="3935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sitting on a wooden surface&#10;&#10;Description automatically generated">
            <a:extLst>
              <a:ext uri="{FF2B5EF4-FFF2-40B4-BE49-F238E27FC236}">
                <a16:creationId xmlns:a16="http://schemas.microsoft.com/office/drawing/2014/main" id="{47C251B1-7DF8-487E-A3A7-3B2294D11929}"/>
              </a:ext>
            </a:extLst>
          </p:cNvPr>
          <p:cNvPicPr>
            <a:picLocks noChangeAspect="1"/>
          </p:cNvPicPr>
          <p:nvPr/>
        </p:nvPicPr>
        <p:blipFill rotWithShape="1">
          <a:blip r:embed="rId4"/>
          <a:srcRect t="-1" b="-39924"/>
          <a:stretch/>
        </p:blipFill>
        <p:spPr>
          <a:xfrm>
            <a:off x="4828873" y="1864237"/>
            <a:ext cx="5284548" cy="5545259"/>
          </a:xfrm>
          <a:prstGeom prst="flowChartConnector">
            <a:avLst/>
          </a:prstGeom>
        </p:spPr>
      </p:pic>
      <p:sp>
        <p:nvSpPr>
          <p:cNvPr id="16" name="Ellipse 48">
            <a:extLst>
              <a:ext uri="{FF2B5EF4-FFF2-40B4-BE49-F238E27FC236}">
                <a16:creationId xmlns:a16="http://schemas.microsoft.com/office/drawing/2014/main" id="{0309758B-31CE-4723-9C1C-8A07A9ECF67B}"/>
              </a:ext>
            </a:extLst>
          </p:cNvPr>
          <p:cNvSpPr/>
          <p:nvPr/>
        </p:nvSpPr>
        <p:spPr>
          <a:xfrm rot="5400000">
            <a:off x="4400810" y="183822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66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502C1-1260-4E88-BD64-F20DDB423CD9}"/>
              </a:ext>
            </a:extLst>
          </p:cNvPr>
          <p:cNvSpPr>
            <a:spLocks noGrp="1"/>
          </p:cNvSpPr>
          <p:nvPr>
            <p:ph type="title"/>
          </p:nvPr>
        </p:nvSpPr>
        <p:spPr/>
        <p:txBody>
          <a:bodyPr/>
          <a:lstStyle/>
          <a:p>
            <a:r>
              <a:rPr lang="da-DK" dirty="0"/>
              <a:t>Administrationsmodulets funktioner i fokus</a:t>
            </a:r>
          </a:p>
        </p:txBody>
      </p:sp>
      <p:sp>
        <p:nvSpPr>
          <p:cNvPr id="5" name="Text Placeholder 4">
            <a:extLst>
              <a:ext uri="{FF2B5EF4-FFF2-40B4-BE49-F238E27FC236}">
                <a16:creationId xmlns:a16="http://schemas.microsoft.com/office/drawing/2014/main" id="{67D41F1D-5E65-4400-B57A-BFBC2EB35C44}"/>
              </a:ext>
            </a:extLst>
          </p:cNvPr>
          <p:cNvSpPr txBox="1">
            <a:spLocks/>
          </p:cNvSpPr>
          <p:nvPr/>
        </p:nvSpPr>
        <p:spPr>
          <a:xfrm>
            <a:off x="1236064" y="2224323"/>
            <a:ext cx="6738439" cy="267028"/>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dirty="0">
                <a:latin typeface="Lato" panose="020F0502020204030203" pitchFamily="34" charset="0"/>
                <a:ea typeface="Lato" panose="020F0502020204030203" pitchFamily="34" charset="0"/>
                <a:cs typeface="Lato" panose="020F0502020204030203" pitchFamily="34" charset="0"/>
              </a:rPr>
              <a:t>Hvilke ressourcer skal bruges på institutionen?</a:t>
            </a:r>
          </a:p>
        </p:txBody>
      </p:sp>
      <p:sp>
        <p:nvSpPr>
          <p:cNvPr id="6" name="Text Placeholder 4">
            <a:extLst>
              <a:ext uri="{FF2B5EF4-FFF2-40B4-BE49-F238E27FC236}">
                <a16:creationId xmlns:a16="http://schemas.microsoft.com/office/drawing/2014/main" id="{15B575BE-3F40-4B9D-AF34-6B6DD8B41EA8}"/>
              </a:ext>
            </a:extLst>
          </p:cNvPr>
          <p:cNvSpPr txBox="1">
            <a:spLocks/>
          </p:cNvSpPr>
          <p:nvPr/>
        </p:nvSpPr>
        <p:spPr>
          <a:xfrm>
            <a:off x="1257085" y="1624953"/>
            <a:ext cx="3335936" cy="349870"/>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dirty="0">
                <a:latin typeface="Lato" panose="020F0502020204030203" pitchFamily="34" charset="0"/>
                <a:ea typeface="Lato" panose="020F0502020204030203" pitchFamily="34" charset="0"/>
                <a:cs typeface="Lato" panose="020F0502020204030203" pitchFamily="34" charset="0"/>
              </a:rPr>
              <a:t>Håndtering af Fællespostkasser </a:t>
            </a:r>
          </a:p>
        </p:txBody>
      </p:sp>
      <p:sp>
        <p:nvSpPr>
          <p:cNvPr id="7" name="Text Placeholder 4">
            <a:extLst>
              <a:ext uri="{FF2B5EF4-FFF2-40B4-BE49-F238E27FC236}">
                <a16:creationId xmlns:a16="http://schemas.microsoft.com/office/drawing/2014/main" id="{55C0F470-1242-4B70-9A0A-666BE2EB1593}"/>
              </a:ext>
            </a:extLst>
          </p:cNvPr>
          <p:cNvSpPr txBox="1">
            <a:spLocks/>
          </p:cNvSpPr>
          <p:nvPr/>
        </p:nvSpPr>
        <p:spPr>
          <a:xfrm>
            <a:off x="1257085" y="2855325"/>
            <a:ext cx="6738439" cy="349869"/>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dirty="0">
                <a:latin typeface="Lato" panose="020F0502020204030203" pitchFamily="34" charset="0"/>
                <a:ea typeface="Lato" panose="020F0502020204030203" pitchFamily="34" charset="0"/>
                <a:cs typeface="Lato" panose="020F0502020204030203" pitchFamily="34" charset="0"/>
              </a:rPr>
              <a:t>Supplerende stamdata og tilladelser </a:t>
            </a:r>
          </a:p>
        </p:txBody>
      </p:sp>
      <p:pic>
        <p:nvPicPr>
          <p:cNvPr id="4" name="Graphic 3" descr="Chat">
            <a:extLst>
              <a:ext uri="{FF2B5EF4-FFF2-40B4-BE49-F238E27FC236}">
                <a16:creationId xmlns:a16="http://schemas.microsoft.com/office/drawing/2014/main" id="{7826A2D9-4F8A-4AD9-9896-43D036C15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341" y="1555839"/>
            <a:ext cx="418427" cy="418427"/>
          </a:xfrm>
          <a:prstGeom prst="rect">
            <a:avLst/>
          </a:prstGeom>
        </p:spPr>
      </p:pic>
      <p:pic>
        <p:nvPicPr>
          <p:cNvPr id="11" name="Graphic 10" descr="Unlock">
            <a:extLst>
              <a:ext uri="{FF2B5EF4-FFF2-40B4-BE49-F238E27FC236}">
                <a16:creationId xmlns:a16="http://schemas.microsoft.com/office/drawing/2014/main" id="{B8ED6794-1FA5-4222-996F-D94B6E1FC4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341" y="2728769"/>
            <a:ext cx="418427" cy="418427"/>
          </a:xfrm>
          <a:prstGeom prst="rect">
            <a:avLst/>
          </a:prstGeom>
        </p:spPr>
      </p:pic>
      <p:pic>
        <p:nvPicPr>
          <p:cNvPr id="8" name="Graphic 7" descr="Clipboard Mixed">
            <a:extLst>
              <a:ext uri="{FF2B5EF4-FFF2-40B4-BE49-F238E27FC236}">
                <a16:creationId xmlns:a16="http://schemas.microsoft.com/office/drawing/2014/main" id="{2BE60F57-09C6-4831-A3E6-BBA6A87B9F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340" y="2090914"/>
            <a:ext cx="418428" cy="418428"/>
          </a:xfrm>
          <a:prstGeom prst="rect">
            <a:avLst/>
          </a:prstGeom>
        </p:spPr>
      </p:pic>
    </p:spTree>
    <p:extLst>
      <p:ext uri="{BB962C8B-B14F-4D97-AF65-F5344CB8AC3E}">
        <p14:creationId xmlns:p14="http://schemas.microsoft.com/office/powerpoint/2010/main" val="272189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1000"/>
                                        <p:tgtEl>
                                          <p:spTgt spid="7">
                                            <p:txEl>
                                              <p:pRg st="0" end="0"/>
                                            </p:txEl>
                                          </p:spTgt>
                                        </p:tgtEl>
                                      </p:cBhvr>
                                    </p:animEffect>
                                    <p:anim calcmode="lin" valueType="num">
                                      <p:cBhvr>
                                        <p:cTn id="3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lstStyle/>
          <a:p>
            <a:r>
              <a:rPr lang="da-DK"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639279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person, indendørs, mand, bærbar computer&#10;&#10;Automatisk oprettet beskrivelse">
            <a:extLst>
              <a:ext uri="{FF2B5EF4-FFF2-40B4-BE49-F238E27FC236}">
                <a16:creationId xmlns:a16="http://schemas.microsoft.com/office/drawing/2014/main" id="{F3D5EBD6-D912-4090-B9E6-AC2819C16208}"/>
              </a:ext>
            </a:extLst>
          </p:cNvPr>
          <p:cNvPicPr>
            <a:picLocks noChangeAspect="1"/>
          </p:cNvPicPr>
          <p:nvPr/>
        </p:nvPicPr>
        <p:blipFill>
          <a:blip r:embed="rId3"/>
          <a:stretch>
            <a:fillRect/>
          </a:stretch>
        </p:blipFill>
        <p:spPr>
          <a:xfrm>
            <a:off x="6363976" y="135445"/>
            <a:ext cx="4081155" cy="5715000"/>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582442" y="2857500"/>
            <a:ext cx="5019040" cy="923971"/>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7 –Hvem kan hvad og hvordan?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DA6F1F63-B83C-4A8F-B779-BD5335642E15}"/>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413782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53DD937-1328-42D4-A83B-BD8A5A764DF4}"/>
              </a:ext>
            </a:extLst>
          </p:cNvPr>
          <p:cNvSpPr txBox="1"/>
          <p:nvPr/>
        </p:nvSpPr>
        <p:spPr>
          <a:xfrm>
            <a:off x="1591974" y="1688295"/>
            <a:ext cx="2764959"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
                <a:ea typeface="+mn-ea"/>
                <a:cs typeface="+mn-cs"/>
              </a:rPr>
              <a:t>Kommunal administrator</a:t>
            </a:r>
          </a:p>
        </p:txBody>
      </p:sp>
      <p:sp>
        <p:nvSpPr>
          <p:cNvPr id="18" name="Title 1">
            <a:extLst>
              <a:ext uri="{FF2B5EF4-FFF2-40B4-BE49-F238E27FC236}">
                <a16:creationId xmlns:a16="http://schemas.microsoft.com/office/drawing/2014/main" id="{BBBB60A5-DE73-415D-AB3D-4B0C1B9B55AC}"/>
              </a:ext>
            </a:extLst>
          </p:cNvPr>
          <p:cNvSpPr txBox="1">
            <a:spLocks/>
          </p:cNvSpPr>
          <p:nvPr/>
        </p:nvSpPr>
        <p:spPr>
          <a:xfrm>
            <a:off x="615737" y="1020763"/>
            <a:ext cx="6738651" cy="604190"/>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Hvem kan hvad og hvordan?</a:t>
            </a: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20" name="TextBox 19">
            <a:extLst>
              <a:ext uri="{FF2B5EF4-FFF2-40B4-BE49-F238E27FC236}">
                <a16:creationId xmlns:a16="http://schemas.microsoft.com/office/drawing/2014/main" id="{9784C54D-B79A-4B96-9E83-87D39DE28502}"/>
              </a:ext>
            </a:extLst>
          </p:cNvPr>
          <p:cNvSpPr txBox="1"/>
          <p:nvPr/>
        </p:nvSpPr>
        <p:spPr>
          <a:xfrm>
            <a:off x="1591974" y="2783987"/>
            <a:ext cx="4369820"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
                <a:ea typeface="+mn-ea"/>
                <a:cs typeface="+mn-cs"/>
              </a:rPr>
              <a:t>Institutionsadministrator</a:t>
            </a:r>
          </a:p>
        </p:txBody>
      </p:sp>
      <p:sp>
        <p:nvSpPr>
          <p:cNvPr id="16" name="TextBox 15">
            <a:extLst>
              <a:ext uri="{FF2B5EF4-FFF2-40B4-BE49-F238E27FC236}">
                <a16:creationId xmlns:a16="http://schemas.microsoft.com/office/drawing/2014/main" id="{8E474EE9-3D8A-4A35-BADF-2B4CD872CAEB}"/>
              </a:ext>
            </a:extLst>
          </p:cNvPr>
          <p:cNvSpPr txBox="1"/>
          <p:nvPr/>
        </p:nvSpPr>
        <p:spPr>
          <a:xfrm>
            <a:off x="5549900" y="1441009"/>
            <a:ext cx="411894" cy="308418"/>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CA575E6-83D5-4718-851C-4FEDA41FB1D6}"/>
              </a:ext>
            </a:extLst>
          </p:cNvPr>
          <p:cNvSpPr txBox="1"/>
          <p:nvPr/>
        </p:nvSpPr>
        <p:spPr>
          <a:xfrm>
            <a:off x="1591974" y="4127687"/>
            <a:ext cx="3372933"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
                <a:ea typeface="+mn-ea"/>
                <a:cs typeface="+mn-cs"/>
              </a:rPr>
              <a:t>Tildelte rettigheder</a:t>
            </a:r>
          </a:p>
        </p:txBody>
      </p:sp>
      <p:pic>
        <p:nvPicPr>
          <p:cNvPr id="14" name="Picture 13">
            <a:extLst>
              <a:ext uri="{FF2B5EF4-FFF2-40B4-BE49-F238E27FC236}">
                <a16:creationId xmlns:a16="http://schemas.microsoft.com/office/drawing/2014/main" id="{AE43E3DA-E479-4E3F-8730-56EC3CE30F7B}"/>
              </a:ext>
            </a:extLst>
          </p:cNvPr>
          <p:cNvPicPr>
            <a:picLocks noChangeAspect="1"/>
          </p:cNvPicPr>
          <p:nvPr/>
        </p:nvPicPr>
        <p:blipFill>
          <a:blip r:embed="rId3"/>
          <a:stretch>
            <a:fillRect/>
          </a:stretch>
        </p:blipFill>
        <p:spPr>
          <a:xfrm>
            <a:off x="782901" y="3949823"/>
            <a:ext cx="508564" cy="854872"/>
          </a:xfrm>
          <a:prstGeom prst="rect">
            <a:avLst/>
          </a:prstGeom>
        </p:spPr>
      </p:pic>
      <p:sp>
        <p:nvSpPr>
          <p:cNvPr id="15" name="Ellipse 48">
            <a:extLst>
              <a:ext uri="{FF2B5EF4-FFF2-40B4-BE49-F238E27FC236}">
                <a16:creationId xmlns:a16="http://schemas.microsoft.com/office/drawing/2014/main" id="{045014D1-C790-4B82-8744-91B3DD4A6D6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E66430F-B0E4-4622-A700-BB43A546D06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08231" y="2650002"/>
            <a:ext cx="356235" cy="814705"/>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57F3888D-DCA1-4237-93E9-DEAEF821182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01867" y="2363617"/>
            <a:ext cx="1179195" cy="964565"/>
          </a:xfrm>
          <a:prstGeom prst="rect">
            <a:avLst/>
          </a:prstGeom>
        </p:spPr>
      </p:pic>
      <p:pic>
        <p:nvPicPr>
          <p:cNvPr id="24" name="Picture 23">
            <a:extLst>
              <a:ext uri="{FF2B5EF4-FFF2-40B4-BE49-F238E27FC236}">
                <a16:creationId xmlns:a16="http://schemas.microsoft.com/office/drawing/2014/main" id="{61962511-845F-4A9E-AD39-8987806EC30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74600" y="1645474"/>
            <a:ext cx="316865" cy="772795"/>
          </a:xfrm>
          <a:prstGeom prst="rect">
            <a:avLst/>
          </a:prstGeom>
        </p:spPr>
      </p:pic>
      <p:pic>
        <p:nvPicPr>
          <p:cNvPr id="25" name="Picture 24" descr="A close up of a logo&#10;&#10;Description generated with high confidence">
            <a:extLst>
              <a:ext uri="{FF2B5EF4-FFF2-40B4-BE49-F238E27FC236}">
                <a16:creationId xmlns:a16="http://schemas.microsoft.com/office/drawing/2014/main" id="{C6798358-7880-4333-B790-7F1CE746B16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47490" y="1367539"/>
            <a:ext cx="1135380" cy="928370"/>
          </a:xfrm>
          <a:prstGeom prst="rect">
            <a:avLst/>
          </a:prstGeom>
        </p:spPr>
      </p:pic>
    </p:spTree>
    <p:extLst>
      <p:ext uri="{BB962C8B-B14F-4D97-AF65-F5344CB8AC3E}">
        <p14:creationId xmlns:p14="http://schemas.microsoft.com/office/powerpoint/2010/main" val="403359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7C609-7F01-47D1-9745-D0B21AF44EE3}"/>
              </a:ext>
            </a:extLst>
          </p:cNvPr>
          <p:cNvPicPr>
            <a:picLocks noChangeAspect="1"/>
          </p:cNvPicPr>
          <p:nvPr/>
        </p:nvPicPr>
        <p:blipFill>
          <a:blip r:embed="rId3"/>
          <a:stretch>
            <a:fillRect/>
          </a:stretch>
        </p:blipFill>
        <p:spPr>
          <a:xfrm>
            <a:off x="2384435" y="141668"/>
            <a:ext cx="4375129" cy="4997003"/>
          </a:xfrm>
          <a:prstGeom prst="rect">
            <a:avLst/>
          </a:prstGeom>
        </p:spPr>
      </p:pic>
    </p:spTree>
    <p:extLst>
      <p:ext uri="{BB962C8B-B14F-4D97-AF65-F5344CB8AC3E}">
        <p14:creationId xmlns:p14="http://schemas.microsoft.com/office/powerpoint/2010/main" val="13305539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14777-4706-444B-B2C7-6DFCC46C7DE1}"/>
              </a:ext>
            </a:extLst>
          </p:cNvPr>
          <p:cNvPicPr>
            <a:picLocks noChangeAspect="1"/>
          </p:cNvPicPr>
          <p:nvPr/>
        </p:nvPicPr>
        <p:blipFill>
          <a:blip r:embed="rId3"/>
          <a:stretch>
            <a:fillRect/>
          </a:stretch>
        </p:blipFill>
        <p:spPr>
          <a:xfrm>
            <a:off x="2384435" y="230551"/>
            <a:ext cx="4375129" cy="5022077"/>
          </a:xfrm>
          <a:prstGeom prst="rect">
            <a:avLst/>
          </a:prstGeom>
        </p:spPr>
      </p:pic>
    </p:spTree>
    <p:extLst>
      <p:ext uri="{BB962C8B-B14F-4D97-AF65-F5344CB8AC3E}">
        <p14:creationId xmlns:p14="http://schemas.microsoft.com/office/powerpoint/2010/main" val="1849080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57AD01-0B3E-48A2-BDE9-0D63E0349F48}"/>
              </a:ext>
            </a:extLst>
          </p:cNvPr>
          <p:cNvPicPr>
            <a:picLocks noChangeAspect="1"/>
          </p:cNvPicPr>
          <p:nvPr/>
        </p:nvPicPr>
        <p:blipFill>
          <a:blip r:embed="rId3"/>
          <a:stretch>
            <a:fillRect/>
          </a:stretch>
        </p:blipFill>
        <p:spPr>
          <a:xfrm>
            <a:off x="2520434" y="177961"/>
            <a:ext cx="4103132" cy="5359078"/>
          </a:xfrm>
          <a:prstGeom prst="rect">
            <a:avLst/>
          </a:prstGeom>
        </p:spPr>
      </p:pic>
    </p:spTree>
    <p:extLst>
      <p:ext uri="{BB962C8B-B14F-4D97-AF65-F5344CB8AC3E}">
        <p14:creationId xmlns:p14="http://schemas.microsoft.com/office/powerpoint/2010/main" val="479526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lstStyle/>
          <a:p>
            <a:r>
              <a:rPr lang="da-DK"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017438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445808" y="2191511"/>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a-DK" dirty="0">
                <a:solidFill>
                  <a:srgbClr val="FFFFFF"/>
                </a:solidFill>
                <a:latin typeface="Lato black"/>
              </a:rPr>
              <a:t>Sådan logger du ind</a:t>
            </a:r>
            <a:endPar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endParaRP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3</a:t>
            </a:r>
          </a:p>
        </p:txBody>
      </p:sp>
      <p:sp>
        <p:nvSpPr>
          <p:cNvPr id="14" name="TextBox 13">
            <a:extLst>
              <a:ext uri="{FF2B5EF4-FFF2-40B4-BE49-F238E27FC236}">
                <a16:creationId xmlns:a16="http://schemas.microsoft.com/office/drawing/2014/main" id="{9944DEA2-A0AC-46CD-AFEE-B9C9E38F7837}"/>
              </a:ext>
            </a:extLst>
          </p:cNvPr>
          <p:cNvSpPr txBox="1"/>
          <p:nvPr/>
        </p:nvSpPr>
        <p:spPr>
          <a:xfrm>
            <a:off x="2245429" y="1290448"/>
            <a:ext cx="4572000"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Vælg ”UNILOGIN”</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7" name="Picture 6" descr="Graphical user interface, website&#10;&#10;Description automatically generated">
            <a:extLst>
              <a:ext uri="{FF2B5EF4-FFF2-40B4-BE49-F238E27FC236}">
                <a16:creationId xmlns:a16="http://schemas.microsoft.com/office/drawing/2014/main" id="{5654F519-30F0-45CD-B277-B7C1F9511DD6}"/>
              </a:ext>
            </a:extLst>
          </p:cNvPr>
          <p:cNvPicPr>
            <a:picLocks noChangeAspect="1"/>
          </p:cNvPicPr>
          <p:nvPr/>
        </p:nvPicPr>
        <p:blipFill>
          <a:blip r:embed="rId3"/>
          <a:stretch>
            <a:fillRect/>
          </a:stretch>
        </p:blipFill>
        <p:spPr>
          <a:xfrm>
            <a:off x="2163170" y="1680372"/>
            <a:ext cx="4817660" cy="2910669"/>
          </a:xfrm>
          <a:prstGeom prst="rect">
            <a:avLst/>
          </a:prstGeom>
        </p:spPr>
      </p:pic>
      <p:cxnSp>
        <p:nvCxnSpPr>
          <p:cNvPr id="13" name="Straight Connector 12">
            <a:extLst>
              <a:ext uri="{FF2B5EF4-FFF2-40B4-BE49-F238E27FC236}">
                <a16:creationId xmlns:a16="http://schemas.microsoft.com/office/drawing/2014/main" id="{526D92EF-7EEE-424D-A00C-D4EA547AFCEE}"/>
              </a:ext>
            </a:extLst>
          </p:cNvPr>
          <p:cNvCxnSpPr>
            <a:cxnSpLocks/>
            <a:stCxn id="18" idx="0"/>
          </p:cNvCxnSpPr>
          <p:nvPr/>
        </p:nvCxnSpPr>
        <p:spPr>
          <a:xfrm flipH="1" flipV="1">
            <a:off x="3473356" y="1585039"/>
            <a:ext cx="613893" cy="126224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7BE6F5E-BF7C-4707-8E6E-5B6BD13AA63F}"/>
              </a:ext>
            </a:extLst>
          </p:cNvPr>
          <p:cNvSpPr/>
          <p:nvPr/>
        </p:nvSpPr>
        <p:spPr>
          <a:xfrm>
            <a:off x="3630049" y="2847284"/>
            <a:ext cx="914400" cy="91494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115FF197-8284-44C6-8FAD-938BD641942D}"/>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13258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Pause</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15 min</a:t>
            </a:r>
          </a:p>
        </p:txBody>
      </p:sp>
      <p:sp>
        <p:nvSpPr>
          <p:cNvPr id="5" name="Ellipse 48">
            <a:extLst>
              <a:ext uri="{FF2B5EF4-FFF2-40B4-BE49-F238E27FC236}">
                <a16:creationId xmlns:a16="http://schemas.microsoft.com/office/drawing/2014/main" id="{40AC21F8-5AE7-4422-8C40-DDC4562E22F5}"/>
              </a:ext>
            </a:extLst>
          </p:cNvPr>
          <p:cNvSpPr/>
          <p:nvPr/>
        </p:nvSpPr>
        <p:spPr>
          <a:xfrm rot="5400000">
            <a:off x="4418208" y="3646314"/>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7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1165107" y="2756049"/>
            <a:ext cx="5019040" cy="616194"/>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8 – Målrettet indhold</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Billede 3" descr="Et billede, der indeholder udendørs, træ, person, sport&#10;&#10;Automatisk oprettet beskrivelse">
            <a:extLst>
              <a:ext uri="{FF2B5EF4-FFF2-40B4-BE49-F238E27FC236}">
                <a16:creationId xmlns:a16="http://schemas.microsoft.com/office/drawing/2014/main" id="{1EFD3481-3445-4BCC-83D5-87B0A2FF2930}"/>
              </a:ext>
            </a:extLst>
          </p:cNvPr>
          <p:cNvPicPr>
            <a:picLocks noChangeAspect="1"/>
          </p:cNvPicPr>
          <p:nvPr/>
        </p:nvPicPr>
        <p:blipFill rotWithShape="1">
          <a:blip r:embed="rId3"/>
          <a:srcRect l="18160" r="8888"/>
          <a:stretch/>
        </p:blipFill>
        <p:spPr>
          <a:xfrm>
            <a:off x="5870713" y="-101451"/>
            <a:ext cx="6255026" cy="5715000"/>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0198DA42-29F8-42DC-8AAB-1BCB027E69ED}"/>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75826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A34E-6DB2-4A28-B1C9-5778B2393A55}"/>
              </a:ext>
            </a:extLst>
          </p:cNvPr>
          <p:cNvSpPr>
            <a:spLocks noGrp="1"/>
          </p:cNvSpPr>
          <p:nvPr>
            <p:ph type="title"/>
          </p:nvPr>
        </p:nvSpPr>
        <p:spPr/>
        <p:txBody>
          <a:bodyPr/>
          <a:lstStyle/>
          <a:p>
            <a:r>
              <a:rPr lang="da-DK" dirty="0">
                <a:latin typeface="Lato balck"/>
              </a:rPr>
              <a:t>Aula </a:t>
            </a:r>
            <a:r>
              <a:rPr lang="da-DK" dirty="0" err="1">
                <a:latin typeface="Lato balck"/>
              </a:rPr>
              <a:t>dashboards</a:t>
            </a:r>
            <a:r>
              <a:rPr lang="da-DK" dirty="0">
                <a:latin typeface="Lato balck"/>
              </a:rPr>
              <a:t> </a:t>
            </a:r>
          </a:p>
        </p:txBody>
      </p:sp>
      <p:sp>
        <p:nvSpPr>
          <p:cNvPr id="4" name="Text Placeholder 3">
            <a:extLst>
              <a:ext uri="{FF2B5EF4-FFF2-40B4-BE49-F238E27FC236}">
                <a16:creationId xmlns:a16="http://schemas.microsoft.com/office/drawing/2014/main" id="{05A51C5F-0CF1-4113-953D-8547B93F4262}"/>
              </a:ext>
            </a:extLst>
          </p:cNvPr>
          <p:cNvSpPr>
            <a:spLocks noGrp="1"/>
          </p:cNvSpPr>
          <p:nvPr>
            <p:ph type="body" sz="quarter" idx="14"/>
          </p:nvPr>
        </p:nvSpPr>
        <p:spPr>
          <a:xfrm>
            <a:off x="457366" y="1704551"/>
            <a:ext cx="5065129" cy="2530566"/>
          </a:xfrm>
        </p:spPr>
        <p:txBody>
          <a:bodyPr>
            <a:normAutofit/>
          </a:bodyPr>
          <a:lstStyle/>
          <a:p>
            <a:pPr marL="285750" lvl="0" indent="-285750">
              <a:buFont typeface="Arial" panose="020B0604020202020204" pitchFamily="34" charset="0"/>
              <a:buChar char="•"/>
            </a:pPr>
            <a:r>
              <a:rPr lang="da-DK" dirty="0">
                <a:latin typeface="Lato" panose="020F0502020204030203" pitchFamily="34" charset="0"/>
                <a:ea typeface="Lato" panose="020F0502020204030203" pitchFamily="34" charset="0"/>
                <a:cs typeface="Lato" panose="020F0502020204030203" pitchFamily="34" charset="0"/>
              </a:rPr>
              <a:t>Indskolingselever</a:t>
            </a:r>
          </a:p>
          <a:p>
            <a:pPr marL="285750" lvl="0" indent="-285750">
              <a:buFont typeface="Arial" panose="020B0604020202020204" pitchFamily="34" charset="0"/>
              <a:buChar char="•"/>
            </a:pPr>
            <a:r>
              <a:rPr lang="da-DK" dirty="0">
                <a:latin typeface="Lato" panose="020F0502020204030203" pitchFamily="34" charset="0"/>
                <a:ea typeface="Lato" panose="020F0502020204030203" pitchFamily="34" charset="0"/>
                <a:cs typeface="Lato" panose="020F0502020204030203" pitchFamily="34" charset="0"/>
              </a:rPr>
              <a:t>Mellemtrin/udskolingselever</a:t>
            </a:r>
          </a:p>
          <a:p>
            <a:pPr marL="285750" lvl="0" indent="-285750">
              <a:buFont typeface="Arial" panose="020B0604020202020204" pitchFamily="34" charset="0"/>
              <a:buChar char="•"/>
            </a:pPr>
            <a:r>
              <a:rPr lang="da-DK" dirty="0">
                <a:latin typeface="Lato" panose="020F0502020204030203" pitchFamily="34" charset="0"/>
                <a:ea typeface="Lato" panose="020F0502020204030203" pitchFamily="34" charset="0"/>
                <a:cs typeface="Lato" panose="020F0502020204030203" pitchFamily="34" charset="0"/>
              </a:rPr>
              <a:t>Forældre/Værger</a:t>
            </a:r>
          </a:p>
          <a:p>
            <a:pPr marL="285750" lvl="0" indent="-285750">
              <a:buFont typeface="Arial" panose="020B0604020202020204" pitchFamily="34" charset="0"/>
              <a:buChar char="•"/>
            </a:pPr>
            <a:r>
              <a:rPr lang="da-DK" dirty="0">
                <a:latin typeface="Lato" panose="020F0502020204030203" pitchFamily="34" charset="0"/>
                <a:ea typeface="Lato" panose="020F0502020204030203" pitchFamily="34" charset="0"/>
                <a:cs typeface="Lato" panose="020F0502020204030203" pitchFamily="34" charset="0"/>
              </a:rPr>
              <a:t>Pædagogisk personale – lærer  </a:t>
            </a:r>
          </a:p>
          <a:p>
            <a:pPr marL="285750" lvl="0" indent="-285750">
              <a:buFont typeface="Arial" panose="020B0604020202020204" pitchFamily="34" charset="0"/>
              <a:buChar char="•"/>
            </a:pPr>
            <a:r>
              <a:rPr lang="da-DK" dirty="0">
                <a:latin typeface="Lato" panose="020F0502020204030203" pitchFamily="34" charset="0"/>
                <a:ea typeface="Lato" panose="020F0502020204030203" pitchFamily="34" charset="0"/>
                <a:cs typeface="Lato" panose="020F0502020204030203" pitchFamily="34" charset="0"/>
              </a:rPr>
              <a:t>Pædagogisk personale – pædagog </a:t>
            </a:r>
          </a:p>
          <a:p>
            <a:pPr marL="285750" lvl="0" indent="-285750">
              <a:buFont typeface="Arial" panose="020B0604020202020204" pitchFamily="34" charset="0"/>
              <a:buChar char="•"/>
            </a:pPr>
            <a:r>
              <a:rPr lang="da-DK" dirty="0">
                <a:latin typeface="Lato" panose="020F0502020204030203" pitchFamily="34" charset="0"/>
                <a:ea typeface="Lato" panose="020F0502020204030203" pitchFamily="34" charset="0"/>
                <a:cs typeface="Lato" panose="020F0502020204030203" pitchFamily="34" charset="0"/>
              </a:rPr>
              <a:t>Leder</a:t>
            </a:r>
          </a:p>
          <a:p>
            <a:pPr marL="285750" indent="-285750">
              <a:buFont typeface="Arial" panose="020B0604020202020204" pitchFamily="34" charset="0"/>
              <a:buChar char="•"/>
            </a:pPr>
            <a:r>
              <a:rPr lang="da-DK" dirty="0">
                <a:latin typeface="Lato" panose="020F0502020204030203" pitchFamily="34" charset="0"/>
                <a:ea typeface="Lato" panose="020F0502020204030203" pitchFamily="34" charset="0"/>
                <a:cs typeface="Lato" panose="020F0502020204030203" pitchFamily="34" charset="0"/>
              </a:rPr>
              <a:t>Øvrige brugere (</a:t>
            </a:r>
            <a:r>
              <a:rPr lang="da-DK" dirty="0" err="1">
                <a:latin typeface="Lato" panose="020F0502020204030203" pitchFamily="34" charset="0"/>
                <a:ea typeface="Lato" panose="020F0502020204030203" pitchFamily="34" charset="0"/>
                <a:cs typeface="Lato" panose="020F0502020204030203" pitchFamily="34" charset="0"/>
              </a:rPr>
              <a:t>TAPere</a:t>
            </a:r>
            <a:r>
              <a:rPr lang="da-DK" dirty="0">
                <a:latin typeface="Lato" panose="020F0502020204030203" pitchFamily="34" charset="0"/>
                <a:ea typeface="Lato" panose="020F0502020204030203" pitchFamily="34" charset="0"/>
                <a:cs typeface="Lato" panose="020F0502020204030203" pitchFamily="34" charset="0"/>
              </a:rPr>
              <a:t>, eksterne m.fl.)  </a:t>
            </a:r>
          </a:p>
          <a:p>
            <a:pPr marL="285750" lvl="0" indent="-285750">
              <a:buFont typeface="Arial" panose="020B0604020202020204" pitchFamily="34" charset="0"/>
              <a:buChar char="•"/>
            </a:pPr>
            <a:endParaRPr lang="da-DK" dirty="0">
              <a:latin typeface="Lato black"/>
              <a:cs typeface="Arial" panose="020B0604020202020204" pitchFamily="34" charset="0"/>
            </a:endParaRPr>
          </a:p>
          <a:p>
            <a:endParaRPr lang="da-DK" dirty="0"/>
          </a:p>
        </p:txBody>
      </p:sp>
      <p:sp>
        <p:nvSpPr>
          <p:cNvPr id="17" name="Ellipse 48">
            <a:extLst>
              <a:ext uri="{FF2B5EF4-FFF2-40B4-BE49-F238E27FC236}">
                <a16:creationId xmlns:a16="http://schemas.microsoft.com/office/drawing/2014/main" id="{0F03F563-0174-4ACD-9272-AD42EBE7F717}"/>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52103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217608-946C-49C9-8972-027067560AD5}"/>
              </a:ext>
            </a:extLst>
          </p:cNvPr>
          <p:cNvPicPr>
            <a:picLocks noChangeAspect="1"/>
          </p:cNvPicPr>
          <p:nvPr/>
        </p:nvPicPr>
        <p:blipFill>
          <a:blip r:embed="rId3"/>
          <a:stretch>
            <a:fillRect/>
          </a:stretch>
        </p:blipFill>
        <p:spPr>
          <a:xfrm>
            <a:off x="1" y="-567189"/>
            <a:ext cx="9143999" cy="6282189"/>
          </a:xfrm>
          <a:prstGeom prst="rect">
            <a:avLst/>
          </a:prstGeom>
        </p:spPr>
      </p:pic>
      <p:pic>
        <p:nvPicPr>
          <p:cNvPr id="2" name="Picture 1">
            <a:extLst>
              <a:ext uri="{FF2B5EF4-FFF2-40B4-BE49-F238E27FC236}">
                <a16:creationId xmlns:a16="http://schemas.microsoft.com/office/drawing/2014/main" id="{C244A75D-1AB0-4DA3-9608-F348D8418290}"/>
              </a:ext>
            </a:extLst>
          </p:cNvPr>
          <p:cNvPicPr>
            <a:picLocks noChangeAspect="1"/>
          </p:cNvPicPr>
          <p:nvPr/>
        </p:nvPicPr>
        <p:blipFill>
          <a:blip r:embed="rId4"/>
          <a:stretch>
            <a:fillRect/>
          </a:stretch>
        </p:blipFill>
        <p:spPr>
          <a:xfrm>
            <a:off x="4691268" y="2167957"/>
            <a:ext cx="3601941" cy="938576"/>
          </a:xfrm>
          <a:prstGeom prst="rect">
            <a:avLst/>
          </a:prstGeom>
          <a:effectLst>
            <a:glow rad="63500">
              <a:schemeClr val="accent5">
                <a:satMod val="175000"/>
                <a:alpha val="40000"/>
              </a:schemeClr>
            </a:glow>
          </a:effectLst>
        </p:spPr>
      </p:pic>
    </p:spTree>
    <p:extLst>
      <p:ext uri="{BB962C8B-B14F-4D97-AF65-F5344CB8AC3E}">
        <p14:creationId xmlns:p14="http://schemas.microsoft.com/office/powerpoint/2010/main" val="57753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26B7BF-8239-405D-BDCC-768B7469E99F}"/>
              </a:ext>
            </a:extLst>
          </p:cNvPr>
          <p:cNvPicPr>
            <a:picLocks noChangeAspect="1"/>
          </p:cNvPicPr>
          <p:nvPr/>
        </p:nvPicPr>
        <p:blipFill>
          <a:blip r:embed="rId3"/>
          <a:stretch>
            <a:fillRect/>
          </a:stretch>
        </p:blipFill>
        <p:spPr>
          <a:xfrm>
            <a:off x="0" y="-19330"/>
            <a:ext cx="9144000" cy="5000625"/>
          </a:xfrm>
          <a:prstGeom prst="rect">
            <a:avLst/>
          </a:prstGeom>
        </p:spPr>
      </p:pic>
      <p:pic>
        <p:nvPicPr>
          <p:cNvPr id="7" name="Picture 6">
            <a:extLst>
              <a:ext uri="{FF2B5EF4-FFF2-40B4-BE49-F238E27FC236}">
                <a16:creationId xmlns:a16="http://schemas.microsoft.com/office/drawing/2014/main" id="{C10174D3-7647-4F3E-8F39-2CED08103008}"/>
              </a:ext>
            </a:extLst>
          </p:cNvPr>
          <p:cNvPicPr>
            <a:picLocks noChangeAspect="1"/>
          </p:cNvPicPr>
          <p:nvPr/>
        </p:nvPicPr>
        <p:blipFill>
          <a:blip r:embed="rId4"/>
          <a:stretch>
            <a:fillRect/>
          </a:stretch>
        </p:blipFill>
        <p:spPr>
          <a:xfrm>
            <a:off x="0" y="4036331"/>
            <a:ext cx="9144000" cy="2707503"/>
          </a:xfrm>
          <a:prstGeom prst="rect">
            <a:avLst/>
          </a:prstGeom>
        </p:spPr>
      </p:pic>
      <p:pic>
        <p:nvPicPr>
          <p:cNvPr id="18" name="Picture 17">
            <a:extLst>
              <a:ext uri="{FF2B5EF4-FFF2-40B4-BE49-F238E27FC236}">
                <a16:creationId xmlns:a16="http://schemas.microsoft.com/office/drawing/2014/main" id="{EEB25722-D330-40E2-8017-3E9D3D38C3C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5000"/>
                    </a14:imgEffect>
                  </a14:imgLayer>
                </a14:imgProps>
              </a:ext>
            </a:extLst>
          </a:blip>
          <a:stretch>
            <a:fillRect/>
          </a:stretch>
        </p:blipFill>
        <p:spPr>
          <a:xfrm>
            <a:off x="0" y="-23853"/>
            <a:ext cx="9144000" cy="5000625"/>
          </a:xfrm>
          <a:prstGeom prst="rect">
            <a:avLst/>
          </a:prstGeom>
        </p:spPr>
      </p:pic>
      <p:pic>
        <p:nvPicPr>
          <p:cNvPr id="19" name="Picture 18">
            <a:extLst>
              <a:ext uri="{FF2B5EF4-FFF2-40B4-BE49-F238E27FC236}">
                <a16:creationId xmlns:a16="http://schemas.microsoft.com/office/drawing/2014/main" id="{A04AEDEA-14DD-4C73-97AE-0B54C0A7C3C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5000"/>
                    </a14:imgEffect>
                  </a14:imgLayer>
                </a14:imgProps>
              </a:ext>
            </a:extLst>
          </a:blip>
          <a:stretch>
            <a:fillRect/>
          </a:stretch>
        </p:blipFill>
        <p:spPr>
          <a:xfrm>
            <a:off x="0" y="4036331"/>
            <a:ext cx="9144000" cy="2707503"/>
          </a:xfrm>
          <a:prstGeom prst="rect">
            <a:avLst/>
          </a:prstGeom>
        </p:spPr>
      </p:pic>
      <p:sp>
        <p:nvSpPr>
          <p:cNvPr id="10" name="Rectangle 9">
            <a:extLst>
              <a:ext uri="{FF2B5EF4-FFF2-40B4-BE49-F238E27FC236}">
                <a16:creationId xmlns:a16="http://schemas.microsoft.com/office/drawing/2014/main" id="{3BFC6382-606C-4F15-BF15-9490E6E6C71F}"/>
              </a:ext>
            </a:extLst>
          </p:cNvPr>
          <p:cNvSpPr/>
          <p:nvPr/>
        </p:nvSpPr>
        <p:spPr>
          <a:xfrm>
            <a:off x="7261412" y="2623561"/>
            <a:ext cx="1807284" cy="108433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1AA7C218-B3CD-410A-9FC3-594E65DCEAC6}"/>
              </a:ext>
            </a:extLst>
          </p:cNvPr>
          <p:cNvSpPr/>
          <p:nvPr/>
        </p:nvSpPr>
        <p:spPr>
          <a:xfrm>
            <a:off x="7261412" y="1060903"/>
            <a:ext cx="1807284" cy="108433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Box 10">
            <a:extLst>
              <a:ext uri="{FF2B5EF4-FFF2-40B4-BE49-F238E27FC236}">
                <a16:creationId xmlns:a16="http://schemas.microsoft.com/office/drawing/2014/main" id="{FD5AE7B9-9B06-4880-B9AA-866B3B917185}"/>
              </a:ext>
            </a:extLst>
          </p:cNvPr>
          <p:cNvSpPr txBox="1"/>
          <p:nvPr/>
        </p:nvSpPr>
        <p:spPr>
          <a:xfrm>
            <a:off x="7331336" y="2311352"/>
            <a:ext cx="1667435" cy="308418"/>
          </a:xfrm>
          <a:prstGeom prst="rect">
            <a:avLst/>
          </a:prstGeom>
          <a:noFill/>
        </p:spPr>
        <p:txBody>
          <a:bodyPr wrap="square" rtlCol="0">
            <a:spAutoFit/>
          </a:bodyPr>
          <a:lstStyle/>
          <a:p>
            <a:pPr algn="ctr"/>
            <a:r>
              <a:rPr lang="da-DK" dirty="0" err="1">
                <a:solidFill>
                  <a:schemeClr val="bg2">
                    <a:lumMod val="25000"/>
                  </a:schemeClr>
                </a:solidFill>
                <a:latin typeface="Lato Black" panose="020F0502020204030203" pitchFamily="34" charset="0"/>
                <a:ea typeface="Lato Black" panose="020F0502020204030203" pitchFamily="34" charset="0"/>
                <a:cs typeface="Lato Black" panose="020F0502020204030203" pitchFamily="34" charset="0"/>
              </a:rPr>
              <a:t>Widget</a:t>
            </a:r>
            <a:r>
              <a:rPr lang="da-DK" dirty="0">
                <a:solidFill>
                  <a:schemeClr val="bg2">
                    <a:lumMod val="25000"/>
                  </a:schemeClr>
                </a:solidFill>
                <a:latin typeface="Lato Black" panose="020F0502020204030203" pitchFamily="34" charset="0"/>
                <a:ea typeface="Lato Black" panose="020F0502020204030203" pitchFamily="34" charset="0"/>
                <a:cs typeface="Lato Black" panose="020F0502020204030203" pitchFamily="34" charset="0"/>
              </a:rPr>
              <a:t> 2</a:t>
            </a:r>
          </a:p>
        </p:txBody>
      </p:sp>
      <p:sp>
        <p:nvSpPr>
          <p:cNvPr id="9" name="TextBox 8">
            <a:extLst>
              <a:ext uri="{FF2B5EF4-FFF2-40B4-BE49-F238E27FC236}">
                <a16:creationId xmlns:a16="http://schemas.microsoft.com/office/drawing/2014/main" id="{58230D95-AEA6-45A3-B09D-EF8CFCD642DA}"/>
              </a:ext>
            </a:extLst>
          </p:cNvPr>
          <p:cNvSpPr txBox="1"/>
          <p:nvPr/>
        </p:nvSpPr>
        <p:spPr>
          <a:xfrm>
            <a:off x="7331336" y="733705"/>
            <a:ext cx="1667435" cy="308418"/>
          </a:xfrm>
          <a:prstGeom prst="rect">
            <a:avLst/>
          </a:prstGeom>
          <a:noFill/>
        </p:spPr>
        <p:txBody>
          <a:bodyPr wrap="square" rtlCol="0">
            <a:spAutoFit/>
          </a:bodyPr>
          <a:lstStyle/>
          <a:p>
            <a:pPr algn="ctr"/>
            <a:r>
              <a:rPr lang="da-DK" dirty="0" err="1">
                <a:solidFill>
                  <a:schemeClr val="bg2">
                    <a:lumMod val="25000"/>
                  </a:schemeClr>
                </a:solidFill>
                <a:latin typeface="Lato Black" panose="020F0502020204030203" pitchFamily="34" charset="0"/>
                <a:ea typeface="Lato Black" panose="020F0502020204030203" pitchFamily="34" charset="0"/>
                <a:cs typeface="Lato Black" panose="020F0502020204030203" pitchFamily="34" charset="0"/>
              </a:rPr>
              <a:t>Widget</a:t>
            </a:r>
            <a:r>
              <a:rPr lang="da-DK" dirty="0">
                <a:solidFill>
                  <a:schemeClr val="bg2">
                    <a:lumMod val="25000"/>
                  </a:schemeClr>
                </a:solidFill>
                <a:latin typeface="Lato Black" panose="020F0502020204030203" pitchFamily="34" charset="0"/>
                <a:ea typeface="Lato Black" panose="020F0502020204030203" pitchFamily="34" charset="0"/>
                <a:cs typeface="Lato Black" panose="020F0502020204030203" pitchFamily="34" charset="0"/>
              </a:rPr>
              <a:t> 1</a:t>
            </a:r>
          </a:p>
        </p:txBody>
      </p:sp>
    </p:spTree>
    <p:extLst>
      <p:ext uri="{BB962C8B-B14F-4D97-AF65-F5344CB8AC3E}">
        <p14:creationId xmlns:p14="http://schemas.microsoft.com/office/powerpoint/2010/main" val="16589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D34FC5D-D15D-4AE3-BFF2-514DA66E82CF}"/>
              </a:ext>
            </a:extLst>
          </p:cNvPr>
          <p:cNvPicPr>
            <a:picLocks noChangeAspect="1"/>
          </p:cNvPicPr>
          <p:nvPr/>
        </p:nvPicPr>
        <p:blipFill rotWithShape="1">
          <a:blip r:embed="rId3"/>
          <a:srcRect t="-5319" r="12589" b="-36569"/>
          <a:stretch/>
        </p:blipFill>
        <p:spPr>
          <a:xfrm>
            <a:off x="4889500" y="1831849"/>
            <a:ext cx="5302509" cy="5740467"/>
          </a:xfrm>
          <a:prstGeom prst="ellipse">
            <a:avLst/>
          </a:prstGeom>
        </p:spPr>
      </p:pic>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Målrettet indhold</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031325"/>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R="0" lvl="0" algn="l" defTabSz="713203"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p>
        </p:txBody>
      </p:sp>
      <p:sp>
        <p:nvSpPr>
          <p:cNvPr id="9" name="Ellipse 48">
            <a:extLst>
              <a:ext uri="{FF2B5EF4-FFF2-40B4-BE49-F238E27FC236}">
                <a16:creationId xmlns:a16="http://schemas.microsoft.com/office/drawing/2014/main" id="{B3AD5FCA-6190-486B-A5AC-7FC754A6C89B}"/>
              </a:ext>
            </a:extLst>
          </p:cNvPr>
          <p:cNvSpPr/>
          <p:nvPr/>
        </p:nvSpPr>
        <p:spPr>
          <a:xfrm>
            <a:off x="3156778" y="773033"/>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2" descr="Billedresultat for ikoner blÃ¥">
            <a:extLst>
              <a:ext uri="{FF2B5EF4-FFF2-40B4-BE49-F238E27FC236}">
                <a16:creationId xmlns:a16="http://schemas.microsoft.com/office/drawing/2014/main" id="{965EE01E-647C-402A-A1D6-FCB70575F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015" y="909243"/>
            <a:ext cx="393509" cy="393509"/>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48">
            <a:extLst>
              <a:ext uri="{FF2B5EF4-FFF2-40B4-BE49-F238E27FC236}">
                <a16:creationId xmlns:a16="http://schemas.microsoft.com/office/drawing/2014/main" id="{38DFE8D7-262A-4C25-BB53-EED3C86F67AD}"/>
              </a:ext>
            </a:extLst>
          </p:cNvPr>
          <p:cNvSpPr/>
          <p:nvPr/>
        </p:nvSpPr>
        <p:spPr>
          <a:xfrm rot="5400000">
            <a:off x="4418208" y="2048264"/>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00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lstStyle/>
          <a:p>
            <a:r>
              <a:rPr lang="da-DK"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9856162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2E54E9ED-0B59-4877-9F3A-1C7B9C5DA2BD}"/>
              </a:ext>
            </a:extLst>
          </p:cNvPr>
          <p:cNvSpPr txBox="1">
            <a:spLocks/>
          </p:cNvSpPr>
          <p:nvPr/>
        </p:nvSpPr>
        <p:spPr>
          <a:xfrm>
            <a:off x="615950" y="2555404"/>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Text Placeholder 4">
            <a:extLst>
              <a:ext uri="{FF2B5EF4-FFF2-40B4-BE49-F238E27FC236}">
                <a16:creationId xmlns:a16="http://schemas.microsoft.com/office/drawing/2014/main" id="{F89AF633-658B-4AE7-BF5F-9FAF2547181C}"/>
              </a:ext>
            </a:extLst>
          </p:cNvPr>
          <p:cNvSpPr txBox="1">
            <a:spLocks/>
          </p:cNvSpPr>
          <p:nvPr/>
        </p:nvSpPr>
        <p:spPr>
          <a:xfrm>
            <a:off x="1039381" y="2326836"/>
            <a:ext cx="7232650"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Hvilke </a:t>
            </a:r>
            <a:r>
              <a:rPr kumimoji="0" lang="da-DK" sz="18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widgets</a:t>
            </a: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har I brug for?</a:t>
            </a:r>
            <a:b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Text Placeholder 4">
            <a:extLst>
              <a:ext uri="{FF2B5EF4-FFF2-40B4-BE49-F238E27FC236}">
                <a16:creationId xmlns:a16="http://schemas.microsoft.com/office/drawing/2014/main" id="{7B92C43B-F98C-4ED8-B65A-7D2149DBBB2E}"/>
              </a:ext>
            </a:extLst>
          </p:cNvPr>
          <p:cNvSpPr txBox="1">
            <a:spLocks/>
          </p:cNvSpPr>
          <p:nvPr/>
        </p:nvSpPr>
        <p:spPr>
          <a:xfrm>
            <a:off x="1040436" y="1814311"/>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0000"/>
                </a:solidFill>
                <a:effectLst/>
                <a:uLnTx/>
                <a:uFillTx/>
                <a:latin typeface="Lato "/>
                <a:ea typeface="+mn-ea"/>
                <a:cs typeface="Calibri" panose="020F0502020204030204" pitchFamily="34" charset="0"/>
              </a:rPr>
              <a:t>Hvordan skal jeres opsætningen af </a:t>
            </a:r>
            <a:r>
              <a:rPr kumimoji="0" lang="da-DK" sz="1800" b="0" i="0" u="none" strike="noStrike" kern="1200" cap="none" spc="0" normalizeH="0" baseline="0" noProof="0" dirty="0" err="1">
                <a:ln>
                  <a:noFill/>
                </a:ln>
                <a:solidFill>
                  <a:srgbClr val="000000"/>
                </a:solidFill>
                <a:effectLst/>
                <a:uLnTx/>
                <a:uFillTx/>
                <a:latin typeface="Lato "/>
                <a:ea typeface="+mn-ea"/>
                <a:cs typeface="Calibri" panose="020F0502020204030204" pitchFamily="34" charset="0"/>
              </a:rPr>
              <a:t>dashboards</a:t>
            </a:r>
            <a:r>
              <a:rPr kumimoji="0" lang="da-DK" sz="1800" b="0" i="0" u="none" strike="noStrike" kern="1200" cap="none" spc="0" normalizeH="0" baseline="0" noProof="0" dirty="0">
                <a:ln>
                  <a:noFill/>
                </a:ln>
                <a:solidFill>
                  <a:srgbClr val="000000"/>
                </a:solidFill>
                <a:effectLst/>
                <a:uLnTx/>
                <a:uFillTx/>
                <a:latin typeface="Lato "/>
                <a:ea typeface="+mn-ea"/>
                <a:cs typeface="Calibri" panose="020F0502020204030204" pitchFamily="34" charset="0"/>
              </a:rPr>
              <a:t> være? </a:t>
            </a:r>
            <a:br>
              <a:rPr kumimoji="0" lang="da-DK" sz="1800" b="0" i="0" u="none" strike="noStrike" kern="1200" cap="none" spc="0" normalizeH="0" baseline="0" noProof="0" dirty="0">
                <a:ln>
                  <a:noFill/>
                </a:ln>
                <a:solidFill>
                  <a:srgbClr val="000000"/>
                </a:solidFill>
                <a:effectLst/>
                <a:uLnTx/>
                <a:uFillTx/>
                <a:latin typeface="Lato "/>
                <a:ea typeface="+mn-ea"/>
                <a:cs typeface="Calibri" panose="020F0502020204030204" pitchFamily="34" charset="0"/>
              </a:rPr>
            </a:br>
            <a:endParaRPr kumimoji="0" lang="da-DK" sz="1800" b="0" i="0" u="none" strike="noStrike" kern="1200" cap="none" spc="0" normalizeH="0" baseline="0" noProof="0" dirty="0">
              <a:ln>
                <a:noFill/>
              </a:ln>
              <a:solidFill>
                <a:srgbClr val="000000"/>
              </a:solidFill>
              <a:effectLst/>
              <a:uLnTx/>
              <a:uFillTx/>
              <a:latin typeface="Lato "/>
              <a:ea typeface="+mn-ea"/>
              <a:cs typeface="Calibri" panose="020F0502020204030204" pitchFamily="34" charset="0"/>
            </a:endParaRPr>
          </a:p>
        </p:txBody>
      </p:sp>
      <p:sp>
        <p:nvSpPr>
          <p:cNvPr id="12" name="Text Placeholder 4">
            <a:extLst>
              <a:ext uri="{FF2B5EF4-FFF2-40B4-BE49-F238E27FC236}">
                <a16:creationId xmlns:a16="http://schemas.microsoft.com/office/drawing/2014/main" id="{DCBA32D3-B9AB-4D63-AC2A-DFB5A5DADD1C}"/>
              </a:ext>
            </a:extLst>
          </p:cNvPr>
          <p:cNvSpPr txBox="1">
            <a:spLocks/>
          </p:cNvSpPr>
          <p:nvPr/>
        </p:nvSpPr>
        <p:spPr>
          <a:xfrm>
            <a:off x="1039381" y="2850658"/>
            <a:ext cx="7232650"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Hvem skal tildeles hvilke brugerroller?</a:t>
            </a:r>
          </a:p>
        </p:txBody>
      </p:sp>
      <p:sp>
        <p:nvSpPr>
          <p:cNvPr id="13" name="Title 1">
            <a:extLst>
              <a:ext uri="{FF2B5EF4-FFF2-40B4-BE49-F238E27FC236}">
                <a16:creationId xmlns:a16="http://schemas.microsoft.com/office/drawing/2014/main" id="{3CCA6FFC-3666-4987-9E09-688A5F1289A8}"/>
              </a:ext>
            </a:extLst>
          </p:cNvPr>
          <p:cNvSpPr txBox="1">
            <a:spLocks/>
          </p:cNvSpPr>
          <p:nvPr/>
        </p:nvSpPr>
        <p:spPr>
          <a:xfrm>
            <a:off x="615737" y="1020763"/>
            <a:ext cx="6738651" cy="604190"/>
          </a:xfrm>
          <a:prstGeom prst="rect">
            <a:avLst/>
          </a:prstGeom>
        </p:spPr>
        <p:txBody>
          <a:bodyPr vert="horz" lIns="0" tIns="0" rIns="0" bIns="0" rtlCol="0" anchor="t" anchorCtr="0">
            <a:normAutofit fontScale="325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7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Målrettet indhold</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4600" b="0"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 Hvad er besluttet?</a:t>
            </a:r>
            <a:br>
              <a:rPr kumimoji="0" lang="da-DK" sz="4600" b="0"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br>
            <a:endParaRPr kumimoji="0" lang="da-DK" sz="4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10" name="Ellipse 9">
            <a:extLst>
              <a:ext uri="{FF2B5EF4-FFF2-40B4-BE49-F238E27FC236}">
                <a16:creationId xmlns:a16="http://schemas.microsoft.com/office/drawing/2014/main" id="{799BF642-8128-4584-88D1-28CAB141C872}"/>
              </a:ext>
            </a:extLst>
          </p:cNvPr>
          <p:cNvSpPr/>
          <p:nvPr/>
        </p:nvSpPr>
        <p:spPr>
          <a:xfrm>
            <a:off x="3536752" y="776225"/>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Flowchart: Connector 12">
            <a:extLst>
              <a:ext uri="{FF2B5EF4-FFF2-40B4-BE49-F238E27FC236}">
                <a16:creationId xmlns:a16="http://schemas.microsoft.com/office/drawing/2014/main" id="{34484BA2-D0A9-48F9-A0A5-ACBCFAADAFF9}"/>
              </a:ext>
            </a:extLst>
          </p:cNvPr>
          <p:cNvSpPr/>
          <p:nvPr/>
        </p:nvSpPr>
        <p:spPr>
          <a:xfrm>
            <a:off x="3463159" y="776225"/>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Ellipse 48">
            <a:extLst>
              <a:ext uri="{FF2B5EF4-FFF2-40B4-BE49-F238E27FC236}">
                <a16:creationId xmlns:a16="http://schemas.microsoft.com/office/drawing/2014/main" id="{4866546B-F4E7-4055-9BCF-548635DEF721}"/>
              </a:ext>
            </a:extLst>
          </p:cNvPr>
          <p:cNvSpPr/>
          <p:nvPr/>
        </p:nvSpPr>
        <p:spPr>
          <a:xfrm>
            <a:off x="3463159" y="776224"/>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18">
            <a:extLst>
              <a:ext uri="{FF2B5EF4-FFF2-40B4-BE49-F238E27FC236}">
                <a16:creationId xmlns:a16="http://schemas.microsoft.com/office/drawing/2014/main" id="{F492A868-3C41-48BE-A475-A74412C08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371" y="870882"/>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8" name="Ellipse 48">
            <a:extLst>
              <a:ext uri="{FF2B5EF4-FFF2-40B4-BE49-F238E27FC236}">
                <a16:creationId xmlns:a16="http://schemas.microsoft.com/office/drawing/2014/main" id="{BF3335CE-1245-4F5F-9D9C-2CC4E6FA0C6F}"/>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9" name="Graphic 18" descr="Idea">
            <a:extLst>
              <a:ext uri="{FF2B5EF4-FFF2-40B4-BE49-F238E27FC236}">
                <a16:creationId xmlns:a16="http://schemas.microsoft.com/office/drawing/2014/main" id="{3BCFF2B6-79FD-4B2C-842D-E4CD2B50FC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788" y="1747211"/>
            <a:ext cx="417063" cy="417063"/>
          </a:xfrm>
          <a:prstGeom prst="rect">
            <a:avLst/>
          </a:prstGeom>
        </p:spPr>
      </p:pic>
      <p:pic>
        <p:nvPicPr>
          <p:cNvPr id="20" name="Graphic 19" descr="Idea">
            <a:extLst>
              <a:ext uri="{FF2B5EF4-FFF2-40B4-BE49-F238E27FC236}">
                <a16:creationId xmlns:a16="http://schemas.microsoft.com/office/drawing/2014/main" id="{E37C883C-9187-4A89-934C-F124115CE2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873" y="2228620"/>
            <a:ext cx="417063" cy="417063"/>
          </a:xfrm>
          <a:prstGeom prst="rect">
            <a:avLst/>
          </a:prstGeom>
        </p:spPr>
      </p:pic>
      <p:pic>
        <p:nvPicPr>
          <p:cNvPr id="21" name="Graphic 20" descr="Idea">
            <a:extLst>
              <a:ext uri="{FF2B5EF4-FFF2-40B4-BE49-F238E27FC236}">
                <a16:creationId xmlns:a16="http://schemas.microsoft.com/office/drawing/2014/main" id="{297927E9-C024-42B5-9C97-3C61F72882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4043" y="2756523"/>
            <a:ext cx="417063" cy="417063"/>
          </a:xfrm>
          <a:prstGeom prst="rect">
            <a:avLst/>
          </a:prstGeom>
        </p:spPr>
      </p:pic>
    </p:spTree>
    <p:extLst>
      <p:ext uri="{BB962C8B-B14F-4D97-AF65-F5344CB8AC3E}">
        <p14:creationId xmlns:p14="http://schemas.microsoft.com/office/powerpoint/2010/main" val="10830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994745" y="2756049"/>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9 – Smarte Aula-grupper</a:t>
            </a:r>
          </a:p>
        </p:txBody>
      </p:sp>
      <p:pic>
        <p:nvPicPr>
          <p:cNvPr id="4" name="Billede 3" descr="Et billede, der indeholder person, indendørs, sidder, hylde&#10;&#10;Automatisk oprettet beskrivelse">
            <a:extLst>
              <a:ext uri="{FF2B5EF4-FFF2-40B4-BE49-F238E27FC236}">
                <a16:creationId xmlns:a16="http://schemas.microsoft.com/office/drawing/2014/main" id="{68CA2569-9338-48CF-A590-488FDF226CFB}"/>
              </a:ext>
            </a:extLst>
          </p:cNvPr>
          <p:cNvPicPr>
            <a:picLocks noChangeAspect="1"/>
          </p:cNvPicPr>
          <p:nvPr/>
        </p:nvPicPr>
        <p:blipFill rotWithShape="1">
          <a:blip r:embed="rId3"/>
          <a:srcRect l="24021"/>
          <a:stretch/>
        </p:blipFill>
        <p:spPr>
          <a:xfrm>
            <a:off x="5842000" y="540011"/>
            <a:ext cx="5346700" cy="4676248"/>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6180792" y="-72089"/>
            <a:ext cx="5152466" cy="583005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91F17AB4-F329-472C-90D8-1BC14CB30341}"/>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81725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3109-C859-491A-9AEC-99D3C3CFEAF4}"/>
              </a:ext>
            </a:extLst>
          </p:cNvPr>
          <p:cNvSpPr>
            <a:spLocks noGrp="1"/>
          </p:cNvSpPr>
          <p:nvPr>
            <p:ph type="title"/>
          </p:nvPr>
        </p:nvSpPr>
        <p:spPr/>
        <p:txBody>
          <a:bodyPr>
            <a:normAutofit/>
          </a:bodyPr>
          <a:lstStyle/>
          <a:p>
            <a:r>
              <a:rPr lang="da-DK" dirty="0">
                <a:latin typeface="Lato black"/>
              </a:rPr>
              <a:t>Smarte Aula-grupper</a:t>
            </a:r>
          </a:p>
        </p:txBody>
      </p:sp>
      <p:sp>
        <p:nvSpPr>
          <p:cNvPr id="5" name="Text Placeholder 4">
            <a:extLst>
              <a:ext uri="{FF2B5EF4-FFF2-40B4-BE49-F238E27FC236}">
                <a16:creationId xmlns:a16="http://schemas.microsoft.com/office/drawing/2014/main" id="{A5518127-20FB-415A-9BED-2B1D0F4B9E4F}"/>
              </a:ext>
            </a:extLst>
          </p:cNvPr>
          <p:cNvSpPr>
            <a:spLocks noGrp="1"/>
          </p:cNvSpPr>
          <p:nvPr>
            <p:ph type="body" sz="quarter" idx="14"/>
          </p:nvPr>
        </p:nvSpPr>
        <p:spPr>
          <a:xfrm>
            <a:off x="2029866" y="2167864"/>
            <a:ext cx="6738439" cy="604191"/>
          </a:xfrm>
        </p:spPr>
        <p:txBody>
          <a:bodyPr>
            <a:normAutofit/>
          </a:bodyPr>
          <a:lstStyle/>
          <a:p>
            <a:r>
              <a:rPr lang="da-DK" dirty="0">
                <a:latin typeface="Lato" panose="020F0502020204030203" pitchFamily="34" charset="0"/>
                <a:ea typeface="Lato" panose="020F0502020204030203" pitchFamily="34" charset="0"/>
                <a:cs typeface="Lato" panose="020F0502020204030203" pitchFamily="34" charset="0"/>
              </a:rPr>
              <a:t>Hvem kan oprette Aula-grupper?</a:t>
            </a:r>
          </a:p>
        </p:txBody>
      </p:sp>
      <p:sp>
        <p:nvSpPr>
          <p:cNvPr id="18" name="Text Placeholder 4">
            <a:extLst>
              <a:ext uri="{FF2B5EF4-FFF2-40B4-BE49-F238E27FC236}">
                <a16:creationId xmlns:a16="http://schemas.microsoft.com/office/drawing/2014/main" id="{B59923D2-2F61-4CD8-8C1B-AC1C8D913316}"/>
              </a:ext>
            </a:extLst>
          </p:cNvPr>
          <p:cNvSpPr txBox="1">
            <a:spLocks/>
          </p:cNvSpPr>
          <p:nvPr/>
        </p:nvSpPr>
        <p:spPr>
          <a:xfrm>
            <a:off x="2029865" y="3104157"/>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0000"/>
                </a:solidFill>
                <a:effectLst/>
                <a:uLnTx/>
                <a:uFillTx/>
                <a:latin typeface="Lato "/>
                <a:ea typeface="+mn-ea"/>
                <a:cs typeface="Calibri" panose="020F0502020204030204" pitchFamily="34" charset="0"/>
              </a:rPr>
              <a:t>Hvordan sikrer I en god gruppestruktur? </a:t>
            </a:r>
          </a:p>
        </p:txBody>
      </p:sp>
      <p:sp>
        <p:nvSpPr>
          <p:cNvPr id="7" name="Rectangle 2">
            <a:extLst>
              <a:ext uri="{FF2B5EF4-FFF2-40B4-BE49-F238E27FC236}">
                <a16:creationId xmlns:a16="http://schemas.microsoft.com/office/drawing/2014/main" id="{446F15DC-49DA-4C14-B42B-6DE43F31030A}"/>
              </a:ext>
            </a:extLst>
          </p:cNvPr>
          <p:cNvSpPr>
            <a:spLocks noChangeArrowheads="1"/>
          </p:cNvSpPr>
          <p:nvPr/>
        </p:nvSpPr>
        <p:spPr bwMode="auto">
          <a:xfrm>
            <a:off x="6769100" y="13069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Ellipse 48">
            <a:extLst>
              <a:ext uri="{FF2B5EF4-FFF2-40B4-BE49-F238E27FC236}">
                <a16:creationId xmlns:a16="http://schemas.microsoft.com/office/drawing/2014/main" id="{CD57AE94-4C03-4E1A-A13B-A7E0A8201B04}"/>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Graphic 9" descr="Users">
            <a:extLst>
              <a:ext uri="{FF2B5EF4-FFF2-40B4-BE49-F238E27FC236}">
                <a16:creationId xmlns:a16="http://schemas.microsoft.com/office/drawing/2014/main" id="{08C6738F-CC89-49C1-B72E-68E86E2C46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674" y="1831546"/>
            <a:ext cx="884652" cy="884652"/>
          </a:xfrm>
          <a:prstGeom prst="rect">
            <a:avLst/>
          </a:prstGeom>
        </p:spPr>
      </p:pic>
      <p:pic>
        <p:nvPicPr>
          <p:cNvPr id="12" name="Graphic 11" descr="Hierarchy">
            <a:extLst>
              <a:ext uri="{FF2B5EF4-FFF2-40B4-BE49-F238E27FC236}">
                <a16:creationId xmlns:a16="http://schemas.microsoft.com/office/drawing/2014/main" id="{C4594AAA-2AA6-46C5-A368-C26D5CD5C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422" y="2716198"/>
            <a:ext cx="854904" cy="854904"/>
          </a:xfrm>
          <a:prstGeom prst="rect">
            <a:avLst/>
          </a:prstGeom>
        </p:spPr>
      </p:pic>
    </p:spTree>
    <p:extLst>
      <p:ext uri="{BB962C8B-B14F-4D97-AF65-F5344CB8AC3E}">
        <p14:creationId xmlns:p14="http://schemas.microsoft.com/office/powerpoint/2010/main" val="136090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445808" y="2191511"/>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a-DK" dirty="0">
                <a:solidFill>
                  <a:srgbClr val="FFFFFF"/>
                </a:solidFill>
                <a:latin typeface="Lato black"/>
              </a:rPr>
              <a:t>Sådan logger du ind</a:t>
            </a:r>
            <a:endPar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endParaRP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4</a:t>
            </a:r>
          </a:p>
        </p:txBody>
      </p:sp>
      <p:pic>
        <p:nvPicPr>
          <p:cNvPr id="4" name="Picture 3" descr="Graphical user interface, text, application&#10;&#10;Description automatically generated">
            <a:extLst>
              <a:ext uri="{FF2B5EF4-FFF2-40B4-BE49-F238E27FC236}">
                <a16:creationId xmlns:a16="http://schemas.microsoft.com/office/drawing/2014/main" id="{DD66C4EA-7AD9-4341-BA57-ACA2BE2C5195}"/>
              </a:ext>
            </a:extLst>
          </p:cNvPr>
          <p:cNvPicPr>
            <a:picLocks noChangeAspect="1"/>
          </p:cNvPicPr>
          <p:nvPr/>
        </p:nvPicPr>
        <p:blipFill rotWithShape="1">
          <a:blip r:embed="rId3"/>
          <a:srcRect r="42640" b="58029"/>
          <a:stretch/>
        </p:blipFill>
        <p:spPr>
          <a:xfrm>
            <a:off x="2179539" y="1670634"/>
            <a:ext cx="4703780" cy="2079433"/>
          </a:xfrm>
          <a:prstGeom prst="rect">
            <a:avLst/>
          </a:prstGeom>
        </p:spPr>
      </p:pic>
      <p:sp>
        <p:nvSpPr>
          <p:cNvPr id="8" name="TextBox 7">
            <a:extLst>
              <a:ext uri="{FF2B5EF4-FFF2-40B4-BE49-F238E27FC236}">
                <a16:creationId xmlns:a16="http://schemas.microsoft.com/office/drawing/2014/main" id="{00C71FE7-3C5B-4DB0-B83D-A8DB64464C31}"/>
              </a:ext>
            </a:extLst>
          </p:cNvPr>
          <p:cNvSpPr txBox="1"/>
          <p:nvPr/>
        </p:nvSpPr>
        <p:spPr>
          <a:xfrm>
            <a:off x="2245429" y="1290448"/>
            <a:ext cx="4572000"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Find log-in oplysninger på jeres visitkort</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6E5B1EFB-6AA5-444E-84B6-85F5E38041D4}"/>
              </a:ext>
            </a:extLst>
          </p:cNvPr>
          <p:cNvSpPr txBox="1"/>
          <p:nvPr/>
        </p:nvSpPr>
        <p:spPr>
          <a:xfrm>
            <a:off x="2226259" y="3791699"/>
            <a:ext cx="4691482" cy="1015663"/>
          </a:xfrm>
          <a:prstGeom prst="rect">
            <a:avLst/>
          </a:prstGeom>
          <a:noFill/>
        </p:spPr>
        <p:txBody>
          <a:bodyPr wrap="square">
            <a:spAutoFit/>
          </a:bodyPr>
          <a:lstStyle/>
          <a:p>
            <a:pPr marR="0" lvl="0" algn="ctr" defTabSz="713203" rtl="0" eaLnBrk="1" fontAlgn="auto" latinLnBrk="0" hangingPunct="1">
              <a:lnSpc>
                <a:spcPct val="15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Vær opmærksom på</a:t>
            </a:r>
          </a:p>
          <a:p>
            <a:pPr marL="171450" marR="0" lvl="0" indent="-171450" algn="l" defTabSz="713203" rtl="0" eaLnBrk="1" fontAlgn="auto" latinLnBrk="0" hangingPunct="1">
              <a:lnSpc>
                <a:spcPct val="100000"/>
              </a:lnSpc>
              <a:spcBef>
                <a:spcPts val="0"/>
              </a:spcBef>
              <a:spcAft>
                <a:spcPts val="0"/>
              </a:spcAft>
              <a:buClrTx/>
              <a:buSzTx/>
              <a:buFontTx/>
              <a:buChar char="-"/>
              <a:tabLst/>
              <a:defRPr/>
            </a:pPr>
            <a:r>
              <a:rPr lang="da-DK" sz="1200" dirty="0">
                <a:solidFill>
                  <a:srgbClr val="FFFFFF"/>
                </a:solidFill>
                <a:latin typeface="Lato" panose="020F0502020204030203" pitchFamily="34" charset="0"/>
                <a:ea typeface="Lato" panose="020F0502020204030203" pitchFamily="34" charset="0"/>
                <a:cs typeface="Lato" panose="020F0502020204030203" pitchFamily="34" charset="0"/>
              </a:rPr>
              <a:t>Brugernavn skal skrives i ét ord og uden ”+”. F.eks. 210101Albg</a:t>
            </a:r>
          </a:p>
          <a:p>
            <a:pPr marL="171450" marR="0" lvl="0" indent="-171450" algn="l" defTabSz="713203" rtl="0" eaLnBrk="1" fontAlgn="auto" latinLnBrk="0" hangingPunct="1">
              <a:lnSpc>
                <a:spcPct val="100000"/>
              </a:lnSpc>
              <a:spcBef>
                <a:spcPts val="0"/>
              </a:spcBef>
              <a:spcAft>
                <a:spcPts val="0"/>
              </a:spcAft>
              <a:buClrTx/>
              <a:buSzTx/>
              <a:buFontTx/>
              <a:buChar char="-"/>
              <a:tabLst/>
              <a:defRPr/>
            </a:pPr>
            <a:r>
              <a:rPr lang="da-DK" sz="1200" dirty="0">
                <a:solidFill>
                  <a:srgbClr val="FFFFFF"/>
                </a:solidFill>
                <a:latin typeface="Lato" panose="020F0502020204030203" pitchFamily="34" charset="0"/>
                <a:ea typeface="Lato" panose="020F0502020204030203" pitchFamily="34" charset="0"/>
                <a:cs typeface="Lato" panose="020F0502020204030203" pitchFamily="34" charset="0"/>
              </a:rPr>
              <a:t>Kodeord udleveres af underviseren</a:t>
            </a:r>
          </a:p>
          <a:p>
            <a:pPr marR="0" lvl="0" algn="l" defTabSz="713203" rtl="0" eaLnBrk="1" fontAlgn="auto" latinLnBrk="0" hangingPunct="1">
              <a:lnSpc>
                <a:spcPct val="100000"/>
              </a:lnSpc>
              <a:spcBef>
                <a:spcPts val="0"/>
              </a:spcBef>
              <a:spcAft>
                <a:spcPts val="0"/>
              </a:spcAft>
              <a:buClrTx/>
              <a:buSzTx/>
              <a:tabLst/>
              <a:defRPr/>
            </a:pPr>
            <a:endParaRPr kumimoji="0" lang="da-DK"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6FC06CE6-6BA4-4C70-BD88-A7638E95E8AB}"/>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27393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74">
            <a:extLst>
              <a:ext uri="{FF2B5EF4-FFF2-40B4-BE49-F238E27FC236}">
                <a16:creationId xmlns:a16="http://schemas.microsoft.com/office/drawing/2014/main" id="{5F787D6B-DD20-48D6-A289-E53A1E075F4D}"/>
              </a:ext>
            </a:extLst>
          </p:cNvPr>
          <p:cNvSpPr/>
          <p:nvPr/>
        </p:nvSpPr>
        <p:spPr>
          <a:xfrm>
            <a:off x="3695065" y="9364346"/>
            <a:ext cx="1066800" cy="2971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C00000"/>
            </a:solidFill>
            <a:prstDash val="solid"/>
            <a:miter/>
          </a:ln>
        </p:spPr>
        <p:txBody>
          <a:bodyPr lIns="0" tIns="0" rIns="0" bIns="0"/>
          <a:lstStyle/>
          <a:p>
            <a:endParaRPr lang="da-DK"/>
          </a:p>
        </p:txBody>
      </p:sp>
      <p:sp>
        <p:nvSpPr>
          <p:cNvPr id="9" name="Rectangle 8">
            <a:extLst>
              <a:ext uri="{FF2B5EF4-FFF2-40B4-BE49-F238E27FC236}">
                <a16:creationId xmlns:a16="http://schemas.microsoft.com/office/drawing/2014/main" id="{A2881496-D835-4475-A1E8-F1E06D6484CE}"/>
              </a:ext>
            </a:extLst>
          </p:cNvPr>
          <p:cNvSpPr>
            <a:spLocks noChangeArrowheads="1"/>
          </p:cNvSpPr>
          <p:nvPr/>
        </p:nvSpPr>
        <p:spPr bwMode="auto">
          <a:xfrm>
            <a:off x="9144000" y="20193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1" name="Rectangle 9">
            <a:extLst>
              <a:ext uri="{FF2B5EF4-FFF2-40B4-BE49-F238E27FC236}">
                <a16:creationId xmlns:a16="http://schemas.microsoft.com/office/drawing/2014/main" id="{503FB4BD-74FB-4804-BAEA-62124496B119}"/>
              </a:ext>
            </a:extLst>
          </p:cNvPr>
          <p:cNvSpPr>
            <a:spLocks noChangeArrowheads="1"/>
          </p:cNvSpPr>
          <p:nvPr/>
        </p:nvSpPr>
        <p:spPr bwMode="auto">
          <a:xfrm>
            <a:off x="2362200" y="247650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2" name="Rectangle 10">
            <a:extLst>
              <a:ext uri="{FF2B5EF4-FFF2-40B4-BE49-F238E27FC236}">
                <a16:creationId xmlns:a16="http://schemas.microsoft.com/office/drawing/2014/main" id="{C557EAAC-146C-45DB-9195-E72245EE4267}"/>
              </a:ext>
            </a:extLst>
          </p:cNvPr>
          <p:cNvSpPr>
            <a:spLocks noChangeArrowheads="1"/>
          </p:cNvSpPr>
          <p:nvPr/>
        </p:nvSpPr>
        <p:spPr bwMode="auto">
          <a:xfrm>
            <a:off x="2362200" y="45624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graphicFrame>
        <p:nvGraphicFramePr>
          <p:cNvPr id="13" name="Diagram 12">
            <a:extLst>
              <a:ext uri="{FF2B5EF4-FFF2-40B4-BE49-F238E27FC236}">
                <a16:creationId xmlns:a16="http://schemas.microsoft.com/office/drawing/2014/main" id="{860DB165-421E-4430-BFDF-34011B2D7EEB}"/>
              </a:ext>
            </a:extLst>
          </p:cNvPr>
          <p:cNvGraphicFramePr/>
          <p:nvPr/>
        </p:nvGraphicFramePr>
        <p:xfrm>
          <a:off x="1180465" y="11527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Ellipse 48">
            <a:extLst>
              <a:ext uri="{FF2B5EF4-FFF2-40B4-BE49-F238E27FC236}">
                <a16:creationId xmlns:a16="http://schemas.microsoft.com/office/drawing/2014/main" id="{9752F90A-5675-4920-865D-714F350FB63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a:extLst>
              <a:ext uri="{FF2B5EF4-FFF2-40B4-BE49-F238E27FC236}">
                <a16:creationId xmlns:a16="http://schemas.microsoft.com/office/drawing/2014/main" id="{FB815649-03D0-4ADB-BD7A-6724C346E80C}"/>
              </a:ext>
            </a:extLst>
          </p:cNvPr>
          <p:cNvSpPr>
            <a:spLocks noGrp="1"/>
          </p:cNvSpPr>
          <p:nvPr>
            <p:ph type="title"/>
          </p:nvPr>
        </p:nvSpPr>
        <p:spPr>
          <a:xfrm>
            <a:off x="615737" y="718667"/>
            <a:ext cx="6738651" cy="1103523"/>
          </a:xfrm>
        </p:spPr>
        <p:txBody>
          <a:bodyPr>
            <a:noAutofit/>
          </a:bodyPr>
          <a:lstStyle/>
          <a:p>
            <a:r>
              <a:rPr lang="da-DK" dirty="0">
                <a:latin typeface="Lato black"/>
              </a:rPr>
              <a:t>Aula gruppe-træ</a:t>
            </a:r>
            <a:br>
              <a:rPr lang="da-DK" dirty="0">
                <a:latin typeface="Lato black"/>
              </a:rPr>
            </a:br>
            <a:r>
              <a:rPr lang="da-DK" b="0" dirty="0">
                <a:latin typeface="Lato black"/>
              </a:rPr>
              <a:t>Samling af hovedgrupper indenfor institutionen</a:t>
            </a:r>
            <a:r>
              <a:rPr lang="da-DK" b="0" i="1" dirty="0">
                <a:latin typeface="Lato black"/>
              </a:rPr>
              <a:t>– </a:t>
            </a:r>
            <a:r>
              <a:rPr lang="da-DK" b="0" i="1" dirty="0">
                <a:solidFill>
                  <a:srgbClr val="5FA5CD"/>
                </a:solidFill>
                <a:latin typeface="Lato black"/>
              </a:rPr>
              <a:t>eksempel 1 </a:t>
            </a:r>
          </a:p>
        </p:txBody>
      </p:sp>
    </p:spTree>
    <p:extLst>
      <p:ext uri="{BB962C8B-B14F-4D97-AF65-F5344CB8AC3E}">
        <p14:creationId xmlns:p14="http://schemas.microsoft.com/office/powerpoint/2010/main" val="3864485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74">
            <a:extLst>
              <a:ext uri="{FF2B5EF4-FFF2-40B4-BE49-F238E27FC236}">
                <a16:creationId xmlns:a16="http://schemas.microsoft.com/office/drawing/2014/main" id="{5F787D6B-DD20-48D6-A289-E53A1E075F4D}"/>
              </a:ext>
            </a:extLst>
          </p:cNvPr>
          <p:cNvSpPr/>
          <p:nvPr/>
        </p:nvSpPr>
        <p:spPr>
          <a:xfrm>
            <a:off x="3695065" y="9364346"/>
            <a:ext cx="1066800" cy="2971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C00000"/>
            </a:solidFill>
            <a:prstDash val="solid"/>
            <a:miter/>
          </a:ln>
        </p:spPr>
        <p:txBody>
          <a:bodyPr lIns="0" tIns="0" rIns="0" bIns="0"/>
          <a:lstStyle/>
          <a:p>
            <a:endParaRPr lang="da-DK"/>
          </a:p>
        </p:txBody>
      </p:sp>
      <p:sp>
        <p:nvSpPr>
          <p:cNvPr id="9" name="Rectangle 8">
            <a:extLst>
              <a:ext uri="{FF2B5EF4-FFF2-40B4-BE49-F238E27FC236}">
                <a16:creationId xmlns:a16="http://schemas.microsoft.com/office/drawing/2014/main" id="{A2881496-D835-4475-A1E8-F1E06D6484CE}"/>
              </a:ext>
            </a:extLst>
          </p:cNvPr>
          <p:cNvSpPr>
            <a:spLocks noChangeArrowheads="1"/>
          </p:cNvSpPr>
          <p:nvPr/>
        </p:nvSpPr>
        <p:spPr bwMode="auto">
          <a:xfrm>
            <a:off x="9144000" y="20193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1" name="Rectangle 9">
            <a:extLst>
              <a:ext uri="{FF2B5EF4-FFF2-40B4-BE49-F238E27FC236}">
                <a16:creationId xmlns:a16="http://schemas.microsoft.com/office/drawing/2014/main" id="{503FB4BD-74FB-4804-BAEA-62124496B119}"/>
              </a:ext>
            </a:extLst>
          </p:cNvPr>
          <p:cNvSpPr>
            <a:spLocks noChangeArrowheads="1"/>
          </p:cNvSpPr>
          <p:nvPr/>
        </p:nvSpPr>
        <p:spPr bwMode="auto">
          <a:xfrm>
            <a:off x="2362200" y="247650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2" name="Rectangle 10">
            <a:extLst>
              <a:ext uri="{FF2B5EF4-FFF2-40B4-BE49-F238E27FC236}">
                <a16:creationId xmlns:a16="http://schemas.microsoft.com/office/drawing/2014/main" id="{C557EAAC-146C-45DB-9195-E72245EE4267}"/>
              </a:ext>
            </a:extLst>
          </p:cNvPr>
          <p:cNvSpPr>
            <a:spLocks noChangeArrowheads="1"/>
          </p:cNvSpPr>
          <p:nvPr/>
        </p:nvSpPr>
        <p:spPr bwMode="auto">
          <a:xfrm>
            <a:off x="2362200" y="45624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graphicFrame>
        <p:nvGraphicFramePr>
          <p:cNvPr id="13" name="Diagram 12">
            <a:extLst>
              <a:ext uri="{FF2B5EF4-FFF2-40B4-BE49-F238E27FC236}">
                <a16:creationId xmlns:a16="http://schemas.microsoft.com/office/drawing/2014/main" id="{860DB165-421E-4430-BFDF-34011B2D7EEB}"/>
              </a:ext>
            </a:extLst>
          </p:cNvPr>
          <p:cNvGraphicFramePr/>
          <p:nvPr/>
        </p:nvGraphicFramePr>
        <p:xfrm>
          <a:off x="1180465" y="86741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Ellipse 48">
            <a:extLst>
              <a:ext uri="{FF2B5EF4-FFF2-40B4-BE49-F238E27FC236}">
                <a16:creationId xmlns:a16="http://schemas.microsoft.com/office/drawing/2014/main" id="{9752F90A-5675-4920-865D-714F350FB63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a:extLst>
              <a:ext uri="{FF2B5EF4-FFF2-40B4-BE49-F238E27FC236}">
                <a16:creationId xmlns:a16="http://schemas.microsoft.com/office/drawing/2014/main" id="{FB815649-03D0-4ADB-BD7A-6724C346E80C}"/>
              </a:ext>
            </a:extLst>
          </p:cNvPr>
          <p:cNvSpPr>
            <a:spLocks noGrp="1"/>
          </p:cNvSpPr>
          <p:nvPr>
            <p:ph type="title"/>
          </p:nvPr>
        </p:nvSpPr>
        <p:spPr>
          <a:xfrm>
            <a:off x="615737" y="390527"/>
            <a:ext cx="6738651" cy="1039028"/>
          </a:xfrm>
        </p:spPr>
        <p:txBody>
          <a:bodyPr>
            <a:noAutofit/>
          </a:bodyPr>
          <a:lstStyle/>
          <a:p>
            <a:r>
              <a:rPr lang="da-DK" dirty="0">
                <a:latin typeface="Lato black"/>
              </a:rPr>
              <a:t>Aula gruppe-træ</a:t>
            </a:r>
            <a:br>
              <a:rPr lang="da-DK" dirty="0">
                <a:latin typeface="Lato black"/>
              </a:rPr>
            </a:br>
            <a:r>
              <a:rPr lang="da-DK" b="0" dirty="0">
                <a:latin typeface="Lato black"/>
              </a:rPr>
              <a:t>Samling af hovedgrupper indenfor institutionen</a:t>
            </a:r>
            <a:r>
              <a:rPr lang="da-DK" b="0" i="1" dirty="0">
                <a:latin typeface="Lato black"/>
              </a:rPr>
              <a:t>– </a:t>
            </a:r>
            <a:r>
              <a:rPr lang="da-DK" b="0" i="1" dirty="0">
                <a:solidFill>
                  <a:srgbClr val="1E92A3"/>
                </a:solidFill>
                <a:latin typeface="Lato black"/>
              </a:rPr>
              <a:t>eksempel 2 </a:t>
            </a:r>
          </a:p>
        </p:txBody>
      </p:sp>
    </p:spTree>
    <p:extLst>
      <p:ext uri="{BB962C8B-B14F-4D97-AF65-F5344CB8AC3E}">
        <p14:creationId xmlns:p14="http://schemas.microsoft.com/office/powerpoint/2010/main" val="27387858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74">
            <a:extLst>
              <a:ext uri="{FF2B5EF4-FFF2-40B4-BE49-F238E27FC236}">
                <a16:creationId xmlns:a16="http://schemas.microsoft.com/office/drawing/2014/main" id="{5F787D6B-DD20-48D6-A289-E53A1E075F4D}"/>
              </a:ext>
            </a:extLst>
          </p:cNvPr>
          <p:cNvSpPr/>
          <p:nvPr/>
        </p:nvSpPr>
        <p:spPr>
          <a:xfrm>
            <a:off x="3695065" y="9364346"/>
            <a:ext cx="1066800" cy="2971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C00000"/>
            </a:solidFill>
            <a:prstDash val="solid"/>
            <a:miter/>
          </a:ln>
        </p:spPr>
        <p:txBody>
          <a:bodyPr lIns="0" tIns="0" rIns="0" bIns="0"/>
          <a:lstStyle/>
          <a:p>
            <a:endParaRPr lang="da-DK"/>
          </a:p>
        </p:txBody>
      </p:sp>
      <p:sp>
        <p:nvSpPr>
          <p:cNvPr id="11" name="Rectangle 9">
            <a:extLst>
              <a:ext uri="{FF2B5EF4-FFF2-40B4-BE49-F238E27FC236}">
                <a16:creationId xmlns:a16="http://schemas.microsoft.com/office/drawing/2014/main" id="{503FB4BD-74FB-4804-BAEA-62124496B119}"/>
              </a:ext>
            </a:extLst>
          </p:cNvPr>
          <p:cNvSpPr>
            <a:spLocks noChangeArrowheads="1"/>
          </p:cNvSpPr>
          <p:nvPr/>
        </p:nvSpPr>
        <p:spPr bwMode="auto">
          <a:xfrm>
            <a:off x="2362200" y="247650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2" name="Rectangle 10">
            <a:extLst>
              <a:ext uri="{FF2B5EF4-FFF2-40B4-BE49-F238E27FC236}">
                <a16:creationId xmlns:a16="http://schemas.microsoft.com/office/drawing/2014/main" id="{C557EAAC-146C-45DB-9195-E72245EE4267}"/>
              </a:ext>
            </a:extLst>
          </p:cNvPr>
          <p:cNvSpPr>
            <a:spLocks noChangeArrowheads="1"/>
          </p:cNvSpPr>
          <p:nvPr/>
        </p:nvSpPr>
        <p:spPr bwMode="auto">
          <a:xfrm>
            <a:off x="2362200" y="45624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9" name="Title 1">
            <a:extLst>
              <a:ext uri="{FF2B5EF4-FFF2-40B4-BE49-F238E27FC236}">
                <a16:creationId xmlns:a16="http://schemas.microsoft.com/office/drawing/2014/main" id="{10CB2534-61D1-4620-8FB5-4CED8A24C393}"/>
              </a:ext>
            </a:extLst>
          </p:cNvPr>
          <p:cNvSpPr>
            <a:spLocks noGrp="1"/>
          </p:cNvSpPr>
          <p:nvPr>
            <p:ph type="title"/>
          </p:nvPr>
        </p:nvSpPr>
        <p:spPr>
          <a:xfrm>
            <a:off x="615737" y="718668"/>
            <a:ext cx="6738651" cy="604190"/>
          </a:xfrm>
        </p:spPr>
        <p:txBody>
          <a:bodyPr>
            <a:noAutofit/>
          </a:bodyPr>
          <a:lstStyle/>
          <a:p>
            <a:r>
              <a:rPr lang="da-DK" dirty="0">
                <a:latin typeface="Lato black"/>
              </a:rPr>
              <a:t>Aula gruppe-træ</a:t>
            </a:r>
            <a:br>
              <a:rPr lang="da-DK" dirty="0">
                <a:latin typeface="Lato black"/>
              </a:rPr>
            </a:br>
            <a:r>
              <a:rPr lang="da-DK" b="0" dirty="0">
                <a:latin typeface="Lato black"/>
              </a:rPr>
              <a:t>Tværgående </a:t>
            </a:r>
            <a:r>
              <a:rPr lang="da-DK" b="0" i="1" dirty="0">
                <a:latin typeface="Lato black"/>
              </a:rPr>
              <a:t>– </a:t>
            </a:r>
            <a:r>
              <a:rPr lang="da-DK" b="0" i="1" dirty="0">
                <a:solidFill>
                  <a:srgbClr val="5FA5CD"/>
                </a:solidFill>
                <a:latin typeface="Lato black"/>
              </a:rPr>
              <a:t>eksempel </a:t>
            </a:r>
          </a:p>
        </p:txBody>
      </p:sp>
      <p:sp>
        <p:nvSpPr>
          <p:cNvPr id="20" name="Ellipse 48">
            <a:extLst>
              <a:ext uri="{FF2B5EF4-FFF2-40B4-BE49-F238E27FC236}">
                <a16:creationId xmlns:a16="http://schemas.microsoft.com/office/drawing/2014/main" id="{4290A731-CE80-415A-8C4A-71381201871A}"/>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aphicFrame>
        <p:nvGraphicFramePr>
          <p:cNvPr id="17" name="Diagram 16">
            <a:extLst>
              <a:ext uri="{FF2B5EF4-FFF2-40B4-BE49-F238E27FC236}">
                <a16:creationId xmlns:a16="http://schemas.microsoft.com/office/drawing/2014/main" id="{B3E99770-1275-4918-9056-E823A4A0AA9D}"/>
              </a:ext>
            </a:extLst>
          </p:cNvPr>
          <p:cNvGraphicFramePr/>
          <p:nvPr/>
        </p:nvGraphicFramePr>
        <p:xfrm>
          <a:off x="1180465" y="11527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27090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Billede 7">
            <a:extLst>
              <a:ext uri="{FF2B5EF4-FFF2-40B4-BE49-F238E27FC236}">
                <a16:creationId xmlns:a16="http://schemas.microsoft.com/office/drawing/2014/main" id="{A43A5098-C746-4477-9BAF-5BBD07967BE9}"/>
              </a:ext>
            </a:extLst>
          </p:cNvPr>
          <p:cNvPicPr>
            <a:picLocks noChangeAspect="1"/>
          </p:cNvPicPr>
          <p:nvPr/>
        </p:nvPicPr>
        <p:blipFill rotWithShape="1">
          <a:blip r:embed="rId3"/>
          <a:srcRect l="-2897" t="21945" r="-14605" b="-8499"/>
          <a:stretch/>
        </p:blipFill>
        <p:spPr>
          <a:xfrm>
            <a:off x="4761444" y="1894471"/>
            <a:ext cx="5258267" cy="5811147"/>
          </a:xfrm>
          <a:prstGeom prst="flowChartConnector">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Smarte Aula-grupper</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031325"/>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R="0" lvl="0" algn="l" defTabSz="713203"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2" name="Group 1">
            <a:extLst>
              <a:ext uri="{FF2B5EF4-FFF2-40B4-BE49-F238E27FC236}">
                <a16:creationId xmlns:a16="http://schemas.microsoft.com/office/drawing/2014/main" id="{BC0A4AC3-2A6A-4F49-BE2D-756DD3E8C46B}"/>
              </a:ext>
            </a:extLst>
          </p:cNvPr>
          <p:cNvGrpSpPr/>
          <p:nvPr/>
        </p:nvGrpSpPr>
        <p:grpSpPr>
          <a:xfrm>
            <a:off x="3985062" y="820165"/>
            <a:ext cx="735188" cy="660871"/>
            <a:chOff x="4215803" y="849582"/>
            <a:chExt cx="735188" cy="660871"/>
          </a:xfrm>
        </p:grpSpPr>
        <p:sp>
          <p:nvSpPr>
            <p:cNvPr id="11" name="Ellipse 48">
              <a:extLst>
                <a:ext uri="{FF2B5EF4-FFF2-40B4-BE49-F238E27FC236}">
                  <a16:creationId xmlns:a16="http://schemas.microsoft.com/office/drawing/2014/main" id="{937C8CAF-A71A-45CD-B557-CA3C50C642FC}"/>
                </a:ext>
              </a:extLst>
            </p:cNvPr>
            <p:cNvSpPr/>
            <p:nvPr/>
          </p:nvSpPr>
          <p:spPr>
            <a:xfrm>
              <a:off x="4215803" y="849582"/>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CB267C09-76AD-4ABC-8532-CACDB9B67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643" y="971210"/>
              <a:ext cx="393509" cy="39350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Ellipse 48">
            <a:extLst>
              <a:ext uri="{FF2B5EF4-FFF2-40B4-BE49-F238E27FC236}">
                <a16:creationId xmlns:a16="http://schemas.microsoft.com/office/drawing/2014/main" id="{7B4F1871-332C-41D6-AA16-F8446346C85E}"/>
              </a:ext>
            </a:extLst>
          </p:cNvPr>
          <p:cNvSpPr/>
          <p:nvPr/>
        </p:nvSpPr>
        <p:spPr>
          <a:xfrm rot="5400000">
            <a:off x="4418208" y="2048264"/>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0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lstStyle/>
          <a:p>
            <a:r>
              <a:rPr lang="da-DK"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3001346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2" name="Content Placeholder 2">
            <a:extLst>
              <a:ext uri="{FF2B5EF4-FFF2-40B4-BE49-F238E27FC236}">
                <a16:creationId xmlns:a16="http://schemas.microsoft.com/office/drawing/2014/main" id="{5BC378F8-2D13-47F0-8A8B-5F6124CE6736}"/>
              </a:ext>
            </a:extLst>
          </p:cNvPr>
          <p:cNvSpPr txBox="1">
            <a:spLocks/>
          </p:cNvSpPr>
          <p:nvPr/>
        </p:nvSpPr>
        <p:spPr>
          <a:xfrm>
            <a:off x="9725522" y="1207055"/>
            <a:ext cx="4134281" cy="30510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021F3CB-674C-4173-8F09-25582420CB4A}"/>
              </a:ext>
            </a:extLst>
          </p:cNvPr>
          <p:cNvSpPr txBox="1"/>
          <p:nvPr/>
        </p:nvSpPr>
        <p:spPr>
          <a:xfrm>
            <a:off x="1450997" y="2221368"/>
            <a:ext cx="4631751" cy="369332"/>
          </a:xfrm>
          <a:prstGeom prst="rect">
            <a:avLst/>
          </a:prstGeom>
          <a:noFill/>
        </p:spPr>
        <p:txBody>
          <a:bodyPr wrap="square" rtlCol="0">
            <a:spAutoFit/>
          </a:bodyPr>
          <a:lstStyle/>
          <a:p>
            <a:pPr lvl="0">
              <a:defRPr/>
            </a:pPr>
            <a:r>
              <a:rPr lang="da-DK" sz="1800" dirty="0">
                <a:solidFill>
                  <a:srgbClr val="000000"/>
                </a:solidFill>
                <a:latin typeface="Lato "/>
              </a:rPr>
              <a:t>Hvilke smarte grupper har I brug for i Aula?</a:t>
            </a:r>
          </a:p>
        </p:txBody>
      </p:sp>
      <p:sp>
        <p:nvSpPr>
          <p:cNvPr id="12" name="Title 1">
            <a:extLst>
              <a:ext uri="{FF2B5EF4-FFF2-40B4-BE49-F238E27FC236}">
                <a16:creationId xmlns:a16="http://schemas.microsoft.com/office/drawing/2014/main" id="{2BE7148F-91C5-43C4-AEDF-95B5F5337245}"/>
              </a:ext>
            </a:extLst>
          </p:cNvPr>
          <p:cNvSpPr txBox="1">
            <a:spLocks/>
          </p:cNvSpPr>
          <p:nvPr/>
        </p:nvSpPr>
        <p:spPr>
          <a:xfrm>
            <a:off x="615737" y="1020763"/>
            <a:ext cx="6738651" cy="604190"/>
          </a:xfrm>
          <a:prstGeom prst="rect">
            <a:avLst/>
          </a:prstGeom>
        </p:spPr>
        <p:txBody>
          <a:bodyPr vert="horz" lIns="0" tIns="0" rIns="0" bIns="0" rtlCol="0" anchor="t" anchorCtr="0">
            <a:normAutofit fontScale="625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3800" dirty="0">
                <a:latin typeface="Lato black"/>
              </a:rPr>
              <a:t>Smarte Aula-grupper</a:t>
            </a:r>
          </a:p>
          <a:p>
            <a:r>
              <a:rPr lang="da-DK" b="0" dirty="0">
                <a:latin typeface="Lato black"/>
              </a:rPr>
              <a:t>- Hvad er besluttet?</a:t>
            </a:r>
            <a:br>
              <a:rPr lang="da-DK" b="0" dirty="0">
                <a:latin typeface="Lato black"/>
              </a:rPr>
            </a:br>
            <a:endParaRPr lang="da-DK" b="0" dirty="0"/>
          </a:p>
        </p:txBody>
      </p:sp>
      <p:sp>
        <p:nvSpPr>
          <p:cNvPr id="14" name="TextBox 13">
            <a:extLst>
              <a:ext uri="{FF2B5EF4-FFF2-40B4-BE49-F238E27FC236}">
                <a16:creationId xmlns:a16="http://schemas.microsoft.com/office/drawing/2014/main" id="{9BAB05C7-772E-40C1-8931-FDE95B6862AB}"/>
              </a:ext>
            </a:extLst>
          </p:cNvPr>
          <p:cNvSpPr txBox="1"/>
          <p:nvPr/>
        </p:nvSpPr>
        <p:spPr>
          <a:xfrm>
            <a:off x="1458948" y="2772212"/>
            <a:ext cx="4725972"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dirty="0">
                <a:ln>
                  <a:noFill/>
                </a:ln>
                <a:solidFill>
                  <a:srgbClr val="000000"/>
                </a:solidFill>
                <a:effectLst/>
                <a:uLnTx/>
                <a:uFillTx/>
                <a:latin typeface="Lato "/>
              </a:rPr>
              <a:t>Hvordan skal jeres Aula-gruppetræ se ud?</a:t>
            </a:r>
          </a:p>
        </p:txBody>
      </p:sp>
      <p:sp>
        <p:nvSpPr>
          <p:cNvPr id="13" name="Ellipse 48">
            <a:extLst>
              <a:ext uri="{FF2B5EF4-FFF2-40B4-BE49-F238E27FC236}">
                <a16:creationId xmlns:a16="http://schemas.microsoft.com/office/drawing/2014/main" id="{F330545A-72BB-4669-8ED1-8A323159A782}"/>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 name="Group 1">
            <a:extLst>
              <a:ext uri="{FF2B5EF4-FFF2-40B4-BE49-F238E27FC236}">
                <a16:creationId xmlns:a16="http://schemas.microsoft.com/office/drawing/2014/main" id="{A0926C99-BAD7-4339-8F48-9BA5767686AE}"/>
              </a:ext>
            </a:extLst>
          </p:cNvPr>
          <p:cNvGrpSpPr/>
          <p:nvPr/>
        </p:nvGrpSpPr>
        <p:grpSpPr>
          <a:xfrm>
            <a:off x="4013732" y="784121"/>
            <a:ext cx="720427" cy="693999"/>
            <a:chOff x="3963745" y="785766"/>
            <a:chExt cx="720427" cy="693999"/>
          </a:xfrm>
        </p:grpSpPr>
        <p:sp>
          <p:nvSpPr>
            <p:cNvPr id="18" name="Ellipse 48">
              <a:extLst>
                <a:ext uri="{FF2B5EF4-FFF2-40B4-BE49-F238E27FC236}">
                  <a16:creationId xmlns:a16="http://schemas.microsoft.com/office/drawing/2014/main" id="{096F84BE-6C1B-4F45-931B-CA1A992ADEF9}"/>
                </a:ext>
              </a:extLst>
            </p:cNvPr>
            <p:cNvSpPr/>
            <p:nvPr/>
          </p:nvSpPr>
          <p:spPr>
            <a:xfrm>
              <a:off x="3963745" y="78576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0" name="Picture 18">
              <a:extLst>
                <a:ext uri="{FF2B5EF4-FFF2-40B4-BE49-F238E27FC236}">
                  <a16:creationId xmlns:a16="http://schemas.microsoft.com/office/drawing/2014/main" id="{2EFF6649-E333-49F7-A062-9469EAA70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957" y="864997"/>
              <a:ext cx="300001" cy="51492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Graphic 2" descr="Target Audience">
            <a:extLst>
              <a:ext uri="{FF2B5EF4-FFF2-40B4-BE49-F238E27FC236}">
                <a16:creationId xmlns:a16="http://schemas.microsoft.com/office/drawing/2014/main" id="{020E8749-D0CE-4935-885E-55B53AC03A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301" y="2732457"/>
            <a:ext cx="467263" cy="467263"/>
          </a:xfrm>
          <a:prstGeom prst="rect">
            <a:avLst/>
          </a:prstGeom>
        </p:spPr>
      </p:pic>
      <p:pic>
        <p:nvPicPr>
          <p:cNvPr id="15" name="Graphic 14" descr="Target Audience">
            <a:extLst>
              <a:ext uri="{FF2B5EF4-FFF2-40B4-BE49-F238E27FC236}">
                <a16:creationId xmlns:a16="http://schemas.microsoft.com/office/drawing/2014/main" id="{CB06469D-F679-4D92-ABD9-C7880DABBE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227" y="2202266"/>
            <a:ext cx="467263" cy="467263"/>
          </a:xfrm>
          <a:prstGeom prst="rect">
            <a:avLst/>
          </a:prstGeom>
        </p:spPr>
      </p:pic>
      <p:sp>
        <p:nvSpPr>
          <p:cNvPr id="19" name="TextBox 18">
            <a:extLst>
              <a:ext uri="{FF2B5EF4-FFF2-40B4-BE49-F238E27FC236}">
                <a16:creationId xmlns:a16="http://schemas.microsoft.com/office/drawing/2014/main" id="{7E818433-4505-45D7-8D9D-CD458ADC5EDC}"/>
              </a:ext>
            </a:extLst>
          </p:cNvPr>
          <p:cNvSpPr txBox="1"/>
          <p:nvPr/>
        </p:nvSpPr>
        <p:spPr>
          <a:xfrm>
            <a:off x="1456071" y="1708936"/>
            <a:ext cx="4359479"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dirty="0">
                <a:ln>
                  <a:noFill/>
                </a:ln>
                <a:solidFill>
                  <a:srgbClr val="000000"/>
                </a:solidFill>
                <a:effectLst/>
                <a:uLnTx/>
                <a:uFillTx/>
                <a:latin typeface="Lato "/>
              </a:rPr>
              <a:t>Hvem kan oprette Aula-grupper?</a:t>
            </a:r>
          </a:p>
        </p:txBody>
      </p:sp>
      <p:pic>
        <p:nvPicPr>
          <p:cNvPr id="21" name="Graphic 20" descr="Target Audience">
            <a:extLst>
              <a:ext uri="{FF2B5EF4-FFF2-40B4-BE49-F238E27FC236}">
                <a16:creationId xmlns:a16="http://schemas.microsoft.com/office/drawing/2014/main" id="{86F45095-EDD5-445A-9D0B-3DB8E8BBFF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301" y="1689834"/>
            <a:ext cx="467263" cy="467263"/>
          </a:xfrm>
          <a:prstGeom prst="rect">
            <a:avLst/>
          </a:prstGeom>
        </p:spPr>
      </p:pic>
    </p:spTree>
    <p:extLst>
      <p:ext uri="{BB962C8B-B14F-4D97-AF65-F5344CB8AC3E}">
        <p14:creationId xmlns:p14="http://schemas.microsoft.com/office/powerpoint/2010/main" val="42148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765370" y="2857500"/>
            <a:ext cx="5019040" cy="646331"/>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10 – Hvordan sættes Aula op?</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7" name="Billede 6">
            <a:extLst>
              <a:ext uri="{FF2B5EF4-FFF2-40B4-BE49-F238E27FC236}">
                <a16:creationId xmlns:a16="http://schemas.microsoft.com/office/drawing/2014/main" id="{77B7E726-8C70-4A2D-9224-D03982ABBAD7}"/>
              </a:ext>
            </a:extLst>
          </p:cNvPr>
          <p:cNvPicPr>
            <a:picLocks noChangeAspect="1"/>
          </p:cNvPicPr>
          <p:nvPr/>
        </p:nvPicPr>
        <p:blipFill rotWithShape="1">
          <a:blip r:embed="rId3"/>
          <a:srcRect/>
          <a:stretch/>
        </p:blipFill>
        <p:spPr>
          <a:xfrm flipH="1">
            <a:off x="6319370" y="1"/>
            <a:ext cx="3978274" cy="5977458"/>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Billede 10">
            <a:extLst>
              <a:ext uri="{FF2B5EF4-FFF2-40B4-BE49-F238E27FC236}">
                <a16:creationId xmlns:a16="http://schemas.microsoft.com/office/drawing/2014/main" id="{357371F3-889A-4F0A-BC07-6151D5F01EAC}"/>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39815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A9EC8A1-2088-4AAF-8C0D-C1EC1140A27E}"/>
              </a:ext>
            </a:extLst>
          </p:cNvPr>
          <p:cNvSpPr/>
          <p:nvPr/>
        </p:nvSpPr>
        <p:spPr>
          <a:xfrm>
            <a:off x="1939935" y="2873001"/>
            <a:ext cx="3769608" cy="499462"/>
          </a:xfrm>
          <a:prstGeom prst="roundRect">
            <a:avLst/>
          </a:prstGeom>
          <a:solidFill>
            <a:srgbClr val="007A8D"/>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rPr>
              <a:t>12 ugers udrulning</a:t>
            </a:r>
          </a:p>
        </p:txBody>
      </p:sp>
      <p:sp>
        <p:nvSpPr>
          <p:cNvPr id="6" name="Rectangle: Rounded Corners 5">
            <a:extLst>
              <a:ext uri="{FF2B5EF4-FFF2-40B4-BE49-F238E27FC236}">
                <a16:creationId xmlns:a16="http://schemas.microsoft.com/office/drawing/2014/main" id="{007B2DC2-DDBB-4D34-B6DA-DE4AC0C5F9B6}"/>
              </a:ext>
            </a:extLst>
          </p:cNvPr>
          <p:cNvSpPr/>
          <p:nvPr/>
        </p:nvSpPr>
        <p:spPr>
          <a:xfrm>
            <a:off x="6180965" y="2873001"/>
            <a:ext cx="1080000" cy="49946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19415F"/>
                </a:solidFill>
                <a:effectLst/>
                <a:uLnTx/>
                <a:uFillTx/>
                <a:latin typeface="Calibri" panose="020F0502020204030204"/>
                <a:ea typeface="+mn-ea"/>
                <a:cs typeface="+mn-cs"/>
              </a:rPr>
              <a:t>3 uger</a:t>
            </a:r>
          </a:p>
        </p:txBody>
      </p:sp>
      <p:sp>
        <p:nvSpPr>
          <p:cNvPr id="7" name="Left Brace 6">
            <a:extLst>
              <a:ext uri="{FF2B5EF4-FFF2-40B4-BE49-F238E27FC236}">
                <a16:creationId xmlns:a16="http://schemas.microsoft.com/office/drawing/2014/main" id="{7345BCED-734D-4E24-A79C-8DDC426CE9C1}"/>
              </a:ext>
            </a:extLst>
          </p:cNvPr>
          <p:cNvSpPr/>
          <p:nvPr/>
        </p:nvSpPr>
        <p:spPr>
          <a:xfrm rot="5400000">
            <a:off x="2349403" y="2119616"/>
            <a:ext cx="261065" cy="1080000"/>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Left Brace 7">
            <a:extLst>
              <a:ext uri="{FF2B5EF4-FFF2-40B4-BE49-F238E27FC236}">
                <a16:creationId xmlns:a16="http://schemas.microsoft.com/office/drawing/2014/main" id="{0D9AD379-18CC-4D91-A207-61210029E4BC}"/>
              </a:ext>
            </a:extLst>
          </p:cNvPr>
          <p:cNvSpPr/>
          <p:nvPr/>
        </p:nvSpPr>
        <p:spPr>
          <a:xfrm rot="5400000">
            <a:off x="4276175" y="1356783"/>
            <a:ext cx="256874" cy="2609863"/>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14C5E0A-F2F2-4571-966E-CF68D4B90A5A}"/>
              </a:ext>
            </a:extLst>
          </p:cNvPr>
          <p:cNvSpPr txBox="1"/>
          <p:nvPr/>
        </p:nvSpPr>
        <p:spPr>
          <a:xfrm>
            <a:off x="1518643" y="2194560"/>
            <a:ext cx="1922583" cy="308418"/>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rPr>
              <a:t>Kommunal opsætning</a:t>
            </a:r>
          </a:p>
        </p:txBody>
      </p:sp>
      <p:sp>
        <p:nvSpPr>
          <p:cNvPr id="10" name="TextBox 9">
            <a:extLst>
              <a:ext uri="{FF2B5EF4-FFF2-40B4-BE49-F238E27FC236}">
                <a16:creationId xmlns:a16="http://schemas.microsoft.com/office/drawing/2014/main" id="{70D65A09-F0B3-4238-93B0-2392EF9832FA}"/>
              </a:ext>
            </a:extLst>
          </p:cNvPr>
          <p:cNvSpPr txBox="1"/>
          <p:nvPr/>
        </p:nvSpPr>
        <p:spPr>
          <a:xfrm>
            <a:off x="2597804" y="2218340"/>
            <a:ext cx="3613615" cy="308418"/>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rPr>
              <a:t>Institutions opsætning</a:t>
            </a:r>
          </a:p>
        </p:txBody>
      </p:sp>
      <p:sp>
        <p:nvSpPr>
          <p:cNvPr id="11" name="Title 1">
            <a:extLst>
              <a:ext uri="{FF2B5EF4-FFF2-40B4-BE49-F238E27FC236}">
                <a16:creationId xmlns:a16="http://schemas.microsoft.com/office/drawing/2014/main" id="{D243A1DB-7C70-4C94-9B8D-044851FF3195}"/>
              </a:ext>
            </a:extLst>
          </p:cNvPr>
          <p:cNvSpPr>
            <a:spLocks noGrp="1"/>
          </p:cNvSpPr>
          <p:nvPr>
            <p:ph type="title"/>
          </p:nvPr>
        </p:nvSpPr>
        <p:spPr>
          <a:xfrm>
            <a:off x="615737" y="1020763"/>
            <a:ext cx="7886700" cy="604190"/>
          </a:xfrm>
        </p:spPr>
        <p:txBody>
          <a:bodyPr/>
          <a:lstStyle/>
          <a:p>
            <a:r>
              <a:rPr lang="da-DK" dirty="0">
                <a:latin typeface="Lato black"/>
              </a:rPr>
              <a:t>Hvordan kommer udrulningen til at forløbe?</a:t>
            </a:r>
          </a:p>
        </p:txBody>
      </p:sp>
      <p:cxnSp>
        <p:nvCxnSpPr>
          <p:cNvPr id="3" name="Straight Connector 2">
            <a:extLst>
              <a:ext uri="{FF2B5EF4-FFF2-40B4-BE49-F238E27FC236}">
                <a16:creationId xmlns:a16="http://schemas.microsoft.com/office/drawing/2014/main" id="{63773426-9A5C-4E4D-9F5C-BBDAD0065A31}"/>
              </a:ext>
            </a:extLst>
          </p:cNvPr>
          <p:cNvCxnSpPr>
            <a:cxnSpLocks/>
          </p:cNvCxnSpPr>
          <p:nvPr/>
        </p:nvCxnSpPr>
        <p:spPr>
          <a:xfrm>
            <a:off x="5885054" y="2422047"/>
            <a:ext cx="0" cy="114718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7A053773-3BC8-45E6-B379-6D179E462DD5}"/>
              </a:ext>
            </a:extLst>
          </p:cNvPr>
          <p:cNvSpPr txBox="1"/>
          <p:nvPr/>
        </p:nvSpPr>
        <p:spPr>
          <a:xfrm>
            <a:off x="5813553" y="2353248"/>
            <a:ext cx="400751" cy="1420239"/>
          </a:xfrm>
          <a:prstGeom prst="rect">
            <a:avLst/>
          </a:prstGeom>
          <a:noFill/>
        </p:spPr>
        <p:txBody>
          <a:bodyPr vert="vert"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19415F"/>
                </a:solidFill>
                <a:effectLst/>
                <a:uLnTx/>
                <a:uFillTx/>
                <a:latin typeface="Calibri" panose="020F0502020204030204"/>
                <a:ea typeface="+mn-ea"/>
                <a:cs typeface="+mn-cs"/>
              </a:rPr>
              <a:t>Udrulningsprøve</a:t>
            </a: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Ellipse 48">
            <a:extLst>
              <a:ext uri="{FF2B5EF4-FFF2-40B4-BE49-F238E27FC236}">
                <a16:creationId xmlns:a16="http://schemas.microsoft.com/office/drawing/2014/main" id="{63124B52-1511-41BF-A04C-B1372CE5F3AD}"/>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Left Brace 7">
            <a:extLst>
              <a:ext uri="{FF2B5EF4-FFF2-40B4-BE49-F238E27FC236}">
                <a16:creationId xmlns:a16="http://schemas.microsoft.com/office/drawing/2014/main" id="{2164836F-CCA6-4EB6-AB3B-E96CA94D6F9C}"/>
              </a:ext>
            </a:extLst>
          </p:cNvPr>
          <p:cNvSpPr/>
          <p:nvPr/>
        </p:nvSpPr>
        <p:spPr>
          <a:xfrm rot="5400000">
            <a:off x="6518004" y="2144284"/>
            <a:ext cx="284743" cy="941869"/>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9">
            <a:extLst>
              <a:ext uri="{FF2B5EF4-FFF2-40B4-BE49-F238E27FC236}">
                <a16:creationId xmlns:a16="http://schemas.microsoft.com/office/drawing/2014/main" id="{CCC7EA64-58D9-4B5F-ADEB-C14418F668E9}"/>
              </a:ext>
            </a:extLst>
          </p:cNvPr>
          <p:cNvSpPr txBox="1"/>
          <p:nvPr/>
        </p:nvSpPr>
        <p:spPr>
          <a:xfrm>
            <a:off x="6050855" y="2139650"/>
            <a:ext cx="1239725" cy="308418"/>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rPr>
              <a:t>Ibrugtagning</a:t>
            </a:r>
            <a:endParaRPr kumimoji="0" lang="da-DK" sz="1404" b="0"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0" name="TextBox 9">
            <a:extLst>
              <a:ext uri="{FF2B5EF4-FFF2-40B4-BE49-F238E27FC236}">
                <a16:creationId xmlns:a16="http://schemas.microsoft.com/office/drawing/2014/main" id="{E14D2235-A5D1-4515-A544-A65189DC18A8}"/>
              </a:ext>
            </a:extLst>
          </p:cNvPr>
          <p:cNvSpPr txBox="1"/>
          <p:nvPr/>
        </p:nvSpPr>
        <p:spPr>
          <a:xfrm>
            <a:off x="4975841" y="3685935"/>
            <a:ext cx="1536580" cy="461665"/>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rPr>
              <a:t>Adgang for medarbejdere</a:t>
            </a:r>
            <a:endParaRPr kumimoji="0" lang="da-DK" sz="1400" b="1"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8" name="TextBox 9">
            <a:extLst>
              <a:ext uri="{FF2B5EF4-FFF2-40B4-BE49-F238E27FC236}">
                <a16:creationId xmlns:a16="http://schemas.microsoft.com/office/drawing/2014/main" id="{C0B73E62-3D36-44A2-8B0F-4DC8EA1354AB}"/>
              </a:ext>
            </a:extLst>
          </p:cNvPr>
          <p:cNvSpPr txBox="1"/>
          <p:nvPr/>
        </p:nvSpPr>
        <p:spPr>
          <a:xfrm>
            <a:off x="6564139" y="3692291"/>
            <a:ext cx="1536580" cy="461665"/>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rPr>
              <a:t>Adgang for forældre</a:t>
            </a:r>
            <a:endParaRPr kumimoji="0" lang="da-DK" sz="1400" b="1"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33" name="Straight Arrow Connector 32">
            <a:extLst>
              <a:ext uri="{FF2B5EF4-FFF2-40B4-BE49-F238E27FC236}">
                <a16:creationId xmlns:a16="http://schemas.microsoft.com/office/drawing/2014/main" id="{F42B39A1-97FA-4AF7-90A4-A3204E7ADE27}"/>
              </a:ext>
            </a:extLst>
          </p:cNvPr>
          <p:cNvCxnSpPr>
            <a:cxnSpLocks/>
            <a:stCxn id="28" idx="0"/>
          </p:cNvCxnSpPr>
          <p:nvPr/>
        </p:nvCxnSpPr>
        <p:spPr>
          <a:xfrm flipV="1">
            <a:off x="7332429" y="3446165"/>
            <a:ext cx="0" cy="24612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D84440B-52D4-4D2E-85BD-9DAE547A6FAB}"/>
              </a:ext>
            </a:extLst>
          </p:cNvPr>
          <p:cNvCxnSpPr>
            <a:cxnSpLocks/>
          </p:cNvCxnSpPr>
          <p:nvPr/>
        </p:nvCxnSpPr>
        <p:spPr>
          <a:xfrm flipV="1">
            <a:off x="5758944" y="3439809"/>
            <a:ext cx="0" cy="24612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1000"/>
                                        <p:tgtEl>
                                          <p:spTgt spid="41"/>
                                        </p:tgtEl>
                                      </p:cBhvr>
                                    </p:animEffect>
                                    <p:anim calcmode="lin" valueType="num">
                                      <p:cBhvr>
                                        <p:cTn id="54" dur="1000" fill="hold"/>
                                        <p:tgtEl>
                                          <p:spTgt spid="41"/>
                                        </p:tgtEl>
                                        <p:attrNameLst>
                                          <p:attrName>ppt_x</p:attrName>
                                        </p:attrNameLst>
                                      </p:cBhvr>
                                      <p:tavLst>
                                        <p:tav tm="0">
                                          <p:val>
                                            <p:strVal val="#ppt_x"/>
                                          </p:val>
                                        </p:tav>
                                        <p:tav tm="100000">
                                          <p:val>
                                            <p:strVal val="#ppt_x"/>
                                          </p:val>
                                        </p:tav>
                                      </p:tavLst>
                                    </p:anim>
                                    <p:anim calcmode="lin" valueType="num">
                                      <p:cBhvr>
                                        <p:cTn id="55" dur="1000" fill="hold"/>
                                        <p:tgtEl>
                                          <p:spTgt spid="4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1000"/>
                                        <p:tgtEl>
                                          <p:spTgt spid="3"/>
                                        </p:tgtEl>
                                      </p:cBhvr>
                                    </p:animEffect>
                                    <p:anim calcmode="lin" valueType="num">
                                      <p:cBhvr>
                                        <p:cTn id="81" dur="1000" fill="hold"/>
                                        <p:tgtEl>
                                          <p:spTgt spid="3"/>
                                        </p:tgtEl>
                                        <p:attrNameLst>
                                          <p:attrName>ppt_x</p:attrName>
                                        </p:attrNameLst>
                                      </p:cBhvr>
                                      <p:tavLst>
                                        <p:tav tm="0">
                                          <p:val>
                                            <p:strVal val="#ppt_x"/>
                                          </p:val>
                                        </p:tav>
                                        <p:tav tm="100000">
                                          <p:val>
                                            <p:strVal val="#ppt_x"/>
                                          </p:val>
                                        </p:tav>
                                      </p:tavLst>
                                    </p:anim>
                                    <p:anim calcmode="lin" valueType="num">
                                      <p:cBhvr>
                                        <p:cTn id="8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2" grpId="0"/>
      <p:bldP spid="13" grpId="0" animBg="1"/>
      <p:bldP spid="14" grpId="0"/>
      <p:bldP spid="20" grpId="0"/>
      <p:bldP spid="2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EBF4A6-9591-47A9-9B99-62069CB82B8F}"/>
              </a:ext>
            </a:extLst>
          </p:cNvPr>
          <p:cNvSpPr txBox="1"/>
          <p:nvPr/>
        </p:nvSpPr>
        <p:spPr>
          <a:xfrm>
            <a:off x="893843" y="1655388"/>
            <a:ext cx="3843315" cy="523220"/>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Kvalitetssikre data fra UNI-Login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5" name="TextBox 14">
            <a:extLst>
              <a:ext uri="{FF2B5EF4-FFF2-40B4-BE49-F238E27FC236}">
                <a16:creationId xmlns:a16="http://schemas.microsoft.com/office/drawing/2014/main" id="{50C9B840-076D-4F9B-B9BD-E2EF61DA9C4D}"/>
              </a:ext>
            </a:extLst>
          </p:cNvPr>
          <p:cNvSpPr txBox="1"/>
          <p:nvPr/>
        </p:nvSpPr>
        <p:spPr>
          <a:xfrm>
            <a:off x="893841" y="2668238"/>
            <a:ext cx="3843315" cy="523220"/>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Opsætte datapolitik</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6" name="TextBox 15">
            <a:extLst>
              <a:ext uri="{FF2B5EF4-FFF2-40B4-BE49-F238E27FC236}">
                <a16:creationId xmlns:a16="http://schemas.microsoft.com/office/drawing/2014/main" id="{BD5500A3-DFE2-4125-A6BE-B9C573B4E3E7}"/>
              </a:ext>
            </a:extLst>
          </p:cNvPr>
          <p:cNvSpPr txBox="1"/>
          <p:nvPr/>
        </p:nvSpPr>
        <p:spPr>
          <a:xfrm>
            <a:off x="908077" y="2080624"/>
            <a:ext cx="3145722" cy="523220"/>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Opsætte </a:t>
            </a:r>
            <a:r>
              <a:rPr kumimoji="0" lang="da-DK" sz="1400" b="0" i="0" u="none" strike="noStrike" kern="1200" cap="none" spc="0" normalizeH="0" baseline="0" noProof="0" dirty="0" err="1">
                <a:ln>
                  <a:noFill/>
                </a:ln>
                <a:solidFill>
                  <a:srgbClr val="000000"/>
                </a:solidFill>
                <a:effectLst/>
                <a:uLnTx/>
                <a:uFillTx/>
                <a:latin typeface="Lato black"/>
                <a:ea typeface="+mn-ea"/>
                <a:cs typeface="+mn-cs"/>
              </a:rPr>
              <a:t>dashboards</a:t>
            </a:r>
            <a:r>
              <a:rPr kumimoji="0" lang="da-DK" sz="1400" b="0" i="0" u="none" strike="noStrike" kern="1200" cap="none" spc="0" normalizeH="0" baseline="0" noProof="0" dirty="0">
                <a:ln>
                  <a:noFill/>
                </a:ln>
                <a:solidFill>
                  <a:srgbClr val="000000"/>
                </a:solidFill>
                <a:effectLst/>
                <a:uLnTx/>
                <a:uFillTx/>
                <a:latin typeface="Lato black"/>
                <a:ea typeface="+mn-ea"/>
                <a:cs typeface="+mn-cs"/>
              </a:rPr>
              <a:t> – herunder </a:t>
            </a:r>
            <a:r>
              <a:rPr kumimoji="0" lang="da-DK" sz="1400" b="0" i="0" u="none" strike="noStrike" kern="1200" cap="none" spc="0" normalizeH="0" baseline="0" noProof="0" dirty="0" err="1">
                <a:ln>
                  <a:noFill/>
                </a:ln>
                <a:solidFill>
                  <a:srgbClr val="000000"/>
                </a:solidFill>
                <a:effectLst/>
                <a:uLnTx/>
                <a:uFillTx/>
                <a:latin typeface="Lato black"/>
                <a:ea typeface="+mn-ea"/>
                <a:cs typeface="+mn-cs"/>
              </a:rPr>
              <a:t>widgets</a:t>
            </a:r>
            <a:endParaRPr kumimoji="0" lang="da-DK" sz="14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7" name="TextBox 16">
            <a:extLst>
              <a:ext uri="{FF2B5EF4-FFF2-40B4-BE49-F238E27FC236}">
                <a16:creationId xmlns:a16="http://schemas.microsoft.com/office/drawing/2014/main" id="{6C6D409F-03C3-47F5-8E7D-089D2218BAB4}"/>
              </a:ext>
            </a:extLst>
          </p:cNvPr>
          <p:cNvSpPr txBox="1"/>
          <p:nvPr/>
        </p:nvSpPr>
        <p:spPr>
          <a:xfrm>
            <a:off x="5212291" y="1649986"/>
            <a:ext cx="3898813" cy="307777"/>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Opsætte institutionens Aula grupper</a:t>
            </a:r>
          </a:p>
        </p:txBody>
      </p:sp>
      <p:sp>
        <p:nvSpPr>
          <p:cNvPr id="19" name="TextBox 18">
            <a:extLst>
              <a:ext uri="{FF2B5EF4-FFF2-40B4-BE49-F238E27FC236}">
                <a16:creationId xmlns:a16="http://schemas.microsoft.com/office/drawing/2014/main" id="{612F21E0-1720-4F6E-8CBF-02307A978339}"/>
              </a:ext>
            </a:extLst>
          </p:cNvPr>
          <p:cNvSpPr txBox="1"/>
          <p:nvPr/>
        </p:nvSpPr>
        <p:spPr>
          <a:xfrm>
            <a:off x="5212291" y="2097014"/>
            <a:ext cx="3814264" cy="307777"/>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Tildele roller og rettigheder</a:t>
            </a:r>
          </a:p>
        </p:txBody>
      </p:sp>
      <p:sp>
        <p:nvSpPr>
          <p:cNvPr id="22" name="Title 1">
            <a:extLst>
              <a:ext uri="{FF2B5EF4-FFF2-40B4-BE49-F238E27FC236}">
                <a16:creationId xmlns:a16="http://schemas.microsoft.com/office/drawing/2014/main" id="{D88715CB-8610-48D4-9808-D7AE8272FED4}"/>
              </a:ext>
            </a:extLst>
          </p:cNvPr>
          <p:cNvSpPr txBox="1">
            <a:spLocks/>
          </p:cNvSpPr>
          <p:nvPr/>
        </p:nvSpPr>
        <p:spPr>
          <a:xfrm>
            <a:off x="615737" y="1020763"/>
            <a:ext cx="6738651" cy="604190"/>
          </a:xfrm>
          <a:prstGeom prst="rect">
            <a:avLst/>
          </a:prstGeom>
        </p:spPr>
        <p:txBody>
          <a:bodyPr vert="horz" lIns="0" tIns="0" rIns="0" bIns="0" rtlCol="0" anchor="t" anchorCtr="0">
            <a:normAutofit lnSpcReduction="1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a:ln>
                  <a:noFill/>
                </a:ln>
                <a:solidFill>
                  <a:srgbClr val="000000"/>
                </a:solidFill>
                <a:effectLst/>
                <a:uLnTx/>
                <a:uFillTx/>
                <a:latin typeface="Lato black"/>
                <a:ea typeface="+mj-ea"/>
                <a:cs typeface="Calibri" panose="020F0502020204030204" pitchFamily="34" charset="0"/>
              </a:rPr>
              <a:t>De 7 </a:t>
            </a: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institutionstrin</a:t>
            </a:r>
            <a:b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b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25" name="Picture 24">
            <a:extLst>
              <a:ext uri="{FF2B5EF4-FFF2-40B4-BE49-F238E27FC236}">
                <a16:creationId xmlns:a16="http://schemas.microsoft.com/office/drawing/2014/main" id="{58AA3682-EB8A-4E16-9ECF-63CE91D4ED8C}"/>
              </a:ext>
            </a:extLst>
          </p:cNvPr>
          <p:cNvPicPr>
            <a:picLocks noChangeAspect="1"/>
          </p:cNvPicPr>
          <p:nvPr/>
        </p:nvPicPr>
        <p:blipFill>
          <a:blip r:embed="rId3"/>
          <a:stretch>
            <a:fillRect/>
          </a:stretch>
        </p:blipFill>
        <p:spPr>
          <a:xfrm>
            <a:off x="508024" y="1558357"/>
            <a:ext cx="385817" cy="499530"/>
          </a:xfrm>
          <a:prstGeom prst="rect">
            <a:avLst/>
          </a:prstGeom>
        </p:spPr>
      </p:pic>
      <p:pic>
        <p:nvPicPr>
          <p:cNvPr id="27" name="Picture 26">
            <a:extLst>
              <a:ext uri="{FF2B5EF4-FFF2-40B4-BE49-F238E27FC236}">
                <a16:creationId xmlns:a16="http://schemas.microsoft.com/office/drawing/2014/main" id="{AB07E632-F6AD-40BB-8FFE-5C3592525CBF}"/>
              </a:ext>
            </a:extLst>
          </p:cNvPr>
          <p:cNvPicPr>
            <a:picLocks noChangeAspect="1"/>
          </p:cNvPicPr>
          <p:nvPr/>
        </p:nvPicPr>
        <p:blipFill>
          <a:blip r:embed="rId4"/>
          <a:stretch>
            <a:fillRect/>
          </a:stretch>
        </p:blipFill>
        <p:spPr>
          <a:xfrm>
            <a:off x="502357" y="2080624"/>
            <a:ext cx="378785" cy="490426"/>
          </a:xfrm>
          <a:prstGeom prst="rect">
            <a:avLst/>
          </a:prstGeom>
        </p:spPr>
      </p:pic>
      <p:pic>
        <p:nvPicPr>
          <p:cNvPr id="28" name="Picture 27">
            <a:extLst>
              <a:ext uri="{FF2B5EF4-FFF2-40B4-BE49-F238E27FC236}">
                <a16:creationId xmlns:a16="http://schemas.microsoft.com/office/drawing/2014/main" id="{C2222831-79DF-4500-8969-78243FE1D7BF}"/>
              </a:ext>
            </a:extLst>
          </p:cNvPr>
          <p:cNvPicPr>
            <a:picLocks noChangeAspect="1"/>
          </p:cNvPicPr>
          <p:nvPr/>
        </p:nvPicPr>
        <p:blipFill>
          <a:blip r:embed="rId5"/>
          <a:stretch>
            <a:fillRect/>
          </a:stretch>
        </p:blipFill>
        <p:spPr>
          <a:xfrm>
            <a:off x="502357" y="2594255"/>
            <a:ext cx="378785" cy="490426"/>
          </a:xfrm>
          <a:prstGeom prst="rect">
            <a:avLst/>
          </a:prstGeom>
        </p:spPr>
      </p:pic>
      <p:pic>
        <p:nvPicPr>
          <p:cNvPr id="29" name="Picture 28">
            <a:extLst>
              <a:ext uri="{FF2B5EF4-FFF2-40B4-BE49-F238E27FC236}">
                <a16:creationId xmlns:a16="http://schemas.microsoft.com/office/drawing/2014/main" id="{4DC3DCB3-7B27-4A47-8EDE-89FE3C5FE952}"/>
              </a:ext>
            </a:extLst>
          </p:cNvPr>
          <p:cNvPicPr>
            <a:picLocks noChangeAspect="1"/>
          </p:cNvPicPr>
          <p:nvPr/>
        </p:nvPicPr>
        <p:blipFill>
          <a:blip r:embed="rId6"/>
          <a:stretch>
            <a:fillRect/>
          </a:stretch>
        </p:blipFill>
        <p:spPr>
          <a:xfrm>
            <a:off x="4833506" y="1567461"/>
            <a:ext cx="378785" cy="490426"/>
          </a:xfrm>
          <a:prstGeom prst="rect">
            <a:avLst/>
          </a:prstGeom>
        </p:spPr>
      </p:pic>
      <p:pic>
        <p:nvPicPr>
          <p:cNvPr id="30" name="Picture 29">
            <a:extLst>
              <a:ext uri="{FF2B5EF4-FFF2-40B4-BE49-F238E27FC236}">
                <a16:creationId xmlns:a16="http://schemas.microsoft.com/office/drawing/2014/main" id="{F871856E-8926-4F36-95A0-569A23253370}"/>
              </a:ext>
            </a:extLst>
          </p:cNvPr>
          <p:cNvPicPr>
            <a:picLocks noChangeAspect="1"/>
          </p:cNvPicPr>
          <p:nvPr/>
        </p:nvPicPr>
        <p:blipFill>
          <a:blip r:embed="rId7"/>
          <a:stretch>
            <a:fillRect/>
          </a:stretch>
        </p:blipFill>
        <p:spPr>
          <a:xfrm>
            <a:off x="4838018" y="2048639"/>
            <a:ext cx="378785" cy="490425"/>
          </a:xfrm>
          <a:prstGeom prst="rect">
            <a:avLst/>
          </a:prstGeom>
        </p:spPr>
      </p:pic>
      <p:pic>
        <p:nvPicPr>
          <p:cNvPr id="31" name="Picture 30">
            <a:extLst>
              <a:ext uri="{FF2B5EF4-FFF2-40B4-BE49-F238E27FC236}">
                <a16:creationId xmlns:a16="http://schemas.microsoft.com/office/drawing/2014/main" id="{0D246C08-A131-470D-A94A-7F65759AFA1C}"/>
              </a:ext>
            </a:extLst>
          </p:cNvPr>
          <p:cNvPicPr>
            <a:picLocks noChangeAspect="1"/>
          </p:cNvPicPr>
          <p:nvPr/>
        </p:nvPicPr>
        <p:blipFill>
          <a:blip r:embed="rId8"/>
          <a:stretch>
            <a:fillRect/>
          </a:stretch>
        </p:blipFill>
        <p:spPr>
          <a:xfrm>
            <a:off x="4839469" y="2581107"/>
            <a:ext cx="378785" cy="490426"/>
          </a:xfrm>
          <a:prstGeom prst="rect">
            <a:avLst/>
          </a:prstGeom>
        </p:spPr>
      </p:pic>
      <p:sp>
        <p:nvSpPr>
          <p:cNvPr id="24" name="Ellipse 48">
            <a:extLst>
              <a:ext uri="{FF2B5EF4-FFF2-40B4-BE49-F238E27FC236}">
                <a16:creationId xmlns:a16="http://schemas.microsoft.com/office/drawing/2014/main" id="{A0D02DD0-6B81-49FB-AF70-2A7727EEB747}"/>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TextBox 18">
            <a:extLst>
              <a:ext uri="{FF2B5EF4-FFF2-40B4-BE49-F238E27FC236}">
                <a16:creationId xmlns:a16="http://schemas.microsoft.com/office/drawing/2014/main" id="{21858911-6350-4C66-938E-3C8733F2849A}"/>
              </a:ext>
            </a:extLst>
          </p:cNvPr>
          <p:cNvSpPr txBox="1"/>
          <p:nvPr/>
        </p:nvSpPr>
        <p:spPr>
          <a:xfrm>
            <a:off x="5218260" y="2634472"/>
            <a:ext cx="3814264" cy="307777"/>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Opsætte Komme/Gå-modulet</a:t>
            </a:r>
          </a:p>
        </p:txBody>
      </p:sp>
      <p:pic>
        <p:nvPicPr>
          <p:cNvPr id="23" name="Picture 31">
            <a:extLst>
              <a:ext uri="{FF2B5EF4-FFF2-40B4-BE49-F238E27FC236}">
                <a16:creationId xmlns:a16="http://schemas.microsoft.com/office/drawing/2014/main" id="{64185E90-195B-445F-B51C-2A923C2B0292}"/>
              </a:ext>
            </a:extLst>
          </p:cNvPr>
          <p:cNvPicPr>
            <a:picLocks noChangeAspect="1"/>
          </p:cNvPicPr>
          <p:nvPr/>
        </p:nvPicPr>
        <p:blipFill>
          <a:blip r:embed="rId9"/>
          <a:stretch>
            <a:fillRect/>
          </a:stretch>
        </p:blipFill>
        <p:spPr>
          <a:xfrm>
            <a:off x="4838018" y="3109249"/>
            <a:ext cx="378785" cy="490426"/>
          </a:xfrm>
          <a:prstGeom prst="rect">
            <a:avLst/>
          </a:prstGeom>
        </p:spPr>
      </p:pic>
      <p:sp>
        <p:nvSpPr>
          <p:cNvPr id="18" name="TextBox 17">
            <a:extLst>
              <a:ext uri="{FF2B5EF4-FFF2-40B4-BE49-F238E27FC236}">
                <a16:creationId xmlns:a16="http://schemas.microsoft.com/office/drawing/2014/main" id="{84CD3565-9C0A-4EA0-812E-08B4B6815DB8}"/>
              </a:ext>
            </a:extLst>
          </p:cNvPr>
          <p:cNvSpPr txBox="1"/>
          <p:nvPr/>
        </p:nvSpPr>
        <p:spPr>
          <a:xfrm>
            <a:off x="5218254" y="3163273"/>
            <a:ext cx="3814270" cy="307777"/>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Opsætte supplerende stamdata og tilladelser</a:t>
            </a:r>
          </a:p>
        </p:txBody>
      </p:sp>
    </p:spTree>
    <p:extLst>
      <p:ext uri="{BB962C8B-B14F-4D97-AF65-F5344CB8AC3E}">
        <p14:creationId xmlns:p14="http://schemas.microsoft.com/office/powerpoint/2010/main" val="4701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9" grpId="0" animBg="1"/>
      <p:bldP spid="20" grpId="0" animBg="1"/>
      <p:bldP spid="1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person, indendørs, mand, bærbar computer&#10;&#10;Automatisk oprettet beskrivelse">
            <a:extLst>
              <a:ext uri="{FF2B5EF4-FFF2-40B4-BE49-F238E27FC236}">
                <a16:creationId xmlns:a16="http://schemas.microsoft.com/office/drawing/2014/main" id="{F3D5EBD6-D912-4090-B9E6-AC2819C16208}"/>
              </a:ext>
            </a:extLst>
          </p:cNvPr>
          <p:cNvPicPr>
            <a:picLocks noChangeAspect="1"/>
          </p:cNvPicPr>
          <p:nvPr/>
        </p:nvPicPr>
        <p:blipFill>
          <a:blip r:embed="rId3"/>
          <a:stretch>
            <a:fillRect/>
          </a:stretch>
        </p:blipFill>
        <p:spPr>
          <a:xfrm>
            <a:off x="6363976" y="135445"/>
            <a:ext cx="4081155" cy="5715000"/>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098403" y="2497282"/>
            <a:ext cx="5019040" cy="1231747"/>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11 – Egen undervisning</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AB7A016E-C82B-4F1D-999D-CDE10A9EF52B}"/>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24439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2" hidden="1">
            <a:extLst>
              <a:ext uri="{FF2B5EF4-FFF2-40B4-BE49-F238E27FC236}">
                <a16:creationId xmlns:a16="http://schemas.microsoft.com/office/drawing/2014/main" id="{B41F91E5-0873-4293-B801-2AD160B9923C}"/>
              </a:ext>
            </a:extLst>
          </p:cNvPr>
          <p:cNvGraphicFramePr/>
          <p:nvPr/>
        </p:nvGraphicFramePr>
        <p:xfrm>
          <a:off x="1194" y="286944"/>
          <a:ext cx="1193" cy="1193"/>
        </p:xfrm>
        <a:graphic>
          <a:graphicData uri="http://schemas.openxmlformats.org/presentationml/2006/ole">
            <mc:AlternateContent xmlns:mc="http://schemas.openxmlformats.org/markup-compatibility/2006">
              <mc:Choice xmlns:v="urn:schemas-microsoft-com:vml" Requires="v">
                <p:oleObj spid="_x0000_s1028" r:id="rId6" imgW="5787" imgH="5751" progId="">
                  <p:embed/>
                </p:oleObj>
              </mc:Choice>
              <mc:Fallback>
                <p:oleObj r:id="rId6" imgW="5787" imgH="5751" progId="">
                  <p:embed/>
                  <p:pic>
                    <p:nvPicPr>
                      <p:cNvPr id="2" name="Objekt 12" hidden="1">
                        <a:extLst>
                          <a:ext uri="{FF2B5EF4-FFF2-40B4-BE49-F238E27FC236}">
                            <a16:creationId xmlns:a16="http://schemas.microsoft.com/office/drawing/2014/main" id="{B41F91E5-0873-4293-B801-2AD160B9923C}"/>
                          </a:ext>
                        </a:extLst>
                      </p:cNvPr>
                      <p:cNvPicPr/>
                      <p:nvPr/>
                    </p:nvPicPr>
                    <p:blipFill>
                      <a:blip r:embed="rId7"/>
                      <a:stretch>
                        <a:fillRect/>
                      </a:stretch>
                    </p:blipFill>
                    <p:spPr>
                      <a:xfrm>
                        <a:off x="1194" y="286944"/>
                        <a:ext cx="1193" cy="1193"/>
                      </a:xfrm>
                      <a:prstGeom prst="rect">
                        <a:avLst/>
                      </a:prstGeom>
                      <a:noFill/>
                      <a:ln cap="flat">
                        <a:noFill/>
                      </a:ln>
                    </p:spPr>
                  </p:pic>
                </p:oleObj>
              </mc:Fallback>
            </mc:AlternateContent>
          </a:graphicData>
        </a:graphic>
      </p:graphicFrame>
      <p:sp>
        <p:nvSpPr>
          <p:cNvPr id="4" name="Pladsholder til tekst 3">
            <a:extLst>
              <a:ext uri="{FF2B5EF4-FFF2-40B4-BE49-F238E27FC236}">
                <a16:creationId xmlns:a16="http://schemas.microsoft.com/office/drawing/2014/main" id="{6AFEEBD4-7A18-4336-AB4B-0BA33BF38189}"/>
              </a:ext>
            </a:extLst>
          </p:cNvPr>
          <p:cNvSpPr txBox="1">
            <a:spLocks noGrp="1"/>
          </p:cNvSpPr>
          <p:nvPr>
            <p:ph type="body" sz="quarter" idx="13"/>
          </p:nvPr>
        </p:nvSpPr>
        <p:spPr/>
        <p:txBody>
          <a:bodyPr>
            <a:normAutofit fontScale="25000" lnSpcReduction="20000"/>
          </a:bodyPr>
          <a:lstStyle/>
          <a:p>
            <a:pPr marL="257175" indent="-257175" fontAlgn="ctr"/>
            <a:r>
              <a:rPr lang="da-DK" sz="1620" b="1">
                <a:solidFill>
                  <a:srgbClr val="FFFFFF"/>
                </a:solidFill>
              </a:rPr>
              <a:t>Uddannelse.aula.dk</a:t>
            </a:r>
          </a:p>
          <a:p>
            <a:pPr marL="257175" indent="-257175" fontAlgn="ctr"/>
            <a:r>
              <a:rPr lang="da-DK" sz="1620" b="1">
                <a:solidFill>
                  <a:srgbClr val="FFFFFF"/>
                </a:solidFill>
              </a:rPr>
              <a:t>Unilogin</a:t>
            </a:r>
          </a:p>
          <a:p>
            <a:pPr marL="257175" indent="-257175" fontAlgn="ctr"/>
            <a:r>
              <a:rPr lang="da-DK" sz="1620" b="1">
                <a:solidFill>
                  <a:srgbClr val="FFFFFF"/>
                </a:solidFill>
              </a:rPr>
              <a:t>Dagens tal: XXXXXX</a:t>
            </a:r>
          </a:p>
          <a:p>
            <a:pPr marL="257175" indent="-257175" fontAlgn="ctr"/>
            <a:r>
              <a:rPr lang="da-DK" sz="1620" b="1">
                <a:solidFill>
                  <a:srgbClr val="FFFFFF"/>
                </a:solidFill>
              </a:rPr>
              <a:t>Kodeord</a:t>
            </a:r>
          </a:p>
        </p:txBody>
      </p:sp>
      <p:pic>
        <p:nvPicPr>
          <p:cNvPr id="8" name="skærmoptagelse_03-11-20_1025_[kombineret] (1)">
            <a:extLst>
              <a:ext uri="{FF2B5EF4-FFF2-40B4-BE49-F238E27FC236}">
                <a16:creationId xmlns:a16="http://schemas.microsoft.com/office/drawing/2014/main" id="{427DFB69-7AF9-467C-8C0D-8C12959E3580}"/>
              </a:ext>
            </a:extLst>
          </p:cNvPr>
          <p:cNvPicPr>
            <a:picLocks noChangeAspect="1"/>
          </p:cNvPicPr>
          <p:nvPr>
            <a:videoFile r:link="rId3"/>
            <p:extLst>
              <p:ext uri="{DAA4B4D4-6D71-4841-9C94-3DE7FCFB9230}">
                <p14:media xmlns:p14="http://schemas.microsoft.com/office/powerpoint/2010/main" r:embed="rId2"/>
              </p:ext>
            </p:extLst>
          </p:nvPr>
        </p:nvPicPr>
        <p:blipFill>
          <a:blip r:embed="rId8"/>
          <a:srcRect r="13446" b="14924"/>
          <a:stretch>
            <a:fillRect/>
          </a:stretch>
        </p:blipFill>
        <p:spPr>
          <a:xfrm>
            <a:off x="1765844" y="1306344"/>
            <a:ext cx="5612312" cy="3102312"/>
          </a:xfrm>
          <a:prstGeom prst="rect">
            <a:avLst/>
          </a:prstGeom>
          <a:noFill/>
          <a:ln w="76196" cap="flat">
            <a:solidFill>
              <a:srgbClr val="D0CECE"/>
            </a:solidFill>
            <a:prstDash val="solid"/>
            <a:miter/>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467"/>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p:stCondLst>
                    <p:cond delay="indefinite"/>
                  </p:stCondLst>
                  <p:endCondLst>
                    <p:cond evt="onNext" delay="0">
                      <p:tgtEl>
                        <p:sldTgt/>
                      </p:tgtEl>
                    </p:cond>
                    <p:cond evt="onPrev" delay="0">
                      <p:tgtEl>
                        <p:sldTgt/>
                      </p:tgtEl>
                    </p:cond>
                  </p:endCondLst>
                </p:cTn>
                <p:tgtEl>
                  <p:spTgt spid="8"/>
                </p:tgtEl>
              </p:cMediaNode>
            </p:video>
            <p:seq concurrent="1" nextAc="seek">
              <p:cTn id="8" dur="indefinite" nodeType="interactiveSeq">
                <p:stCondLst>
                  <p:cond evt="onClick" delay="0">
                    <p:tgtEl>
                      <p:spTgt spid="8"/>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6D96F2-7E25-4DB3-B97F-385894DB6188}"/>
              </a:ext>
            </a:extLst>
          </p:cNvPr>
          <p:cNvSpPr>
            <a:spLocks noGrp="1"/>
          </p:cNvSpPr>
          <p:nvPr>
            <p:ph type="title"/>
          </p:nvPr>
        </p:nvSpPr>
        <p:spPr/>
        <p:txBody>
          <a:bodyPr/>
          <a:lstStyle/>
          <a:p>
            <a:r>
              <a:rPr lang="da-DK" dirty="0">
                <a:latin typeface="Lato black"/>
              </a:rPr>
              <a:t>Formål</a:t>
            </a:r>
          </a:p>
        </p:txBody>
      </p:sp>
      <p:sp>
        <p:nvSpPr>
          <p:cNvPr id="5" name="Text Placeholder 4">
            <a:extLst>
              <a:ext uri="{FF2B5EF4-FFF2-40B4-BE49-F238E27FC236}">
                <a16:creationId xmlns:a16="http://schemas.microsoft.com/office/drawing/2014/main" id="{84ED5309-8ED3-4779-8A15-3A984998DC6D}"/>
              </a:ext>
            </a:extLst>
          </p:cNvPr>
          <p:cNvSpPr>
            <a:spLocks noGrp="1"/>
          </p:cNvSpPr>
          <p:nvPr>
            <p:ph type="body" sz="quarter" idx="14"/>
          </p:nvPr>
        </p:nvSpPr>
        <p:spPr/>
        <p:txBody>
          <a:bodyPr>
            <a:normAutofit/>
          </a:bodyPr>
          <a:lstStyle/>
          <a:p>
            <a:pPr marL="342900" indent="-342900">
              <a:buFont typeface="Arial" panose="020B0604020202020204" pitchFamily="34" charset="0"/>
              <a:buChar char="•"/>
            </a:pPr>
            <a:endParaRPr lang="da-DK" dirty="0">
              <a:latin typeface="Lato black"/>
            </a:endParaRPr>
          </a:p>
          <a:p>
            <a:pPr marL="342900" indent="-342900">
              <a:buFont typeface="Arial" panose="020B0604020202020204" pitchFamily="34" charset="0"/>
              <a:buChar char="•"/>
            </a:pPr>
            <a:r>
              <a:rPr lang="da-DK" dirty="0">
                <a:latin typeface="Lato "/>
              </a:rPr>
              <a:t>I ved, hvilket undervisningsmateriale der findes, og hvordan I kan bruge det ift. at fortsætte opbygning af viden.</a:t>
            </a:r>
          </a:p>
          <a:p>
            <a:pPr marL="342900" indent="-342900">
              <a:buFont typeface="Arial" panose="020B0604020202020204" pitchFamily="34" charset="0"/>
              <a:buChar char="•"/>
            </a:pPr>
            <a:endParaRPr lang="da-DK" dirty="0">
              <a:latin typeface="Lato "/>
            </a:endParaRPr>
          </a:p>
          <a:p>
            <a:pPr marL="342900" indent="-342900">
              <a:buFont typeface="Arial" panose="020B0604020202020204" pitchFamily="34" charset="0"/>
              <a:buChar char="•"/>
            </a:pPr>
            <a:r>
              <a:rPr lang="da-DK" dirty="0">
                <a:latin typeface="Lato "/>
              </a:rPr>
              <a:t>I bliver fortrolige med undervisningskoncept og –metode</a:t>
            </a:r>
          </a:p>
          <a:p>
            <a:pPr marL="342900" indent="-342900">
              <a:buFont typeface="Arial" panose="020B0604020202020204" pitchFamily="34" charset="0"/>
              <a:buChar char="•"/>
            </a:pPr>
            <a:endParaRPr lang="da-DK" dirty="0">
              <a:latin typeface="Lato "/>
            </a:endParaRPr>
          </a:p>
          <a:p>
            <a:pPr marL="342900" indent="-342900">
              <a:buFont typeface="Arial" panose="020B0604020202020204" pitchFamily="34" charset="0"/>
              <a:buChar char="•"/>
            </a:pPr>
            <a:r>
              <a:rPr lang="da-DK" dirty="0">
                <a:latin typeface="Lato "/>
              </a:rPr>
              <a:t>I sikrer, at I har noteret jer de afklaringspunkter og spørgsmål omkring brug af Aula, som I har brug for at få afklaret, før afvikling af egen undervisning</a:t>
            </a:r>
          </a:p>
        </p:txBody>
      </p:sp>
      <p:sp>
        <p:nvSpPr>
          <p:cNvPr id="8" name="Ellipse 48">
            <a:extLst>
              <a:ext uri="{FF2B5EF4-FFF2-40B4-BE49-F238E27FC236}">
                <a16:creationId xmlns:a16="http://schemas.microsoft.com/office/drawing/2014/main" id="{E4C312A7-FB9E-4C9F-8F17-D543DB93FDDB}"/>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662301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D8BB46-7D3B-4BBE-B329-67869F92F6B8}"/>
              </a:ext>
            </a:extLst>
          </p:cNvPr>
          <p:cNvSpPr/>
          <p:nvPr/>
        </p:nvSpPr>
        <p:spPr>
          <a:xfrm>
            <a:off x="6410612" y="2395450"/>
            <a:ext cx="2718252" cy="88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u="sng" dirty="0">
                <a:hlinkClick r:id="rId3"/>
              </a:rPr>
              <a:t>Aulainfo.dk</a:t>
            </a:r>
            <a:endParaRPr lang="da-DK" sz="2400" b="1" dirty="0">
              <a:latin typeface="Lato black"/>
            </a:endParaRPr>
          </a:p>
        </p:txBody>
      </p:sp>
      <p:sp>
        <p:nvSpPr>
          <p:cNvPr id="13" name="Title 1">
            <a:extLst>
              <a:ext uri="{FF2B5EF4-FFF2-40B4-BE49-F238E27FC236}">
                <a16:creationId xmlns:a16="http://schemas.microsoft.com/office/drawing/2014/main" id="{F67C7C38-4619-4293-A005-F7FCADCBC02F}"/>
              </a:ext>
            </a:extLst>
          </p:cNvPr>
          <p:cNvSpPr>
            <a:spLocks noGrp="1"/>
          </p:cNvSpPr>
          <p:nvPr>
            <p:ph type="title"/>
          </p:nvPr>
        </p:nvSpPr>
        <p:spPr>
          <a:xfrm>
            <a:off x="615737" y="1020763"/>
            <a:ext cx="6738651" cy="604190"/>
          </a:xfrm>
        </p:spPr>
        <p:txBody>
          <a:bodyPr/>
          <a:lstStyle/>
          <a:p>
            <a:r>
              <a:rPr lang="da-DK" dirty="0">
                <a:latin typeface="Lato black"/>
              </a:rPr>
              <a:t>Hvilke materialer har vi til rådighed?</a:t>
            </a:r>
          </a:p>
        </p:txBody>
      </p:sp>
      <p:sp>
        <p:nvSpPr>
          <p:cNvPr id="14" name="Text Placeholder 2">
            <a:extLst>
              <a:ext uri="{FF2B5EF4-FFF2-40B4-BE49-F238E27FC236}">
                <a16:creationId xmlns:a16="http://schemas.microsoft.com/office/drawing/2014/main" id="{09193B08-A313-4BDA-863C-1B3EF59DAC4C}"/>
              </a:ext>
            </a:extLst>
          </p:cNvPr>
          <p:cNvSpPr>
            <a:spLocks noGrp="1"/>
          </p:cNvSpPr>
          <p:nvPr>
            <p:ph type="body" sz="quarter" idx="14"/>
          </p:nvPr>
        </p:nvSpPr>
        <p:spPr>
          <a:xfrm>
            <a:off x="615949" y="1662113"/>
            <a:ext cx="6738439" cy="2900363"/>
          </a:xfrm>
        </p:spPr>
        <p:txBody>
          <a:bodyPr>
            <a:normAutofit/>
          </a:bodyPr>
          <a:lstStyle/>
          <a:p>
            <a:pPr marL="285750" indent="-285750">
              <a:buFont typeface="Arial" panose="020B0604020202020204" pitchFamily="34" charset="0"/>
              <a:buChar char="•"/>
            </a:pPr>
            <a:r>
              <a:rPr lang="da-DK" dirty="0">
                <a:latin typeface="Lato black"/>
              </a:rPr>
              <a:t>Drejebog</a:t>
            </a:r>
          </a:p>
          <a:p>
            <a:pPr marL="285750" indent="-285750">
              <a:buFont typeface="Arial" panose="020B0604020202020204" pitchFamily="34" charset="0"/>
              <a:buChar char="•"/>
            </a:pPr>
            <a:endParaRPr lang="da-DK" dirty="0">
              <a:latin typeface="Lato black"/>
            </a:endParaRPr>
          </a:p>
          <a:p>
            <a:pPr marL="285750" indent="-285750">
              <a:buFont typeface="Arial" panose="020B0604020202020204" pitchFamily="34" charset="0"/>
              <a:buChar char="•"/>
            </a:pPr>
            <a:r>
              <a:rPr lang="da-DK" dirty="0">
                <a:latin typeface="Lato black"/>
              </a:rPr>
              <a:t>Slidedeck med brugerrejser og manus </a:t>
            </a:r>
          </a:p>
          <a:p>
            <a:pPr marL="285750" indent="-285750">
              <a:buFont typeface="Arial" panose="020B0604020202020204" pitchFamily="34" charset="0"/>
              <a:buChar char="•"/>
            </a:pPr>
            <a:endParaRPr lang="da-DK" dirty="0">
              <a:latin typeface="Lato black"/>
            </a:endParaRPr>
          </a:p>
          <a:p>
            <a:pPr marL="285750" indent="-285750">
              <a:buFont typeface="Arial" panose="020B0604020202020204" pitchFamily="34" charset="0"/>
              <a:buChar char="•"/>
            </a:pPr>
            <a:r>
              <a:rPr lang="da-DK" dirty="0">
                <a:latin typeface="Lato black"/>
              </a:rPr>
              <a:t>Opgavesedler</a:t>
            </a:r>
            <a:br>
              <a:rPr lang="da-DK" dirty="0">
                <a:latin typeface="Lato black"/>
              </a:rPr>
            </a:br>
            <a:endParaRPr lang="da-DK" dirty="0">
              <a:latin typeface="Lato black"/>
            </a:endParaRPr>
          </a:p>
          <a:p>
            <a:pPr marL="285750" indent="-285750">
              <a:buFont typeface="Arial" panose="020B0604020202020204" pitchFamily="34" charset="0"/>
              <a:buChar char="•"/>
            </a:pPr>
            <a:r>
              <a:rPr lang="da-DK" dirty="0">
                <a:latin typeface="Lato black"/>
              </a:rPr>
              <a:t>Huskeseddel og parkeringsplads</a:t>
            </a:r>
            <a:br>
              <a:rPr lang="da-DK" dirty="0">
                <a:latin typeface="Lato black"/>
              </a:rPr>
            </a:br>
            <a:endParaRPr lang="da-DK" dirty="0">
              <a:latin typeface="Lato black"/>
            </a:endParaRPr>
          </a:p>
          <a:p>
            <a:pPr marL="285750" indent="-285750">
              <a:buFont typeface="Arial" panose="020B0604020202020204" pitchFamily="34" charset="0"/>
              <a:buChar char="•"/>
            </a:pPr>
            <a:r>
              <a:rPr lang="da-DK" dirty="0">
                <a:latin typeface="Lato black"/>
              </a:rPr>
              <a:t>Bruger- og administratorvejledning</a:t>
            </a:r>
          </a:p>
          <a:p>
            <a:pPr marL="285750" indent="-285750">
              <a:buFont typeface="Arial" panose="020B0604020202020204" pitchFamily="34" charset="0"/>
              <a:buChar char="•"/>
            </a:pPr>
            <a:endParaRPr lang="da-DK" dirty="0"/>
          </a:p>
        </p:txBody>
      </p:sp>
      <p:sp>
        <p:nvSpPr>
          <p:cNvPr id="15" name="Right Brace 14">
            <a:extLst>
              <a:ext uri="{FF2B5EF4-FFF2-40B4-BE49-F238E27FC236}">
                <a16:creationId xmlns:a16="http://schemas.microsoft.com/office/drawing/2014/main" id="{A8E8F017-7D79-4FF8-9119-E1AFE52B85ED}"/>
              </a:ext>
            </a:extLst>
          </p:cNvPr>
          <p:cNvSpPr/>
          <p:nvPr/>
        </p:nvSpPr>
        <p:spPr>
          <a:xfrm>
            <a:off x="6090082" y="1662113"/>
            <a:ext cx="186431" cy="27246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1" name="Ellipse 48">
            <a:extLst>
              <a:ext uri="{FF2B5EF4-FFF2-40B4-BE49-F238E27FC236}">
                <a16:creationId xmlns:a16="http://schemas.microsoft.com/office/drawing/2014/main" id="{8B13047E-4F64-4C68-A5AB-FAB7EED61168}"/>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Ellipse 48">
            <a:extLst>
              <a:ext uri="{FF2B5EF4-FFF2-40B4-BE49-F238E27FC236}">
                <a16:creationId xmlns:a16="http://schemas.microsoft.com/office/drawing/2014/main" id="{B8BD502A-2F9C-48E1-81D3-2EA64707A39F}"/>
              </a:ext>
            </a:extLst>
          </p:cNvPr>
          <p:cNvSpPr/>
          <p:nvPr/>
        </p:nvSpPr>
        <p:spPr>
          <a:xfrm>
            <a:off x="6656860" y="-27303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70290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4405-7072-4747-8C95-200CFE705B8B}"/>
              </a:ext>
            </a:extLst>
          </p:cNvPr>
          <p:cNvSpPr>
            <a:spLocks noGrp="1"/>
          </p:cNvSpPr>
          <p:nvPr>
            <p:ph type="title"/>
          </p:nvPr>
        </p:nvSpPr>
        <p:spPr/>
        <p:txBody>
          <a:bodyPr>
            <a:noAutofit/>
          </a:bodyPr>
          <a:lstStyle/>
          <a:p>
            <a:r>
              <a:rPr lang="da-DK" dirty="0">
                <a:latin typeface="Lato black"/>
              </a:rPr>
              <a:t>Anbefalinger til undervisningsmaterialet</a:t>
            </a:r>
            <a:br>
              <a:rPr lang="da-DK" dirty="0">
                <a:latin typeface="Lato black"/>
              </a:rPr>
            </a:br>
            <a:endParaRPr lang="da-DK" dirty="0">
              <a:latin typeface="Lato black"/>
            </a:endParaRPr>
          </a:p>
        </p:txBody>
      </p:sp>
      <p:sp>
        <p:nvSpPr>
          <p:cNvPr id="3" name="Text Placeholder 2">
            <a:extLst>
              <a:ext uri="{FF2B5EF4-FFF2-40B4-BE49-F238E27FC236}">
                <a16:creationId xmlns:a16="http://schemas.microsoft.com/office/drawing/2014/main" id="{0CC0F853-BFB0-470C-A5D1-0D782019BD89}"/>
              </a:ext>
            </a:extLst>
          </p:cNvPr>
          <p:cNvSpPr>
            <a:spLocks noGrp="1"/>
          </p:cNvSpPr>
          <p:nvPr>
            <p:ph type="body" sz="quarter" idx="14"/>
          </p:nvPr>
        </p:nvSpPr>
        <p:spPr>
          <a:xfrm>
            <a:off x="615949" y="1829320"/>
            <a:ext cx="6738439" cy="2900363"/>
          </a:xfrm>
        </p:spPr>
        <p:txBody>
          <a:bodyPr>
            <a:normAutofit/>
          </a:bodyPr>
          <a:lstStyle/>
          <a:p>
            <a:pPr marL="457200" indent="-457200">
              <a:lnSpc>
                <a:spcPct val="150000"/>
              </a:lnSpc>
              <a:buFont typeface="+mj-lt"/>
              <a:buAutoNum type="arabicPeriod"/>
            </a:pPr>
            <a:r>
              <a:rPr lang="da-DK" dirty="0">
                <a:latin typeface="Lato "/>
              </a:rPr>
              <a:t>Brug materialet med din institution som udgangspunkt. Brug jeres huskeseddel, hvis der er behov for afklaringer for, hvordan Aula skal anvendes på jeres institution</a:t>
            </a:r>
          </a:p>
          <a:p>
            <a:pPr marL="457200" indent="-457200">
              <a:lnSpc>
                <a:spcPct val="150000"/>
              </a:lnSpc>
              <a:buFont typeface="+mj-lt"/>
              <a:buAutoNum type="arabicPeriod"/>
            </a:pPr>
            <a:r>
              <a:rPr lang="da-DK" dirty="0">
                <a:latin typeface="Lato "/>
              </a:rPr>
              <a:t>Du kan tilpasse materialet, så det matcher jeres behov og jeres hverdag med egne eksempler på muligheder i Aula og konkrete situationer for anvendelse. </a:t>
            </a:r>
          </a:p>
        </p:txBody>
      </p:sp>
      <p:sp>
        <p:nvSpPr>
          <p:cNvPr id="5" name="Title 1">
            <a:extLst>
              <a:ext uri="{FF2B5EF4-FFF2-40B4-BE49-F238E27FC236}">
                <a16:creationId xmlns:a16="http://schemas.microsoft.com/office/drawing/2014/main" id="{34A57BC7-F958-4819-849F-CC2CC0D32D95}"/>
              </a:ext>
            </a:extLst>
          </p:cNvPr>
          <p:cNvSpPr txBox="1">
            <a:spLocks/>
          </p:cNvSpPr>
          <p:nvPr/>
        </p:nvSpPr>
        <p:spPr>
          <a:xfrm>
            <a:off x="467543" y="576000"/>
            <a:ext cx="8172455" cy="841638"/>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9" name="Ellipse 48">
            <a:extLst>
              <a:ext uri="{FF2B5EF4-FFF2-40B4-BE49-F238E27FC236}">
                <a16:creationId xmlns:a16="http://schemas.microsoft.com/office/drawing/2014/main" id="{A4EE90E8-2B66-4E45-88B5-AD20BBE4742D}"/>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223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87D39F7-8880-4FCB-BE3B-5E7A04C26449}"/>
              </a:ext>
            </a:extLst>
          </p:cNvPr>
          <p:cNvSpPr/>
          <p:nvPr/>
        </p:nvSpPr>
        <p:spPr>
          <a:xfrm>
            <a:off x="6130123" y="2484220"/>
            <a:ext cx="919819" cy="76707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0F8DF25C-C177-4AF4-B535-35162C21C75A}"/>
              </a:ext>
            </a:extLst>
          </p:cNvPr>
          <p:cNvSpPr txBox="1">
            <a:spLocks/>
          </p:cNvSpPr>
          <p:nvPr/>
        </p:nvSpPr>
        <p:spPr>
          <a:xfrm>
            <a:off x="428958" y="885134"/>
            <a:ext cx="7198200" cy="4698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da-DK" sz="1800" b="0" i="0" u="none" strike="noStrike" kern="1200" cap="none" spc="0" normalizeH="0" baseline="0" noProof="0" dirty="0">
              <a:ln>
                <a:noFill/>
              </a:ln>
              <a:solidFill>
                <a:srgbClr val="395B73"/>
              </a:solidFill>
              <a:effectLst/>
              <a:uLnTx/>
              <a:uFillTx/>
              <a:latin typeface="Cambria" panose="02040503050406030204" pitchFamily="18" charset="0"/>
              <a:ea typeface="+mn-ea"/>
              <a:cs typeface="Arial"/>
            </a:endParaRPr>
          </a:p>
        </p:txBody>
      </p:sp>
      <p:sp>
        <p:nvSpPr>
          <p:cNvPr id="13" name="Rectangle 9">
            <a:extLst>
              <a:ext uri="{FF2B5EF4-FFF2-40B4-BE49-F238E27FC236}">
                <a16:creationId xmlns:a16="http://schemas.microsoft.com/office/drawing/2014/main" id="{44CA7598-B5F1-409C-8C76-CD5DC4597231}"/>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017EE1A9-14E9-4C81-822D-D82B2FFC0CC5}"/>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Rectangle 11">
            <a:extLst>
              <a:ext uri="{FF2B5EF4-FFF2-40B4-BE49-F238E27FC236}">
                <a16:creationId xmlns:a16="http://schemas.microsoft.com/office/drawing/2014/main" id="{1C2CDC8D-2900-496C-8F80-B174D95218FF}"/>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ectangle 12">
            <a:extLst>
              <a:ext uri="{FF2B5EF4-FFF2-40B4-BE49-F238E27FC236}">
                <a16:creationId xmlns:a16="http://schemas.microsoft.com/office/drawing/2014/main" id="{070F0AB5-0A92-4C7B-8BF2-26C271CD934F}"/>
              </a:ext>
            </a:extLst>
          </p:cNvPr>
          <p:cNvSpPr>
            <a:spLocks noChangeArrowheads="1"/>
          </p:cNvSpPr>
          <p:nvPr/>
        </p:nvSpPr>
        <p:spPr bwMode="auto">
          <a:xfrm>
            <a:off x="1426839" y="47948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Titel 1">
            <a:extLst>
              <a:ext uri="{FF2B5EF4-FFF2-40B4-BE49-F238E27FC236}">
                <a16:creationId xmlns:a16="http://schemas.microsoft.com/office/drawing/2014/main" id="{A0FA1F40-3EAA-4D88-995F-B0C7EDFC2A4A}"/>
              </a:ext>
            </a:extLst>
          </p:cNvPr>
          <p:cNvSpPr txBox="1">
            <a:spLocks/>
          </p:cNvSpPr>
          <p:nvPr/>
        </p:nvSpPr>
        <p:spPr>
          <a:xfrm>
            <a:off x="615950" y="89651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134562"/>
                </a:solidFill>
                <a:effectLst/>
                <a:uLnTx/>
                <a:uFillTx/>
                <a:latin typeface="Lato black"/>
                <a:ea typeface="+mj-ea"/>
                <a:cs typeface="Arial" panose="020B0604020202020204" pitchFamily="34" charset="0"/>
              </a:rPr>
              <a:t>Fokus på anvendelse</a:t>
            </a:r>
          </a:p>
        </p:txBody>
      </p:sp>
      <p:grpSp>
        <p:nvGrpSpPr>
          <p:cNvPr id="21" name="Gruppe 20">
            <a:extLst>
              <a:ext uri="{FF2B5EF4-FFF2-40B4-BE49-F238E27FC236}">
                <a16:creationId xmlns:a16="http://schemas.microsoft.com/office/drawing/2014/main" id="{BBC69E08-CD03-4971-9C41-5469F2215688}"/>
              </a:ext>
            </a:extLst>
          </p:cNvPr>
          <p:cNvGrpSpPr/>
          <p:nvPr/>
        </p:nvGrpSpPr>
        <p:grpSpPr>
          <a:xfrm>
            <a:off x="1499008" y="1922873"/>
            <a:ext cx="1998794" cy="1486449"/>
            <a:chOff x="1714" y="273265"/>
            <a:chExt cx="1671637" cy="668654"/>
          </a:xfrm>
        </p:grpSpPr>
        <p:sp>
          <p:nvSpPr>
            <p:cNvPr id="22" name="Rektangel 21">
              <a:extLst>
                <a:ext uri="{FF2B5EF4-FFF2-40B4-BE49-F238E27FC236}">
                  <a16:creationId xmlns:a16="http://schemas.microsoft.com/office/drawing/2014/main" id="{469BFC90-415A-4F62-A09B-3F5A4B9A845F}"/>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Tekstfelt 22">
              <a:extLst>
                <a:ext uri="{FF2B5EF4-FFF2-40B4-BE49-F238E27FC236}">
                  <a16:creationId xmlns:a16="http://schemas.microsoft.com/office/drawing/2014/main" id="{0A751031-D093-4B20-BDA6-57A50C1FB8B0}"/>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Oplæg</a:t>
              </a:r>
              <a:endParaRPr kumimoji="0" lang="da-DK" sz="24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grpSp>
      <p:grpSp>
        <p:nvGrpSpPr>
          <p:cNvPr id="24" name="Gruppe 23">
            <a:extLst>
              <a:ext uri="{FF2B5EF4-FFF2-40B4-BE49-F238E27FC236}">
                <a16:creationId xmlns:a16="http://schemas.microsoft.com/office/drawing/2014/main" id="{E0E9E66D-8918-4232-B11F-E707621409CC}"/>
              </a:ext>
            </a:extLst>
          </p:cNvPr>
          <p:cNvGrpSpPr/>
          <p:nvPr/>
        </p:nvGrpSpPr>
        <p:grpSpPr>
          <a:xfrm>
            <a:off x="3563686" y="1922873"/>
            <a:ext cx="1998794" cy="1486449"/>
            <a:chOff x="1714" y="273265"/>
            <a:chExt cx="1671637" cy="668654"/>
          </a:xfrm>
        </p:grpSpPr>
        <p:sp>
          <p:nvSpPr>
            <p:cNvPr id="25" name="Rektangel 24">
              <a:extLst>
                <a:ext uri="{FF2B5EF4-FFF2-40B4-BE49-F238E27FC236}">
                  <a16:creationId xmlns:a16="http://schemas.microsoft.com/office/drawing/2014/main" id="{EEBBE8E1-DDDB-46DF-ACA5-4FFF3884A570}"/>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Tekstfelt 25">
              <a:extLst>
                <a:ext uri="{FF2B5EF4-FFF2-40B4-BE49-F238E27FC236}">
                  <a16:creationId xmlns:a16="http://schemas.microsoft.com/office/drawing/2014/main" id="{A174D633-B853-4538-8AAE-8A62E0D24A49}"/>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Opgave</a:t>
              </a:r>
              <a:endParaRPr kumimoji="0" lang="da-DK"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7" name="Gruppe 26">
            <a:extLst>
              <a:ext uri="{FF2B5EF4-FFF2-40B4-BE49-F238E27FC236}">
                <a16:creationId xmlns:a16="http://schemas.microsoft.com/office/drawing/2014/main" id="{A60F588E-1267-4BEB-B304-99DC7B707774}"/>
              </a:ext>
            </a:extLst>
          </p:cNvPr>
          <p:cNvGrpSpPr/>
          <p:nvPr/>
        </p:nvGrpSpPr>
        <p:grpSpPr>
          <a:xfrm>
            <a:off x="5628364" y="1922873"/>
            <a:ext cx="1998794" cy="1486449"/>
            <a:chOff x="1714" y="273265"/>
            <a:chExt cx="1671637" cy="668654"/>
          </a:xfrm>
        </p:grpSpPr>
        <p:sp>
          <p:nvSpPr>
            <p:cNvPr id="28" name="Rektangel 27">
              <a:extLst>
                <a:ext uri="{FF2B5EF4-FFF2-40B4-BE49-F238E27FC236}">
                  <a16:creationId xmlns:a16="http://schemas.microsoft.com/office/drawing/2014/main" id="{5D88C478-22CD-415F-B7D6-1EEC74C39BF9}"/>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Tekstfelt 28">
              <a:extLst>
                <a:ext uri="{FF2B5EF4-FFF2-40B4-BE49-F238E27FC236}">
                  <a16:creationId xmlns:a16="http://schemas.microsoft.com/office/drawing/2014/main" id="{7206AB25-38E7-4056-A857-93AB214AE1CD}"/>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Opsamling</a:t>
              </a:r>
              <a:endParaRPr kumimoji="0" lang="da-DK"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0" name="Gruppe 29">
            <a:extLst>
              <a:ext uri="{FF2B5EF4-FFF2-40B4-BE49-F238E27FC236}">
                <a16:creationId xmlns:a16="http://schemas.microsoft.com/office/drawing/2014/main" id="{290E31FE-7B29-4950-B5C6-13362A388129}"/>
              </a:ext>
            </a:extLst>
          </p:cNvPr>
          <p:cNvGrpSpPr/>
          <p:nvPr/>
        </p:nvGrpSpPr>
        <p:grpSpPr>
          <a:xfrm>
            <a:off x="1499008" y="3463870"/>
            <a:ext cx="1998794" cy="521387"/>
            <a:chOff x="1714" y="273265"/>
            <a:chExt cx="1671637" cy="668654"/>
          </a:xfrm>
          <a:solidFill>
            <a:srgbClr val="45B7C1"/>
          </a:solidFill>
        </p:grpSpPr>
        <p:sp>
          <p:nvSpPr>
            <p:cNvPr id="31" name="Rektangel 30">
              <a:extLst>
                <a:ext uri="{FF2B5EF4-FFF2-40B4-BE49-F238E27FC236}">
                  <a16:creationId xmlns:a16="http://schemas.microsoft.com/office/drawing/2014/main" id="{72354D11-E744-429C-AEAF-FFAAECF79C9C}"/>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Tekstfelt 31">
              <a:extLst>
                <a:ext uri="{FF2B5EF4-FFF2-40B4-BE49-F238E27FC236}">
                  <a16:creationId xmlns:a16="http://schemas.microsoft.com/office/drawing/2014/main" id="{0DD68C0B-BAAA-496C-9A57-532EF8AEB61B}"/>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5 minutter</a:t>
              </a:r>
            </a:p>
          </p:txBody>
        </p:sp>
      </p:grpSp>
      <p:grpSp>
        <p:nvGrpSpPr>
          <p:cNvPr id="33" name="Gruppe 32">
            <a:extLst>
              <a:ext uri="{FF2B5EF4-FFF2-40B4-BE49-F238E27FC236}">
                <a16:creationId xmlns:a16="http://schemas.microsoft.com/office/drawing/2014/main" id="{82FBB268-F7A2-413D-ADE8-CBD5BFCC5D1A}"/>
              </a:ext>
            </a:extLst>
          </p:cNvPr>
          <p:cNvGrpSpPr/>
          <p:nvPr/>
        </p:nvGrpSpPr>
        <p:grpSpPr>
          <a:xfrm>
            <a:off x="3563686" y="3469387"/>
            <a:ext cx="1998794" cy="521387"/>
            <a:chOff x="1714" y="273265"/>
            <a:chExt cx="1671637" cy="668654"/>
          </a:xfrm>
          <a:solidFill>
            <a:srgbClr val="45B7C1"/>
          </a:solidFill>
        </p:grpSpPr>
        <p:sp>
          <p:nvSpPr>
            <p:cNvPr id="34" name="Rektangel 33">
              <a:extLst>
                <a:ext uri="{FF2B5EF4-FFF2-40B4-BE49-F238E27FC236}">
                  <a16:creationId xmlns:a16="http://schemas.microsoft.com/office/drawing/2014/main" id="{75C35C45-4A02-4E26-AFD5-4D172C562F79}"/>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Tekstfelt 34">
              <a:extLst>
                <a:ext uri="{FF2B5EF4-FFF2-40B4-BE49-F238E27FC236}">
                  <a16:creationId xmlns:a16="http://schemas.microsoft.com/office/drawing/2014/main" id="{81CB0BE5-26DC-4C0A-84D0-6E30EF581E2F}"/>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20-25 minutter</a:t>
              </a:r>
            </a:p>
          </p:txBody>
        </p:sp>
      </p:grpSp>
      <p:grpSp>
        <p:nvGrpSpPr>
          <p:cNvPr id="36" name="Gruppe 35">
            <a:extLst>
              <a:ext uri="{FF2B5EF4-FFF2-40B4-BE49-F238E27FC236}">
                <a16:creationId xmlns:a16="http://schemas.microsoft.com/office/drawing/2014/main" id="{D07CA7AB-4F21-4889-947E-DC1D7709711D}"/>
              </a:ext>
            </a:extLst>
          </p:cNvPr>
          <p:cNvGrpSpPr/>
          <p:nvPr/>
        </p:nvGrpSpPr>
        <p:grpSpPr>
          <a:xfrm>
            <a:off x="5628364" y="3470659"/>
            <a:ext cx="1998794" cy="521387"/>
            <a:chOff x="1714" y="273265"/>
            <a:chExt cx="1671637" cy="668654"/>
          </a:xfrm>
          <a:solidFill>
            <a:srgbClr val="45B7C1"/>
          </a:solidFill>
        </p:grpSpPr>
        <p:sp>
          <p:nvSpPr>
            <p:cNvPr id="37" name="Rektangel 36">
              <a:extLst>
                <a:ext uri="{FF2B5EF4-FFF2-40B4-BE49-F238E27FC236}">
                  <a16:creationId xmlns:a16="http://schemas.microsoft.com/office/drawing/2014/main" id="{D56C7502-BB9F-491D-80D0-FF8815A3A5F2}"/>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Tekstfelt 37">
              <a:extLst>
                <a:ext uri="{FF2B5EF4-FFF2-40B4-BE49-F238E27FC236}">
                  <a16:creationId xmlns:a16="http://schemas.microsoft.com/office/drawing/2014/main" id="{39EEBA6E-96B6-472F-8E7B-64278091E39A}"/>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10-15 minutter</a:t>
              </a:r>
            </a:p>
          </p:txBody>
        </p:sp>
      </p:grpSp>
      <p:pic>
        <p:nvPicPr>
          <p:cNvPr id="15" name="Billede 14">
            <a:extLst>
              <a:ext uri="{FF2B5EF4-FFF2-40B4-BE49-F238E27FC236}">
                <a16:creationId xmlns:a16="http://schemas.microsoft.com/office/drawing/2014/main" id="{47C196B0-26B0-4B3B-AE86-FA77D934AE50}"/>
              </a:ext>
            </a:extLst>
          </p:cNvPr>
          <p:cNvPicPr>
            <a:picLocks noChangeAspect="1"/>
          </p:cNvPicPr>
          <p:nvPr/>
        </p:nvPicPr>
        <p:blipFill>
          <a:blip r:embed="rId3"/>
          <a:stretch>
            <a:fillRect/>
          </a:stretch>
        </p:blipFill>
        <p:spPr>
          <a:xfrm>
            <a:off x="2955061" y="3617052"/>
            <a:ext cx="161925" cy="228600"/>
          </a:xfrm>
          <a:prstGeom prst="rect">
            <a:avLst/>
          </a:prstGeom>
        </p:spPr>
      </p:pic>
      <p:pic>
        <p:nvPicPr>
          <p:cNvPr id="2048" name="Billede 2047">
            <a:extLst>
              <a:ext uri="{FF2B5EF4-FFF2-40B4-BE49-F238E27FC236}">
                <a16:creationId xmlns:a16="http://schemas.microsoft.com/office/drawing/2014/main" id="{20659ECF-76ED-4543-A169-EDBAEE7D6C32}"/>
              </a:ext>
            </a:extLst>
          </p:cNvPr>
          <p:cNvPicPr>
            <a:picLocks noChangeAspect="1"/>
          </p:cNvPicPr>
          <p:nvPr/>
        </p:nvPicPr>
        <p:blipFill>
          <a:blip r:embed="rId3"/>
          <a:stretch>
            <a:fillRect/>
          </a:stretch>
        </p:blipFill>
        <p:spPr>
          <a:xfrm>
            <a:off x="5047492" y="3618701"/>
            <a:ext cx="161925" cy="228600"/>
          </a:xfrm>
          <a:prstGeom prst="rect">
            <a:avLst/>
          </a:prstGeom>
        </p:spPr>
      </p:pic>
      <p:pic>
        <p:nvPicPr>
          <p:cNvPr id="2049" name="Billede 2048">
            <a:extLst>
              <a:ext uri="{FF2B5EF4-FFF2-40B4-BE49-F238E27FC236}">
                <a16:creationId xmlns:a16="http://schemas.microsoft.com/office/drawing/2014/main" id="{1590F35D-113A-4106-9256-70B12D71E90B}"/>
              </a:ext>
            </a:extLst>
          </p:cNvPr>
          <p:cNvPicPr>
            <a:picLocks noChangeAspect="1"/>
          </p:cNvPicPr>
          <p:nvPr/>
        </p:nvPicPr>
        <p:blipFill>
          <a:blip r:embed="rId3"/>
          <a:stretch>
            <a:fillRect/>
          </a:stretch>
        </p:blipFill>
        <p:spPr>
          <a:xfrm>
            <a:off x="7157304" y="3620607"/>
            <a:ext cx="161925" cy="228600"/>
          </a:xfrm>
          <a:prstGeom prst="rect">
            <a:avLst/>
          </a:prstGeom>
        </p:spPr>
      </p:pic>
      <p:sp>
        <p:nvSpPr>
          <p:cNvPr id="48" name="Ellipse 48">
            <a:extLst>
              <a:ext uri="{FF2B5EF4-FFF2-40B4-BE49-F238E27FC236}">
                <a16:creationId xmlns:a16="http://schemas.microsoft.com/office/drawing/2014/main" id="{E58A4DD0-9171-42A0-8B12-AB8ACD858246}"/>
              </a:ext>
            </a:extLst>
          </p:cNvPr>
          <p:cNvSpPr/>
          <p:nvPr/>
        </p:nvSpPr>
        <p:spPr>
          <a:xfrm>
            <a:off x="2094058" y="2405858"/>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1" name="Picture 9">
            <a:extLst>
              <a:ext uri="{FF2B5EF4-FFF2-40B4-BE49-F238E27FC236}">
                <a16:creationId xmlns:a16="http://schemas.microsoft.com/office/drawing/2014/main" id="{CAF0F15E-D27F-47AE-9C68-39EA78D6A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359" y="2605756"/>
            <a:ext cx="495131" cy="440180"/>
          </a:xfrm>
          <a:prstGeom prst="rect">
            <a:avLst/>
          </a:prstGeom>
          <a:noFill/>
          <a:extLst>
            <a:ext uri="{909E8E84-426E-40DD-AFC4-6F175D3DCCD1}">
              <a14:hiddenFill xmlns:a14="http://schemas.microsoft.com/office/drawing/2010/main">
                <a:solidFill>
                  <a:srgbClr val="FFFFFF"/>
                </a:solidFill>
              </a14:hiddenFill>
            </a:ext>
          </a:extLst>
        </p:spPr>
      </p:pic>
      <p:sp>
        <p:nvSpPr>
          <p:cNvPr id="50" name="Ellipse 48">
            <a:extLst>
              <a:ext uri="{FF2B5EF4-FFF2-40B4-BE49-F238E27FC236}">
                <a16:creationId xmlns:a16="http://schemas.microsoft.com/office/drawing/2014/main" id="{935E7194-39AC-4B7B-AF40-DFE48F25F327}"/>
              </a:ext>
            </a:extLst>
          </p:cNvPr>
          <p:cNvSpPr/>
          <p:nvPr/>
        </p:nvSpPr>
        <p:spPr>
          <a:xfrm>
            <a:off x="4136904" y="2445495"/>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0" name="Picture 2" descr="Billedresultat for ikoner blÃ¥">
            <a:extLst>
              <a:ext uri="{FF2B5EF4-FFF2-40B4-BE49-F238E27FC236}">
                <a16:creationId xmlns:a16="http://schemas.microsoft.com/office/drawing/2014/main" id="{727D74E8-08E0-4D62-9B24-4EC18317B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180" y="2630962"/>
            <a:ext cx="515639" cy="515639"/>
          </a:xfrm>
          <a:prstGeom prst="rect">
            <a:avLst/>
          </a:prstGeom>
          <a:noFill/>
          <a:extLst>
            <a:ext uri="{909E8E84-426E-40DD-AFC4-6F175D3DCCD1}">
              <a14:hiddenFill xmlns:a14="http://schemas.microsoft.com/office/drawing/2010/main">
                <a:solidFill>
                  <a:srgbClr val="FFFFFF"/>
                </a:solidFill>
              </a14:hiddenFill>
            </a:ext>
          </a:extLst>
        </p:spPr>
      </p:pic>
      <p:sp>
        <p:nvSpPr>
          <p:cNvPr id="51" name="Ellipse 48">
            <a:extLst>
              <a:ext uri="{FF2B5EF4-FFF2-40B4-BE49-F238E27FC236}">
                <a16:creationId xmlns:a16="http://schemas.microsoft.com/office/drawing/2014/main" id="{DA768FA5-F262-40F1-9CEB-0CF5881F2F2C}"/>
              </a:ext>
            </a:extLst>
          </p:cNvPr>
          <p:cNvSpPr/>
          <p:nvPr/>
        </p:nvSpPr>
        <p:spPr>
          <a:xfrm>
            <a:off x="6167700" y="2415682"/>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2" name="Picture 18">
            <a:extLst>
              <a:ext uri="{FF2B5EF4-FFF2-40B4-BE49-F238E27FC236}">
                <a16:creationId xmlns:a16="http://schemas.microsoft.com/office/drawing/2014/main" id="{7DF0A95B-8183-45B0-87A6-7E65BE675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031" y="2617282"/>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39" name="Ellipse 48">
            <a:extLst>
              <a:ext uri="{FF2B5EF4-FFF2-40B4-BE49-F238E27FC236}">
                <a16:creationId xmlns:a16="http://schemas.microsoft.com/office/drawing/2014/main" id="{514EC1B7-3A4C-4BD7-B4F6-2401E36D9063}"/>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16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9C14-A446-4360-8BA4-DEF1848688C9}"/>
              </a:ext>
            </a:extLst>
          </p:cNvPr>
          <p:cNvSpPr>
            <a:spLocks noGrp="1"/>
          </p:cNvSpPr>
          <p:nvPr>
            <p:ph type="title"/>
          </p:nvPr>
        </p:nvSpPr>
        <p:spPr/>
        <p:txBody>
          <a:bodyPr/>
          <a:lstStyle/>
          <a:p>
            <a:r>
              <a:rPr lang="da-DK" dirty="0">
                <a:latin typeface="Lato black"/>
              </a:rPr>
              <a:t>Hvornår afvikles egen undervisning?</a:t>
            </a:r>
            <a:endParaRPr lang="da-DK" dirty="0"/>
          </a:p>
        </p:txBody>
      </p:sp>
      <p:sp>
        <p:nvSpPr>
          <p:cNvPr id="28" name="Rectangle: Rounded Corners 27">
            <a:extLst>
              <a:ext uri="{FF2B5EF4-FFF2-40B4-BE49-F238E27FC236}">
                <a16:creationId xmlns:a16="http://schemas.microsoft.com/office/drawing/2014/main" id="{DEB724DB-1D5C-450C-B6D5-E05EA311B476}"/>
              </a:ext>
            </a:extLst>
          </p:cNvPr>
          <p:cNvSpPr/>
          <p:nvPr/>
        </p:nvSpPr>
        <p:spPr>
          <a:xfrm>
            <a:off x="670788" y="3540670"/>
            <a:ext cx="2374278" cy="499462"/>
          </a:xfrm>
          <a:prstGeom prst="roundRect">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rPr>
              <a:t>Uddannelse af institutionsadministratorer</a:t>
            </a:r>
          </a:p>
        </p:txBody>
      </p:sp>
      <p:sp>
        <p:nvSpPr>
          <p:cNvPr id="15" name="Ellipse 48">
            <a:extLst>
              <a:ext uri="{FF2B5EF4-FFF2-40B4-BE49-F238E27FC236}">
                <a16:creationId xmlns:a16="http://schemas.microsoft.com/office/drawing/2014/main" id="{66645643-2D11-491D-AAB4-C23F0E08B2D6}"/>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DD142208-7BD8-498C-99E7-1D18C2D04367}"/>
              </a:ext>
            </a:extLst>
          </p:cNvPr>
          <p:cNvSpPr/>
          <p:nvPr/>
        </p:nvSpPr>
        <p:spPr>
          <a:xfrm>
            <a:off x="1942820" y="2564583"/>
            <a:ext cx="3769608" cy="499462"/>
          </a:xfrm>
          <a:prstGeom prst="roundRect">
            <a:avLst/>
          </a:prstGeom>
          <a:solidFill>
            <a:srgbClr val="007A8D"/>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rPr>
              <a:t>12 ugers udrulning</a:t>
            </a:r>
          </a:p>
        </p:txBody>
      </p:sp>
      <p:sp>
        <p:nvSpPr>
          <p:cNvPr id="23" name="Rectangle: Rounded Corners 22">
            <a:extLst>
              <a:ext uri="{FF2B5EF4-FFF2-40B4-BE49-F238E27FC236}">
                <a16:creationId xmlns:a16="http://schemas.microsoft.com/office/drawing/2014/main" id="{2626EE7D-4B00-406E-B8B5-851F6E3C6E3D}"/>
              </a:ext>
            </a:extLst>
          </p:cNvPr>
          <p:cNvSpPr/>
          <p:nvPr/>
        </p:nvSpPr>
        <p:spPr>
          <a:xfrm>
            <a:off x="6183850" y="2564583"/>
            <a:ext cx="1080000" cy="49946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19415F"/>
                </a:solidFill>
                <a:effectLst/>
                <a:uLnTx/>
                <a:uFillTx/>
                <a:latin typeface="Calibri" panose="020F0502020204030204"/>
                <a:ea typeface="+mn-ea"/>
                <a:cs typeface="+mn-cs"/>
              </a:rPr>
              <a:t>3 uger</a:t>
            </a:r>
          </a:p>
        </p:txBody>
      </p:sp>
      <p:sp>
        <p:nvSpPr>
          <p:cNvPr id="24" name="Left Brace 23">
            <a:extLst>
              <a:ext uri="{FF2B5EF4-FFF2-40B4-BE49-F238E27FC236}">
                <a16:creationId xmlns:a16="http://schemas.microsoft.com/office/drawing/2014/main" id="{E788066B-4267-49B0-9370-E357109DAA04}"/>
              </a:ext>
            </a:extLst>
          </p:cNvPr>
          <p:cNvSpPr/>
          <p:nvPr/>
        </p:nvSpPr>
        <p:spPr>
          <a:xfrm rot="5400000">
            <a:off x="2352288" y="1811198"/>
            <a:ext cx="261065" cy="1080000"/>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Left Brace 24">
            <a:extLst>
              <a:ext uri="{FF2B5EF4-FFF2-40B4-BE49-F238E27FC236}">
                <a16:creationId xmlns:a16="http://schemas.microsoft.com/office/drawing/2014/main" id="{943A769B-B0F0-4050-8F3D-6C4F1FE06C80}"/>
              </a:ext>
            </a:extLst>
          </p:cNvPr>
          <p:cNvSpPr/>
          <p:nvPr/>
        </p:nvSpPr>
        <p:spPr>
          <a:xfrm rot="5400000">
            <a:off x="4279060" y="1048365"/>
            <a:ext cx="256874" cy="2609863"/>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3D998A3-76B4-43FC-9813-09665F135781}"/>
              </a:ext>
            </a:extLst>
          </p:cNvPr>
          <p:cNvSpPr txBox="1"/>
          <p:nvPr/>
        </p:nvSpPr>
        <p:spPr>
          <a:xfrm>
            <a:off x="1521528" y="1886142"/>
            <a:ext cx="1922583" cy="308418"/>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rPr>
              <a:t>Kommunal opsætning</a:t>
            </a:r>
          </a:p>
        </p:txBody>
      </p:sp>
      <p:sp>
        <p:nvSpPr>
          <p:cNvPr id="27" name="TextBox 26">
            <a:extLst>
              <a:ext uri="{FF2B5EF4-FFF2-40B4-BE49-F238E27FC236}">
                <a16:creationId xmlns:a16="http://schemas.microsoft.com/office/drawing/2014/main" id="{08E73043-1552-461A-8862-BC9D912EB0E9}"/>
              </a:ext>
            </a:extLst>
          </p:cNvPr>
          <p:cNvSpPr txBox="1"/>
          <p:nvPr/>
        </p:nvSpPr>
        <p:spPr>
          <a:xfrm>
            <a:off x="2600689" y="1909922"/>
            <a:ext cx="3613615" cy="308418"/>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rPr>
              <a:t>Institutions opsætning</a:t>
            </a:r>
          </a:p>
        </p:txBody>
      </p:sp>
      <p:cxnSp>
        <p:nvCxnSpPr>
          <p:cNvPr id="29" name="Straight Connector 28">
            <a:extLst>
              <a:ext uri="{FF2B5EF4-FFF2-40B4-BE49-F238E27FC236}">
                <a16:creationId xmlns:a16="http://schemas.microsoft.com/office/drawing/2014/main" id="{4525AF87-2C34-42A4-921B-C89D6B480776}"/>
              </a:ext>
            </a:extLst>
          </p:cNvPr>
          <p:cNvCxnSpPr>
            <a:cxnSpLocks/>
          </p:cNvCxnSpPr>
          <p:nvPr/>
        </p:nvCxnSpPr>
        <p:spPr>
          <a:xfrm>
            <a:off x="5887939" y="2113629"/>
            <a:ext cx="0" cy="114718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92264D4D-3D33-4100-AB33-25BE2EAA8D0F}"/>
              </a:ext>
            </a:extLst>
          </p:cNvPr>
          <p:cNvSpPr txBox="1"/>
          <p:nvPr/>
        </p:nvSpPr>
        <p:spPr>
          <a:xfrm>
            <a:off x="5816438" y="2044830"/>
            <a:ext cx="400751" cy="1420239"/>
          </a:xfrm>
          <a:prstGeom prst="rect">
            <a:avLst/>
          </a:prstGeom>
          <a:noFill/>
        </p:spPr>
        <p:txBody>
          <a:bodyPr vert="vert"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19415F"/>
                </a:solidFill>
                <a:effectLst/>
                <a:uLnTx/>
                <a:uFillTx/>
                <a:latin typeface="Calibri" panose="020F0502020204030204"/>
                <a:ea typeface="+mn-ea"/>
                <a:cs typeface="+mn-cs"/>
              </a:rPr>
              <a:t>Udrulningsprøve</a:t>
            </a: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1" name="Left Brace 7">
            <a:extLst>
              <a:ext uri="{FF2B5EF4-FFF2-40B4-BE49-F238E27FC236}">
                <a16:creationId xmlns:a16="http://schemas.microsoft.com/office/drawing/2014/main" id="{2ADECC1A-5778-4557-A206-0AA91C3771EA}"/>
              </a:ext>
            </a:extLst>
          </p:cNvPr>
          <p:cNvSpPr/>
          <p:nvPr/>
        </p:nvSpPr>
        <p:spPr>
          <a:xfrm rot="5400000">
            <a:off x="6520889" y="1835866"/>
            <a:ext cx="284743" cy="941869"/>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TextBox 9">
            <a:extLst>
              <a:ext uri="{FF2B5EF4-FFF2-40B4-BE49-F238E27FC236}">
                <a16:creationId xmlns:a16="http://schemas.microsoft.com/office/drawing/2014/main" id="{C797BC40-851C-458C-A985-5D927B48EB21}"/>
              </a:ext>
            </a:extLst>
          </p:cNvPr>
          <p:cNvSpPr txBox="1"/>
          <p:nvPr/>
        </p:nvSpPr>
        <p:spPr>
          <a:xfrm>
            <a:off x="4978726" y="3377517"/>
            <a:ext cx="1536580" cy="461665"/>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rPr>
              <a:t>Adgang for medarbejdere</a:t>
            </a:r>
            <a:endParaRPr kumimoji="0" lang="da-DK" sz="1400" b="1"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3" name="TextBox 9">
            <a:extLst>
              <a:ext uri="{FF2B5EF4-FFF2-40B4-BE49-F238E27FC236}">
                <a16:creationId xmlns:a16="http://schemas.microsoft.com/office/drawing/2014/main" id="{9B9E9CB9-176D-44B6-B8FD-94920D009D37}"/>
              </a:ext>
            </a:extLst>
          </p:cNvPr>
          <p:cNvSpPr txBox="1"/>
          <p:nvPr/>
        </p:nvSpPr>
        <p:spPr>
          <a:xfrm>
            <a:off x="6135224" y="3383873"/>
            <a:ext cx="1536580" cy="461665"/>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rPr>
              <a:t>Adgang for forældre</a:t>
            </a:r>
            <a:endParaRPr kumimoji="0" lang="da-DK" sz="1400" b="1" i="0" u="none" strike="noStrike" kern="1200" cap="none" spc="0" normalizeH="0" baseline="0" noProof="0" dirty="0">
              <a:ln>
                <a:noFill/>
              </a:ln>
              <a:solidFill>
                <a:srgbClr val="19415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34" name="Straight Arrow Connector 33">
            <a:extLst>
              <a:ext uri="{FF2B5EF4-FFF2-40B4-BE49-F238E27FC236}">
                <a16:creationId xmlns:a16="http://schemas.microsoft.com/office/drawing/2014/main" id="{2F206F8A-AE31-40B1-BD6B-483E47A4591C}"/>
              </a:ext>
            </a:extLst>
          </p:cNvPr>
          <p:cNvCxnSpPr>
            <a:cxnSpLocks/>
            <a:stCxn id="33" idx="0"/>
          </p:cNvCxnSpPr>
          <p:nvPr/>
        </p:nvCxnSpPr>
        <p:spPr>
          <a:xfrm flipV="1">
            <a:off x="6903514" y="3137747"/>
            <a:ext cx="0" cy="24612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2C13E58-45DE-4B44-B12B-070455B0319C}"/>
              </a:ext>
            </a:extLst>
          </p:cNvPr>
          <p:cNvCxnSpPr>
            <a:cxnSpLocks/>
          </p:cNvCxnSpPr>
          <p:nvPr/>
        </p:nvCxnSpPr>
        <p:spPr>
          <a:xfrm flipV="1">
            <a:off x="5761829" y="3131391"/>
            <a:ext cx="0" cy="24612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17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anim calcmode="lin" valueType="num">
                                      <p:cBhvr>
                                        <p:cTn id="65" dur="1000" fill="hold"/>
                                        <p:tgtEl>
                                          <p:spTgt spid="30"/>
                                        </p:tgtEl>
                                        <p:attrNameLst>
                                          <p:attrName>ppt_x</p:attrName>
                                        </p:attrNameLst>
                                      </p:cBhvr>
                                      <p:tavLst>
                                        <p:tav tm="0">
                                          <p:val>
                                            <p:strVal val="#ppt_x"/>
                                          </p:val>
                                        </p:tav>
                                        <p:tav tm="100000">
                                          <p:val>
                                            <p:strVal val="#ppt_x"/>
                                          </p:val>
                                        </p:tav>
                                      </p:tavLst>
                                    </p:anim>
                                    <p:anim calcmode="lin" valueType="num">
                                      <p:cBhvr>
                                        <p:cTn id="66" dur="1000" fill="hold"/>
                                        <p:tgtEl>
                                          <p:spTgt spid="3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23" grpId="0" animBg="1"/>
      <p:bldP spid="24" grpId="0" animBg="1"/>
      <p:bldP spid="25" grpId="0" animBg="1"/>
      <p:bldP spid="26" grpId="0"/>
      <p:bldP spid="27" grpId="0"/>
      <p:bldP spid="30" grpId="0"/>
      <p:bldP spid="31" grpId="0" animBg="1"/>
      <p:bldP spid="32" grpId="0"/>
      <p:bldP spid="3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736600" y="2857500"/>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12 – Afrunding og evaluering</a:t>
            </a:r>
            <a:endParaRPr kumimoji="0" lang="da-DK" sz="16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3"/>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A0CBFA03-EA22-41CB-A9F9-91AE17B131A5}"/>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15097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888878"/>
            <a:ext cx="6738651" cy="604190"/>
          </a:xfrm>
        </p:spPr>
        <p:txBody>
          <a:bodyPr/>
          <a:lstStyle/>
          <a:p>
            <a:r>
              <a:rPr lang="da-DK" dirty="0">
                <a:latin typeface="Lato black"/>
              </a:rPr>
              <a:t>Afrunding</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2418587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p:txBody>
          <a:bodyPr/>
          <a:lstStyle/>
          <a:p>
            <a:r>
              <a:rPr lang="da-DK" dirty="0">
                <a:latin typeface="Lato black"/>
              </a:rPr>
              <a:t>Evaluering af uddannelse</a:t>
            </a:r>
          </a:p>
        </p:txBody>
      </p:sp>
      <p:sp>
        <p:nvSpPr>
          <p:cNvPr id="4" name="Text Placeholder 3">
            <a:extLst>
              <a:ext uri="{FF2B5EF4-FFF2-40B4-BE49-F238E27FC236}">
                <a16:creationId xmlns:a16="http://schemas.microsoft.com/office/drawing/2014/main" id="{0D376CB9-F976-4BC2-B945-A5C12D43C73A}"/>
              </a:ext>
            </a:extLst>
          </p:cNvPr>
          <p:cNvSpPr>
            <a:spLocks noGrp="1"/>
          </p:cNvSpPr>
          <p:nvPr>
            <p:ph type="body" sz="quarter" idx="14"/>
          </p:nvPr>
        </p:nvSpPr>
        <p:spPr>
          <a:xfrm>
            <a:off x="631611" y="1604963"/>
            <a:ext cx="6738439" cy="2900363"/>
          </a:xfrm>
        </p:spPr>
        <p:txBody>
          <a:bodyPr>
            <a:normAutofit/>
          </a:bodyPr>
          <a:lstStyle/>
          <a:p>
            <a:r>
              <a:rPr lang="da-DK" dirty="0"/>
              <a:t>Forløbsnummer: </a:t>
            </a:r>
            <a:endParaRPr lang="da-DK" b="1" dirty="0"/>
          </a:p>
          <a:p>
            <a:endParaRPr lang="da-DK" dirty="0"/>
          </a:p>
          <a:p>
            <a:r>
              <a:rPr lang="da-DK" sz="1600" dirty="0"/>
              <a:t>https://da.surveymonkey.com/r/M8MC85Q</a:t>
            </a:r>
            <a:endParaRPr lang="da-DK" dirty="0"/>
          </a:p>
        </p:txBody>
      </p:sp>
      <p:sp>
        <p:nvSpPr>
          <p:cNvPr id="6" name="Ellipse 48">
            <a:extLst>
              <a:ext uri="{FF2B5EF4-FFF2-40B4-BE49-F238E27FC236}">
                <a16:creationId xmlns:a16="http://schemas.microsoft.com/office/drawing/2014/main" id="{88E7739B-12D2-446B-BE44-A1F5DFEE0567}"/>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 name="Billede 6" descr="Et billede, der indeholder sort, stykke, ser, hvid&#10;&#10;Automatisk genereret beskrivelse">
            <a:extLst>
              <a:ext uri="{FF2B5EF4-FFF2-40B4-BE49-F238E27FC236}">
                <a16:creationId xmlns:a16="http://schemas.microsoft.com/office/drawing/2014/main" id="{A2CA669B-C80F-4845-BE1B-F1F9B65E309D}"/>
              </a:ext>
            </a:extLst>
          </p:cNvPr>
          <p:cNvPicPr>
            <a:picLocks noChangeAspect="1"/>
          </p:cNvPicPr>
          <p:nvPr/>
        </p:nvPicPr>
        <p:blipFill>
          <a:blip r:embed="rId3"/>
          <a:stretch>
            <a:fillRect/>
          </a:stretch>
        </p:blipFill>
        <p:spPr>
          <a:xfrm>
            <a:off x="4915988" y="1020763"/>
            <a:ext cx="3360746" cy="3360746"/>
          </a:xfrm>
          <a:prstGeom prst="rect">
            <a:avLst/>
          </a:prstGeom>
        </p:spPr>
      </p:pic>
    </p:spTree>
    <p:extLst>
      <p:ext uri="{BB962C8B-B14F-4D97-AF65-F5344CB8AC3E}">
        <p14:creationId xmlns:p14="http://schemas.microsoft.com/office/powerpoint/2010/main" val="29561949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782176" y="1188950"/>
            <a:ext cx="7389695" cy="216982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Tak for nu …</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p:txBody>
      </p:sp>
    </p:spTree>
    <p:extLst>
      <p:ext uri="{BB962C8B-B14F-4D97-AF65-F5344CB8AC3E}">
        <p14:creationId xmlns:p14="http://schemas.microsoft.com/office/powerpoint/2010/main" val="4484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3" descr="Et billede, der indeholder person, indendørs, mand, bærbar computer&#10;&#10;Automatisk oprettet beskrivelse">
            <a:extLst>
              <a:ext uri="{FF2B5EF4-FFF2-40B4-BE49-F238E27FC236}">
                <a16:creationId xmlns:a16="http://schemas.microsoft.com/office/drawing/2014/main" id="{20C33E10-C41E-42DE-A4C0-ED5150B1C7B3}"/>
              </a:ext>
            </a:extLst>
          </p:cNvPr>
          <p:cNvPicPr>
            <a:picLocks noChangeAspect="1"/>
          </p:cNvPicPr>
          <p:nvPr/>
        </p:nvPicPr>
        <p:blipFill>
          <a:blip r:embed="rId3"/>
          <a:stretch>
            <a:fillRect/>
          </a:stretch>
        </p:blipFill>
        <p:spPr>
          <a:xfrm>
            <a:off x="6363976" y="135445"/>
            <a:ext cx="4081155" cy="5715000"/>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765370" y="2857500"/>
            <a:ext cx="5019040" cy="646331"/>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EKSTRA – Organisering og support</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Billede 10">
            <a:extLst>
              <a:ext uri="{FF2B5EF4-FFF2-40B4-BE49-F238E27FC236}">
                <a16:creationId xmlns:a16="http://schemas.microsoft.com/office/drawing/2014/main" id="{357371F3-889A-4F0A-BC07-6151D5F01EAC}"/>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84640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2.xml><?xml version="1.0" encoding="utf-8"?>
<a:theme xmlns:a="http://schemas.openxmlformats.org/drawingml/2006/main" name="Aul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F3D230E3-132E-4F1B-810B-1782E1CB12E8}" vid="{5B31BF28-C351-4C38-82D7-B80F1241226C}"/>
    </a:ext>
  </a:extLst>
</a:theme>
</file>

<file path=ppt/theme/theme3.xml><?xml version="1.0" encoding="utf-8"?>
<a:theme xmlns:a="http://schemas.openxmlformats.org/drawingml/2006/main" name="2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4.xml><?xml version="1.0" encoding="utf-8"?>
<a:theme xmlns:a="http://schemas.openxmlformats.org/drawingml/2006/main" name="3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ID xmlns="http://schemas.microsoft.com/sharepoint/v3">6377252</DocID>
    <LocalAttachment xmlns="http://schemas.microsoft.com/sharepoint/v3">false</LocalAttachment>
    <CCMSystemID xmlns="http://schemas.microsoft.com/sharepoint/v3">a83c9e44-5554-4fe4-9554-0ea6ec621664</CCMSystemID>
    <CCMVisualId xmlns="http://schemas.microsoft.com/sharepoint/v3">KMTAULA</CCMVisualId>
    <Finalized xmlns="http://schemas.microsoft.com/sharepoint/v3">false</Finalized>
    <CaseRecordNumber xmlns="http://schemas.microsoft.com/sharepoint/v3">0</CaseRecordNumber>
    <CaseID xmlns="http://schemas.microsoft.com/sharepoint/v3">KMTAULA</CaseID>
    <RegistrationDate xmlns="http://schemas.microsoft.com/sharepoint/v3" xsi:nil="true"/>
    <Related xmlns="http://schemas.microsoft.com/sharepoint/v3">false</Related>
    <CCMTemplateID xmlns="http://schemas.microsoft.com/sharepoint/v3">0</CCMTemplateID>
    <CCMCognitiveType xmlns="http://schemas.microsoft.com/sharepoint/v3" xsi:nil="true"/>
    <Dokument_x0020_status xmlns="22547ff8-2134-430e-8bc5-80cd88a5a2b9">05 - Approved</Dokument_x0020_status>
    <Project xmlns="22547ff8-2134-430e-8bc5-80cd88a5a2b9">Aula</Project>
    <Document_x0020_version xmlns="22547ff8-2134-430e-8bc5-80cd88a5a2b9">1.0</Document_x0020_version>
    <CaseOwner xmlns="http://schemas.microsoft.com/sharepoint/v3">
      <UserInfo>
        <DisplayName>Anna Emilie Clausen</DisplayName>
        <AccountId>256</AccountId>
        <AccountType/>
      </UserInfo>
    </CaseOwner>
    <Customer xmlns="22547ff8-2134-430e-8bc5-80cd88a5a2b9">KOMBIT</Customer>
    <Reviewer xmlns="22547ff8-2134-430e-8bc5-80cd88a5a2b9">
      <UserInfo>
        <DisplayName>Anne Hasselbalch</DisplayName>
        <AccountId>509</AccountId>
        <AccountType/>
      </UserInfo>
    </Reviewer>
    <Theme xmlns="22547ff8-2134-430e-8bc5-80cd88a5a2b9">Uddannelse Dagtilbud</Theme>
    <Deadline xmlns="22547ff8-2134-430e-8bc5-80cd88a5a2b9">2020-03-11T23:00:00+00:00</Deadline>
    <Deadline_x0020_for_x0020_draft xmlns="22547ff8-2134-430e-8bc5-80cd88a5a2b9">2020-02-29T23:00:00+00:00</Deadline_x0020_for_x0020_draft>
    <Online_x0020_p_x00e5__x0020_aulainfo_x002e_dk xmlns="22547ff8-2134-430e-8bc5-80cd88a5a2b9" xsi:nil="true"/>
    <MailHasAttachments xmlns="http://schemas.microsoft.com/sharepoint/v3">false</MailHasAttachments>
    <WasSigned xmlns="http://schemas.microsoft.com/sharepoint/v3">false</WasSigned>
    <WasEncrypted xmlns="http://schemas.microsoft.com/sharepoint/v3">false</WasEncrypted>
    <CCMMetadataExtractionStatus xmlns="http://schemas.microsoft.com/sharepoint/v3">CCMPageCount:InProgress;CCMCommentCount:InProgress</CCMMetadataExtractionStatus>
    <CCMPageCount xmlns="http://schemas.microsoft.com/sharepoint/v3" xsi:nil="true"/>
    <CCMCommentCount xmlns="http://schemas.microsoft.com/sharepoint/v3" xsi:nil="true"/>
    <CCMPreviewAnnotationsTask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GetOrganized Document Library Content Type" ma:contentTypeID="0x010100AC085CFC53BC46CEA2EADE194AD9D48200211576FFFAD86149B379F304E3919E7C" ma:contentTypeVersion="11" ma:contentTypeDescription="GetOrganized Document Library Content Type Description" ma:contentTypeScope="" ma:versionID="7632b1b13816e7795b6d1e20c50ecd40">
  <xsd:schema xmlns:xsd="http://www.w3.org/2001/XMLSchema" xmlns:xs="http://www.w3.org/2001/XMLSchema" xmlns:p="http://schemas.microsoft.com/office/2006/metadata/properties" xmlns:ns1="http://schemas.microsoft.com/sharepoint/v3" xmlns:ns2="22547ff8-2134-430e-8bc5-80cd88a5a2b9" targetNamespace="http://schemas.microsoft.com/office/2006/metadata/properties" ma:root="true" ma:fieldsID="fe01c21cf223b20d28c0ca53c20e4275" ns1:_="" ns2:_="">
    <xsd:import namespace="http://schemas.microsoft.com/sharepoint/v3"/>
    <xsd:import namespace="22547ff8-2134-430e-8bc5-80cd88a5a2b9"/>
    <xsd:element name="properties">
      <xsd:complexType>
        <xsd:sequence>
          <xsd:element name="documentManagement">
            <xsd:complexType>
              <xsd:all>
                <xsd:element ref="ns2:Document_x0020_version" minOccurs="0"/>
                <xsd:element ref="ns2:Dokument_x0020_status" minOccurs="0"/>
                <xsd:element ref="ns2:Deadline" minOccurs="0"/>
                <xsd:element ref="ns2:Deadline_x0020_for_x0020_draft" minOccurs="0"/>
                <xsd:element ref="ns1:CaseOwner" minOccurs="0"/>
                <xsd:element ref="ns2:Reviewer" minOccurs="0"/>
                <xsd:element ref="ns1:CCMCognitiveType" minOccurs="0"/>
                <xsd:element ref="ns2:Project" minOccurs="0"/>
                <xsd:element ref="ns2:Customer" minOccurs="0"/>
                <xsd:element ref="ns2:Theme" minOccurs="0"/>
                <xsd:element ref="ns1:CaseID" minOccurs="0"/>
                <xsd:element ref="ns1:CCMVisual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Online_x0020_p_x00e5__x0020_aulainfo_x002e_dk" minOccurs="0"/>
                <xsd:element ref="ns1:CCMMetadataExtractionStatus" minOccurs="0"/>
                <xsd:element ref="ns1:CCMPageCount" minOccurs="0"/>
                <xsd:element ref="ns1:CCMCommentCount" minOccurs="0"/>
                <xsd:element ref="ns1:CCMPreviewAnnotationsTas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Owner" ma:index="6" nillable="true" ma:displayName="Responsible" ma:list="UserInfo" ma:internalName="Cas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CMCognitiveType" ma:index="8" nillable="true" ma:displayName="CognitiveType" ma:decimals="0" ma:internalName="CCMCognitiveType" ma:readOnly="false">
      <xsd:simpleType>
        <xsd:restriction base="dms:Number"/>
      </xsd:simpleType>
    </xsd:element>
    <xsd:element name="CaseID" ma:index="14" nillable="true" ma:displayName="Case ID" ma:default="Assigning" ma:internalName="CaseID" ma:readOnly="true">
      <xsd:simpleType>
        <xsd:restriction base="dms:Text"/>
      </xsd:simpleType>
    </xsd:element>
    <xsd:element name="CCMVisualId" ma:index="15" nillable="true" ma:displayName="Case ID" ma:default="Assigning" ma:internalName="CCMVisualId" ma:readOnly="true">
      <xsd:simpleType>
        <xsd:restriction base="dms:Text"/>
      </xsd:simpleType>
    </xsd:element>
    <xsd:element name="DocID" ma:index="16" nillable="true" ma:displayName="Document ID" ma:default="Assigning" ma:internalName="DocID" ma:readOnly="true">
      <xsd:simpleType>
        <xsd:restriction base="dms:Text"/>
      </xsd:simpleType>
    </xsd:element>
    <xsd:element name="Finalized" ma:index="17" nillable="true" ma:displayName="Finalized" ma:default="False" ma:internalName="Finalized" ma:readOnly="true">
      <xsd:simpleType>
        <xsd:restriction base="dms:Boolean"/>
      </xsd:simpleType>
    </xsd:element>
    <xsd:element name="Related" ma:index="18" nillable="true" ma:displayName="Related" ma:default="False" ma:internalName="Related" ma:readOnly="true">
      <xsd:simpleType>
        <xsd:restriction base="dms:Boolean"/>
      </xsd:simpleType>
    </xsd:element>
    <xsd:element name="RegistrationDate" ma:index="19" nillable="true" ma:displayName="Registration date" ma:format="DateTime" ma:internalName="RegistrationDate" ma:readOnly="true">
      <xsd:simpleType>
        <xsd:restriction base="dms:DateTime"/>
      </xsd:simpleType>
    </xsd:element>
    <xsd:element name="CaseRecordNumber" ma:index="20" nillable="true" ma:displayName="Record ID" ma:decimals="0" ma:default="0" ma:internalName="CaseRecordNumber" ma:readOnly="true">
      <xsd:simpleType>
        <xsd:restriction base="dms:Number"/>
      </xsd:simpleType>
    </xsd:element>
    <xsd:element name="LocalAttachment" ma:index="21" nillable="true" ma:displayName="Local Attachment" ma:default="False" ma:internalName="LocalAttachment" ma:readOnly="true">
      <xsd:simpleType>
        <xsd:restriction base="dms:Boolean"/>
      </xsd:simpleType>
    </xsd:element>
    <xsd:element name="CCMTemplateName" ma:index="22" nillable="true" ma:displayName="Template name" ma:internalName="CCMTemplateName" ma:readOnly="true">
      <xsd:simpleType>
        <xsd:restriction base="dms:Text"/>
      </xsd:simpleType>
    </xsd:element>
    <xsd:element name="CCMTemplateVersion" ma:index="23" nillable="true" ma:displayName="Template version" ma:internalName="CCMTemplateVersion" ma:readOnly="true">
      <xsd:simpleType>
        <xsd:restriction base="dms:Text"/>
      </xsd:simpleType>
    </xsd:element>
    <xsd:element name="CCMTemplateID" ma:index="24" nillable="true" ma:displayName="CCMTemplateID" ma:decimals="0" ma:default="0" ma:hidden="true" ma:internalName="CCMTemplateID" ma:readOnly="true">
      <xsd:simpleType>
        <xsd:restriction base="dms:Number"/>
      </xsd:simpleType>
    </xsd:element>
    <xsd:element name="CCMSystemID" ma:index="25" nillable="true" ma:displayName="CCMSystemID" ma:hidden="true" ma:internalName="CCMSystemID" ma:readOnly="true">
      <xsd:simpleType>
        <xsd:restriction base="dms:Text"/>
      </xsd:simpleType>
    </xsd:element>
    <xsd:element name="WasEncrypted" ma:index="26" nillable="true" ma:displayName="Encrypted" ma:default="False" ma:internalName="WasEncrypted" ma:readOnly="true">
      <xsd:simpleType>
        <xsd:restriction base="dms:Boolean"/>
      </xsd:simpleType>
    </xsd:element>
    <xsd:element name="WasSigned" ma:index="27" nillable="true" ma:displayName="Signed" ma:default="False" ma:internalName="WasSigned" ma:readOnly="true">
      <xsd:simpleType>
        <xsd:restriction base="dms:Boolean"/>
      </xsd:simpleType>
    </xsd:element>
    <xsd:element name="MailHasAttachments" ma:index="28" nillable="true" ma:displayName="E-mail has attachments" ma:default="False" ma:internalName="MailHasAttachments" ma:readOnly="true">
      <xsd:simpleType>
        <xsd:restriction base="dms:Boolean"/>
      </xsd:simpleType>
    </xsd:element>
    <xsd:element name="CCMConversation" ma:index="29" nillable="true" ma:displayName="Conversation" ma:internalName="CCMConversation" ma:readOnly="true">
      <xsd:simpleType>
        <xsd:restriction base="dms:Text"/>
      </xsd:simpleType>
    </xsd:element>
    <xsd:element name="CCMMetadataExtractionStatus" ma:index="36"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37" nillable="true" ma:displayName="Pages" ma:decimals="0" ma:internalName="CCMPageCount" ma:readOnly="true">
      <xsd:simpleType>
        <xsd:restriction base="dms:Number"/>
      </xsd:simpleType>
    </xsd:element>
    <xsd:element name="CCMCommentCount" ma:index="38" nillable="true" ma:displayName="Comments" ma:decimals="0" ma:internalName="CCMCommentCount" ma:readOnly="true">
      <xsd:simpleType>
        <xsd:restriction base="dms:Number"/>
      </xsd:simpleType>
    </xsd:element>
    <xsd:element name="CCMPreviewAnnotationsTasks" ma:index="39" nillable="true" ma:displayName="Tasks"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2547ff8-2134-430e-8bc5-80cd88a5a2b9" elementFormDefault="qualified">
    <xsd:import namespace="http://schemas.microsoft.com/office/2006/documentManagement/types"/>
    <xsd:import namespace="http://schemas.microsoft.com/office/infopath/2007/PartnerControls"/>
    <xsd:element name="Document_x0020_version" ma:index="2" nillable="true" ma:displayName="Document version" ma:internalName="Document_x0020_version">
      <xsd:simpleType>
        <xsd:restriction base="dms:Text">
          <xsd:maxLength value="255"/>
        </xsd:restriction>
      </xsd:simpleType>
    </xsd:element>
    <xsd:element name="Dokument_x0020_status" ma:index="3" nillable="true" ma:displayName="Dokument status" ma:default="01 - Planned" ma:format="Dropdown" ma:internalName="Dokument_x0020_status">
      <xsd:simpleType>
        <xsd:restriction base="dms:Choice">
          <xsd:enumeration value="00 - Internt dokument"/>
          <xsd:enumeration value="01 - Planned"/>
          <xsd:enumeration value="02 - Under development"/>
          <xsd:enumeration value="02 - Klar til pilot"/>
          <xsd:enumeration value="03 - Completed"/>
          <xsd:enumeration value="04 - Reviewed"/>
          <xsd:enumeration value="05 - Approved"/>
        </xsd:restriction>
      </xsd:simpleType>
    </xsd:element>
    <xsd:element name="Deadline" ma:index="4" nillable="true" ma:displayName="Deadline" ma:format="DateOnly" ma:internalName="Deadline">
      <xsd:simpleType>
        <xsd:restriction base="dms:DateTime"/>
      </xsd:simpleType>
    </xsd:element>
    <xsd:element name="Deadline_x0020_for_x0020_draft" ma:index="5" nillable="true" ma:displayName="Deadline for draft" ma:format="DateOnly" ma:internalName="Deadline_x0020_for_x0020_draft">
      <xsd:simpleType>
        <xsd:restriction base="dms:DateTime"/>
      </xsd:simpleType>
    </xsd:element>
    <xsd:element name="Reviewer" ma:index="7" nillable="true" ma:displayName="Reviewer" ma:list="UserInfo" ma:SharePointGroup="11" ma:internalName="Review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 ma:index="9" nillable="true" ma:displayName="Project" ma:internalName="Project">
      <xsd:simpleType>
        <xsd:restriction base="dms:Text">
          <xsd:maxLength value="255"/>
        </xsd:restriction>
      </xsd:simpleType>
    </xsd:element>
    <xsd:element name="Customer" ma:index="10" nillable="true" ma:displayName="Customer" ma:internalName="Customer">
      <xsd:simpleType>
        <xsd:restriction base="dms:Text">
          <xsd:maxLength value="255"/>
        </xsd:restriction>
      </xsd:simpleType>
    </xsd:element>
    <xsd:element name="Theme" ma:index="11" nillable="true" ma:displayName="Emne" ma:default="Interne VIGTIGE dokumenter" ma:format="Dropdown" ma:internalName="Theme">
      <xsd:simpleType>
        <xsd:restriction base="dms:Choice">
          <xsd:enumeration value="Uddannelse - Praktik"/>
          <xsd:enumeration value="Interne VIGTIGE dokumenter"/>
          <xsd:enumeration value="Artikler til aulainfo.dk"/>
          <xsd:enumeration value="Håndbogen og KLIK"/>
          <xsd:enumeration value="Kommunale møder"/>
          <xsd:enumeration value="Kommunikation"/>
          <xsd:enumeration value="Kommunestatus"/>
          <xsd:enumeration value="Netværksmøder"/>
          <xsd:enumeration value="Planer"/>
          <xsd:enumeration value="Pilot - Skole"/>
          <xsd:enumeration value="Pilot - Dagtilbud"/>
          <xsd:enumeration value="Projektdokumenter"/>
          <xsd:enumeration value="Tips og tricks - Medarbejdere"/>
          <xsd:enumeration value="Tips og tricks - Skoleledere"/>
          <xsd:enumeration value="Tips og tricks - Forældre"/>
          <xsd:enumeration value="Trin-for-trin guides"/>
          <xsd:enumeration value="Uddannelse Dagtilbud"/>
          <xsd:enumeration value="Uddannelse Projektleder"/>
          <xsd:enumeration value="Uddannelse Skole"/>
          <xsd:enumeration value="Udrulningsrapporter - Skole"/>
          <xsd:enumeration value="Udrulningsrapporter - Dagtilbud"/>
          <xsd:enumeration value="Udrulning - Skole"/>
          <xsd:enumeration value="Udrulning - Dagtilbud"/>
          <xsd:enumeration value="Videoer - Brugerrejser"/>
          <xsd:enumeration value="Videoer - Træning"/>
          <xsd:enumeration value="Videoer - Andre"/>
          <xsd:enumeration value="Videoer - Manus"/>
        </xsd:restriction>
      </xsd:simpleType>
    </xsd:element>
    <xsd:element name="Online_x0020_p_x00e5__x0020_aulainfo_x002e_dk" ma:index="35" nillable="true" ma:displayName="Online på aulainfo.dk" ma:format="Dropdown" ma:internalName="Online_x0020_p_x00e5__x0020_aulainfo_x002e_dk">
      <xsd:simpleType>
        <xsd:restriction base="dms:Choice">
          <xsd:enumeration value="Ja"/>
          <xsd:enumeration value="Nej"/>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4E26F9-84A6-4102-A8E4-5758011EBC22}">
  <ds:schemaRefs>
    <ds:schemaRef ds:uri="http://schemas.microsoft.com/sharepoint/v3/contenttype/forms"/>
  </ds:schemaRefs>
</ds:datastoreItem>
</file>

<file path=customXml/itemProps2.xml><?xml version="1.0" encoding="utf-8"?>
<ds:datastoreItem xmlns:ds="http://schemas.openxmlformats.org/officeDocument/2006/customXml" ds:itemID="{13F4C3C2-1385-489E-AE76-538C26707876}">
  <ds:schemaRefs>
    <ds:schemaRef ds:uri="http://schemas.microsoft.com/office/2006/documentManagement/types"/>
    <ds:schemaRef ds:uri="http://schemas.microsoft.com/office/2006/metadata/properties"/>
    <ds:schemaRef ds:uri="http://purl.org/dc/elements/1.1/"/>
    <ds:schemaRef ds:uri="http://schemas.microsoft.com/sharepoint/v3"/>
    <ds:schemaRef ds:uri="http://schemas.openxmlformats.org/package/2006/metadata/core-properties"/>
    <ds:schemaRef ds:uri="http://purl.org/dc/terms/"/>
    <ds:schemaRef ds:uri="http://schemas.microsoft.com/office/infopath/2007/PartnerControls"/>
    <ds:schemaRef ds:uri="22547ff8-2134-430e-8bc5-80cd88a5a2b9"/>
    <ds:schemaRef ds:uri="http://www.w3.org/XML/1998/namespace"/>
    <ds:schemaRef ds:uri="http://purl.org/dc/dcmitype/"/>
  </ds:schemaRefs>
</ds:datastoreItem>
</file>

<file path=customXml/itemProps3.xml><?xml version="1.0" encoding="utf-8"?>
<ds:datastoreItem xmlns:ds="http://schemas.openxmlformats.org/officeDocument/2006/customXml" ds:itemID="{35DFFF20-00D1-4698-8F78-E99C64496D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547ff8-2134-430e-8bc5-80cd88a5a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36532</TotalTime>
  <Words>20437</Words>
  <Application>Microsoft Office PowerPoint</Application>
  <PresentationFormat>On-screen Show (16:10)</PresentationFormat>
  <Paragraphs>1854</Paragraphs>
  <Slides>101</Slides>
  <Notes>101</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0</vt:i4>
      </vt:variant>
      <vt:variant>
        <vt:lpstr>Slide Titles</vt:lpstr>
      </vt:variant>
      <vt:variant>
        <vt:i4>101</vt:i4>
      </vt:variant>
    </vt:vector>
  </HeadingPairs>
  <TitlesOfParts>
    <vt:vector size="116" baseType="lpstr">
      <vt:lpstr>Arial</vt:lpstr>
      <vt:lpstr>Calibri</vt:lpstr>
      <vt:lpstr>Calibri Light</vt:lpstr>
      <vt:lpstr>Cambria</vt:lpstr>
      <vt:lpstr>Lato</vt:lpstr>
      <vt:lpstr>Lato </vt:lpstr>
      <vt:lpstr>Lato balck</vt:lpstr>
      <vt:lpstr>Lato black</vt:lpstr>
      <vt:lpstr>Lato black</vt:lpstr>
      <vt:lpstr>Lato Light</vt:lpstr>
      <vt:lpstr>Symbol</vt:lpstr>
      <vt:lpstr>Office-tema</vt:lpstr>
      <vt:lpstr>Aula</vt:lpstr>
      <vt:lpstr>2_Office-tema</vt:lpstr>
      <vt:lpstr>3_Office-tema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Få regler – så får vi alle et godt møde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PARKERINGSPLADS - SPØRGSMÅL</vt:lpstr>
      <vt:lpstr>PowerPoint Presentation</vt:lpstr>
      <vt:lpstr>PowerPoint Presentation</vt:lpstr>
      <vt:lpstr>Målrettet kommunikation </vt:lpstr>
      <vt:lpstr>PowerPoint Presentation</vt:lpstr>
      <vt:lpstr>PARKERINGSPLADS - SPØRGSMÅL</vt:lpstr>
      <vt:lpstr>PowerPoint Presentation</vt:lpstr>
      <vt:lpstr>PowerPoint Presentation</vt:lpstr>
      <vt:lpstr>PowerPoint Presentation</vt:lpstr>
      <vt:lpstr>PowerPoint Presentation</vt:lpstr>
      <vt:lpstr>Sikker kommunikation</vt:lpstr>
      <vt:lpstr>PowerPoint Presentation</vt:lpstr>
      <vt:lpstr>PARKERINGSPLADS - SPØRGSMÅL</vt:lpstr>
      <vt:lpstr>PowerPoint Presentation</vt:lpstr>
      <vt:lpstr>PowerPoint Presentation</vt:lpstr>
      <vt:lpstr>PowerPoint Presentation</vt:lpstr>
      <vt:lpstr>PowerPoint Presentation</vt:lpstr>
      <vt:lpstr>Samarbejde om billeder og planlægning</vt:lpstr>
      <vt:lpstr>PowerPoint Presentation</vt:lpstr>
      <vt:lpstr>PowerPoint Presentation</vt:lpstr>
      <vt:lpstr>PowerPoint Presentation</vt:lpstr>
      <vt:lpstr>PowerPoint Presentation</vt:lpstr>
      <vt:lpstr>PARKERINGSPLADS - SPØRGSMÅL</vt:lpstr>
      <vt:lpstr>PowerPoint Presentation</vt:lpstr>
      <vt:lpstr>PowerPoint Presentation</vt:lpstr>
      <vt:lpstr>PowerPoint Presentation</vt:lpstr>
      <vt:lpstr>PowerPoint Presentation</vt:lpstr>
      <vt:lpstr>Hente/bringe-samarbejde</vt:lpstr>
      <vt:lpstr>PowerPoint Presentation</vt:lpstr>
      <vt:lpstr>PowerPoint Presentation</vt:lpstr>
      <vt:lpstr>PowerPoint Presentation</vt:lpstr>
      <vt:lpstr>PARKERINGSPLADS - SPØRGSMÅL</vt:lpstr>
      <vt:lpstr>PowerPoint Presentation</vt:lpstr>
      <vt:lpstr>PowerPoint Presentation</vt:lpstr>
      <vt:lpstr>PowerPoint Presentation</vt:lpstr>
      <vt:lpstr>Hvor kommer data fra?</vt:lpstr>
      <vt:lpstr>PowerPoint Presentation</vt:lpstr>
      <vt:lpstr>Hvad, hvor og hvordan?</vt:lpstr>
      <vt:lpstr>Administrationsmodulets funktioner i fokus</vt:lpstr>
      <vt:lpstr>PARKERINGSPLADS - SPØRGSMÅL</vt:lpstr>
      <vt:lpstr>PowerPoint Presentation</vt:lpstr>
      <vt:lpstr>PowerPoint Presentation</vt:lpstr>
      <vt:lpstr>PowerPoint Presentation</vt:lpstr>
      <vt:lpstr>PowerPoint Presentation</vt:lpstr>
      <vt:lpstr>PowerPoint Presentation</vt:lpstr>
      <vt:lpstr>PARKERINGSPLADS - SPØRGSMÅL</vt:lpstr>
      <vt:lpstr>PowerPoint Presentation</vt:lpstr>
      <vt:lpstr>PowerPoint Presentation</vt:lpstr>
      <vt:lpstr>Aula dashboards </vt:lpstr>
      <vt:lpstr>PowerPoint Presentation</vt:lpstr>
      <vt:lpstr>PowerPoint Presentation</vt:lpstr>
      <vt:lpstr>Målrettet indhold</vt:lpstr>
      <vt:lpstr>PARKERINGSPLADS - SPØRGSMÅL</vt:lpstr>
      <vt:lpstr>PowerPoint Presentation</vt:lpstr>
      <vt:lpstr>PowerPoint Presentation</vt:lpstr>
      <vt:lpstr>Smarte Aula-grupper</vt:lpstr>
      <vt:lpstr>Aula gruppe-træ Samling af hovedgrupper indenfor institutionen– eksempel 1 </vt:lpstr>
      <vt:lpstr>Aula gruppe-træ Samling af hovedgrupper indenfor institutionen– eksempel 2 </vt:lpstr>
      <vt:lpstr>Aula gruppe-træ Tværgående – eksempel </vt:lpstr>
      <vt:lpstr>Smarte Aula-grupper</vt:lpstr>
      <vt:lpstr>PARKERINGSPLADS - SPØRGSMÅL</vt:lpstr>
      <vt:lpstr>PowerPoint Presentation</vt:lpstr>
      <vt:lpstr>PowerPoint Presentation</vt:lpstr>
      <vt:lpstr>Hvordan kommer udrulningen til at forløbe?</vt:lpstr>
      <vt:lpstr>PowerPoint Presentation</vt:lpstr>
      <vt:lpstr>PowerPoint Presentation</vt:lpstr>
      <vt:lpstr>Formål</vt:lpstr>
      <vt:lpstr>Hvilke materialer har vi til rådighed?</vt:lpstr>
      <vt:lpstr>Anbefalinger til undervisningsmaterialet </vt:lpstr>
      <vt:lpstr>PowerPoint Presentation</vt:lpstr>
      <vt:lpstr>Hvornår afvikles egen undervisning?</vt:lpstr>
      <vt:lpstr>PowerPoint Presentation</vt:lpstr>
      <vt:lpstr>Afrunding</vt:lpstr>
      <vt:lpstr>Evaluering af uddannelse</vt:lpstr>
      <vt:lpstr>PowerPoint Presentation</vt:lpstr>
      <vt:lpstr>PowerPoint Presentation</vt:lpstr>
      <vt:lpstr>Hvem kontakter jeg, hvis jeg har brug for hjælp?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Uddannelsesforløb C</dc:title>
  <dc:creator>Peter Dalhoff</dc:creator>
  <cp:lastModifiedBy>Adam Ditlev Bjerg</cp:lastModifiedBy>
  <cp:revision>1322</cp:revision>
  <cp:lastPrinted>2020-08-31T08:47:34Z</cp:lastPrinted>
  <dcterms:created xsi:type="dcterms:W3CDTF">2018-05-28T07:09:24Z</dcterms:created>
  <dcterms:modified xsi:type="dcterms:W3CDTF">2020-11-06T13:09:55Z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0x010100AC085CFC53BC46CEA2EADE194AD9D48200211576FFFAD86149B379F304E3919E7C</vt:lpwstr>
  </property>
  <property fmtid="{D5CDD505-2E9C-101B-9397-08002B2CF9AE}" pid="3" name="CCMIsSharedOnOneDrive">
    <vt:bool>false</vt:bool>
  </property>
  <property fmtid="{D5CDD505-2E9C-101B-9397-08002B2CF9AE}" pid="4" name="CCMOneDriveOwnerID">
    <vt:lpwstr/>
  </property>
  <property fmtid="{D5CDD505-2E9C-101B-9397-08002B2CF9AE}" pid="5" name="CCMOneDriveItemID">
    <vt:lpwstr/>
  </property>
  <property fmtid="{D5CDD505-2E9C-101B-9397-08002B2CF9AE}" pid="6" name="CCMOneDriveID">
    <vt:lpwstr/>
  </property>
  <property fmtid="{D5CDD505-2E9C-101B-9397-08002B2CF9AE}" pid="7" name="CCMSystem">
    <vt:lpwstr> </vt:lpwstr>
  </property>
  <property fmtid="{D5CDD505-2E9C-101B-9397-08002B2CF9AE}" pid="8" name="xd_Signature">
    <vt:bool>false</vt:bool>
  </property>
</Properties>
</file>