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 id="2147483719" r:id="rId6"/>
  </p:sldMasterIdLst>
  <p:notesMasterIdLst>
    <p:notesMasterId r:id="rId92"/>
  </p:notesMasterIdLst>
  <p:sldIdLst>
    <p:sldId id="914" r:id="rId7"/>
    <p:sldId id="506" r:id="rId8"/>
    <p:sldId id="916" r:id="rId9"/>
    <p:sldId id="917" r:id="rId10"/>
    <p:sldId id="868" r:id="rId11"/>
    <p:sldId id="646" r:id="rId12"/>
    <p:sldId id="647" r:id="rId13"/>
    <p:sldId id="493" r:id="rId14"/>
    <p:sldId id="349" r:id="rId15"/>
    <p:sldId id="895" r:id="rId16"/>
    <p:sldId id="864" r:id="rId17"/>
    <p:sldId id="933" r:id="rId18"/>
    <p:sldId id="896" r:id="rId19"/>
    <p:sldId id="877" r:id="rId20"/>
    <p:sldId id="915" r:id="rId21"/>
    <p:sldId id="900" r:id="rId22"/>
    <p:sldId id="932" r:id="rId23"/>
    <p:sldId id="910" r:id="rId24"/>
    <p:sldId id="921" r:id="rId25"/>
    <p:sldId id="881" r:id="rId26"/>
    <p:sldId id="880" r:id="rId27"/>
    <p:sldId id="715" r:id="rId28"/>
    <p:sldId id="882" r:id="rId29"/>
    <p:sldId id="931" r:id="rId30"/>
    <p:sldId id="893" r:id="rId31"/>
    <p:sldId id="884" r:id="rId32"/>
    <p:sldId id="885" r:id="rId33"/>
    <p:sldId id="735" r:id="rId34"/>
    <p:sldId id="887" r:id="rId35"/>
    <p:sldId id="924" r:id="rId36"/>
    <p:sldId id="894" r:id="rId37"/>
    <p:sldId id="889" r:id="rId38"/>
    <p:sldId id="890" r:id="rId39"/>
    <p:sldId id="846" r:id="rId40"/>
    <p:sldId id="899" r:id="rId41"/>
    <p:sldId id="721" r:id="rId42"/>
    <p:sldId id="717" r:id="rId43"/>
    <p:sldId id="901" r:id="rId44"/>
    <p:sldId id="737" r:id="rId45"/>
    <p:sldId id="902" r:id="rId46"/>
    <p:sldId id="852" r:id="rId47"/>
    <p:sldId id="898" r:id="rId48"/>
    <p:sldId id="796" r:id="rId49"/>
    <p:sldId id="903" r:id="rId50"/>
    <p:sldId id="862" r:id="rId51"/>
    <p:sldId id="860" r:id="rId52"/>
    <p:sldId id="861" r:id="rId53"/>
    <p:sldId id="892" r:id="rId54"/>
    <p:sldId id="806" r:id="rId55"/>
    <p:sldId id="807" r:id="rId56"/>
    <p:sldId id="808" r:id="rId57"/>
    <p:sldId id="858" r:id="rId58"/>
    <p:sldId id="918" r:id="rId59"/>
    <p:sldId id="542" r:id="rId60"/>
    <p:sldId id="904" r:id="rId61"/>
    <p:sldId id="934" r:id="rId62"/>
    <p:sldId id="935" r:id="rId63"/>
    <p:sldId id="936" r:id="rId64"/>
    <p:sldId id="905" r:id="rId65"/>
    <p:sldId id="816" r:id="rId66"/>
    <p:sldId id="912" r:id="rId67"/>
    <p:sldId id="818" r:id="rId68"/>
    <p:sldId id="841" r:id="rId69"/>
    <p:sldId id="906" r:id="rId70"/>
    <p:sldId id="822" r:id="rId71"/>
    <p:sldId id="913" r:id="rId72"/>
    <p:sldId id="824" r:id="rId73"/>
    <p:sldId id="842" r:id="rId74"/>
    <p:sldId id="907" r:id="rId75"/>
    <p:sldId id="844" r:id="rId76"/>
    <p:sldId id="845" r:id="rId77"/>
    <p:sldId id="825" r:id="rId78"/>
    <p:sldId id="819" r:id="rId79"/>
    <p:sldId id="909" r:id="rId80"/>
    <p:sldId id="827" r:id="rId81"/>
    <p:sldId id="828" r:id="rId82"/>
    <p:sldId id="829" r:id="rId83"/>
    <p:sldId id="930" r:id="rId84"/>
    <p:sldId id="834" r:id="rId85"/>
    <p:sldId id="835" r:id="rId86"/>
    <p:sldId id="919" r:id="rId87"/>
    <p:sldId id="920" r:id="rId88"/>
    <p:sldId id="837" r:id="rId89"/>
    <p:sldId id="682" r:id="rId90"/>
    <p:sldId id="781" r:id="rId91"/>
  </p:sldIdLst>
  <p:sldSz cx="9144000" cy="5715000" type="screen16x10"/>
  <p:notesSz cx="6797675" cy="9926638"/>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Tjek ind - velkommen" id="{C21E5612-481B-45C4-B552-C37590C45C20}">
          <p14:sldIdLst>
            <p14:sldId id="914"/>
            <p14:sldId id="506"/>
            <p14:sldId id="916"/>
            <p14:sldId id="917"/>
          </p14:sldIdLst>
        </p14:section>
        <p14:section name="Intro - modul 1" id="{8110C9AB-8895-4CE2-AD87-2CC26E4AEABB}">
          <p14:sldIdLst>
            <p14:sldId id="868"/>
            <p14:sldId id="646"/>
            <p14:sldId id="647"/>
            <p14:sldId id="493"/>
            <p14:sldId id="349"/>
          </p14:sldIdLst>
        </p14:section>
        <p14:section name="Modulstruktur og undervisningsflow" id="{10E52E7C-FFED-4221-937A-C7942DBEF60F}">
          <p14:sldIdLst>
            <p14:sldId id="895"/>
          </p14:sldIdLst>
        </p14:section>
        <p14:section name="Modul 2 - Grupper og overblik" id="{D911752C-ACE6-4ABE-BC9E-4953CC7DA99D}">
          <p14:sldIdLst>
            <p14:sldId id="864"/>
            <p14:sldId id="933"/>
            <p14:sldId id="896"/>
            <p14:sldId id="877"/>
            <p14:sldId id="915"/>
          </p14:sldIdLst>
        </p14:section>
        <p14:section name="Modul 3 - Beskeder og Overblik" id="{85FEBEAF-098F-4D80-BDDD-F1ADF91C9F95}">
          <p14:sldIdLst>
            <p14:sldId id="900"/>
            <p14:sldId id="932"/>
            <p14:sldId id="910"/>
            <p14:sldId id="921"/>
            <p14:sldId id="881"/>
            <p14:sldId id="880"/>
            <p14:sldId id="715"/>
          </p14:sldIdLst>
        </p14:section>
        <p14:section name="Modul 4 - Kalender og Overblik" id="{23225CA6-0283-43AB-B286-93BC995FA292}">
          <p14:sldIdLst>
            <p14:sldId id="882"/>
            <p14:sldId id="931"/>
            <p14:sldId id="893"/>
            <p14:sldId id="884"/>
            <p14:sldId id="885"/>
            <p14:sldId id="735"/>
          </p14:sldIdLst>
        </p14:section>
        <p14:section name="Modul 5 - Galleri og Fildeling" id="{F59D88DB-B73F-4888-AA23-6B61EED7F1DE}">
          <p14:sldIdLst>
            <p14:sldId id="887"/>
            <p14:sldId id="924"/>
            <p14:sldId id="894"/>
            <p14:sldId id="889"/>
            <p14:sldId id="890"/>
            <p14:sldId id="846"/>
          </p14:sldIdLst>
        </p14:section>
        <p14:section name="Modul 6" id="{52168AB5-DFE4-426C-B39A-AB6366B68F69}">
          <p14:sldIdLst>
            <p14:sldId id="899"/>
            <p14:sldId id="721"/>
            <p14:sldId id="717"/>
          </p14:sldIdLst>
        </p14:section>
        <p14:section name="Modul 7" id="{B9363CBB-79E0-47DF-B9D2-E82EB12AFF72}">
          <p14:sldIdLst>
            <p14:sldId id="901"/>
            <p14:sldId id="737"/>
          </p14:sldIdLst>
        </p14:section>
        <p14:section name="Modul 8" id="{A2015E07-5EA4-49DB-B93B-0F822B58C1CE}">
          <p14:sldIdLst>
            <p14:sldId id="902"/>
            <p14:sldId id="852"/>
            <p14:sldId id="898"/>
            <p14:sldId id="796"/>
          </p14:sldIdLst>
        </p14:section>
        <p14:section name="Modul 9" id="{4ADF4A35-CF9B-4B20-98C1-93689D40EB0B}">
          <p14:sldIdLst>
            <p14:sldId id="903"/>
            <p14:sldId id="862"/>
            <p14:sldId id="860"/>
            <p14:sldId id="861"/>
            <p14:sldId id="892"/>
            <p14:sldId id="806"/>
            <p14:sldId id="807"/>
            <p14:sldId id="808"/>
            <p14:sldId id="858"/>
            <p14:sldId id="918"/>
            <p14:sldId id="542"/>
          </p14:sldIdLst>
        </p14:section>
        <p14:section name="Modul 10" id="{0B219A8C-16E6-4859-8DF6-50F934E2AEF1}">
          <p14:sldIdLst>
            <p14:sldId id="904"/>
            <p14:sldId id="934"/>
            <p14:sldId id="935"/>
            <p14:sldId id="936"/>
          </p14:sldIdLst>
        </p14:section>
        <p14:section name="Modul 11" id="{894E6246-86DA-4801-A7CE-E60AF3AD3785}">
          <p14:sldIdLst>
            <p14:sldId id="905"/>
            <p14:sldId id="816"/>
            <p14:sldId id="912"/>
            <p14:sldId id="818"/>
            <p14:sldId id="841"/>
          </p14:sldIdLst>
        </p14:section>
        <p14:section name="Modul 12" id="{A5301CAE-9947-4C9A-B7B2-4A38559F01A8}">
          <p14:sldIdLst>
            <p14:sldId id="906"/>
            <p14:sldId id="822"/>
            <p14:sldId id="913"/>
            <p14:sldId id="824"/>
            <p14:sldId id="842"/>
          </p14:sldIdLst>
        </p14:section>
        <p14:section name="Modul 13" id="{6377194E-EF22-4DD1-884B-6A6E41637B91}">
          <p14:sldIdLst>
            <p14:sldId id="907"/>
            <p14:sldId id="844"/>
            <p14:sldId id="845"/>
            <p14:sldId id="825"/>
            <p14:sldId id="819"/>
          </p14:sldIdLst>
        </p14:section>
        <p14:section name="Modul 14" id="{B70E8A5E-C99B-4620-BCF3-E7BCCE935DD9}">
          <p14:sldIdLst>
            <p14:sldId id="909"/>
            <p14:sldId id="827"/>
            <p14:sldId id="828"/>
            <p14:sldId id="829"/>
            <p14:sldId id="930"/>
            <p14:sldId id="834"/>
          </p14:sldIdLst>
        </p14:section>
        <p14:section name="Modul 14 - fortsat" id="{41E6E620-DB53-414C-9287-B2C12680E785}">
          <p14:sldIdLst>
            <p14:sldId id="835"/>
            <p14:sldId id="919"/>
            <p14:sldId id="920"/>
            <p14:sldId id="837"/>
            <p14:sldId id="682"/>
            <p14:sldId id="781"/>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2" name="Pernille Schultz" initials="PS" lastIdx="4" clrIdx="1">
    <p:extLst>
      <p:ext uri="{19B8F6BF-5375-455C-9EA6-DF929625EA0E}">
        <p15:presenceInfo xmlns:p15="http://schemas.microsoft.com/office/powerpoint/2012/main" userId="S-1-5-21-175831821-232121426-100169299-28850" providerId="AD"/>
      </p:ext>
    </p:extLst>
  </p:cmAuthor>
  <p:cmAuthor id="3" name="Pernille Schultz" initials="PS [2]" lastIdx="4" clrIdx="2">
    <p:extLst>
      <p:ext uri="{19B8F6BF-5375-455C-9EA6-DF929625EA0E}">
        <p15:presenceInfo xmlns:p15="http://schemas.microsoft.com/office/powerpoint/2012/main" userId="S::pesc@netcompany.com::32778746-1e6f-4687-a83b-33d3f8c7b0d8" providerId="AD"/>
      </p:ext>
    </p:extLst>
  </p:cmAuthor>
  <p:cmAuthor id="4" name="Christina Thenning Hansen" initials="CTH"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E01"/>
    <a:srgbClr val="77A732"/>
    <a:srgbClr val="549EC7"/>
    <a:srgbClr val="45B7C1"/>
    <a:srgbClr val="134562"/>
    <a:srgbClr val="337DA7"/>
    <a:srgbClr val="347DA7"/>
    <a:srgbClr val="007A8D"/>
    <a:srgbClr val="2091A2"/>
    <a:srgbClr val="FFE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55439" autoAdjust="0"/>
  </p:normalViewPr>
  <p:slideViewPr>
    <p:cSldViewPr snapToGrid="0" snapToObjects="1" showGuides="1">
      <p:cViewPr varScale="1">
        <p:scale>
          <a:sx n="86" d="100"/>
          <a:sy n="86" d="100"/>
        </p:scale>
        <p:origin x="2778" y="84"/>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914"/>
    </p:cViewPr>
  </p:sorterViewPr>
  <p:notesViewPr>
    <p:cSldViewPr snapToGrid="0" snapToObjects="1">
      <p:cViewPr varScale="1">
        <p:scale>
          <a:sx n="84" d="100"/>
          <a:sy n="84" d="100"/>
        </p:scale>
        <p:origin x="363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14-02-2019</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f9MyBzdKqp8&amp;data=02%7C01%7Cpesc%40netcompany.com%7C29ca554407b543057ce408d67b2dad52%7C8f9b88a73f3e4be3aae42006d4c42306%7C1%7C0%7C636831833464452348&amp;sdata=mQyRdohwDtS%2FdU2ti6ASn7SE54rhrTsr3jS61ZUuFS0%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Z1PmTCUx1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yuebCip2cu4&amp;data=02%7C01%7Cpesc%40netcompany.com%7C29ca554407b543057ce408d67b2dad52%7C8f9b88a73f3e4be3aae42006d4c42306%7C1%7C0%7C636831833464452348&amp;sdata=Nk9I04ySkxpz6rEt0cwK2%2Fcy%2FLBzm59sIsy8Nrz31uk%3D&amp;reserved=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w-oYeKEl-Ek&amp;data=02%7C01%7Cpesc%40netcompany.com%7C29ca554407b543057ce408d67b2dad52%7C8f9b88a73f3e4be3aae42006d4c42306%7C1%7C0%7C636831833464452348&amp;sdata=X1PfMyFXxA8rYvsXGKiyb9lP2ngxcVNH1asjfsR9WsU%3D&amp;reserved=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 til uddannelse for kommunale administratorer af Aula og præsenter dig selv ;-) </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Fokus på anvendelse</a:t>
            </a:r>
          </a:p>
          <a:p>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Som vi indledte med, er Aula som udgangspunkt nem og intuitiv at tage i brug for langt de fleste brugere, så det vil ikke tage lang tid før, I lærer at navigere rundt i Aula. </a:t>
            </a:r>
            <a:r>
              <a:rPr lang="da-DK" b="1" i="0" dirty="0"/>
              <a:t>På forløbet i dag fokuserer vi derfor ikke så meget på , hvor ”knappen” sidder henne, men mere på</a:t>
            </a:r>
            <a:r>
              <a:rPr lang="da-DK" sz="936" b="1" kern="1200" dirty="0">
                <a:solidFill>
                  <a:schemeClr val="tx1"/>
                </a:solidFill>
                <a:effectLst/>
                <a:latin typeface="+mn-lt"/>
                <a:ea typeface="+mn-ea"/>
                <a:cs typeface="+mn-cs"/>
              </a:rPr>
              <a:t> hvordan Aula tænkes anvendt i jeres kommune og på jeres skoler </a:t>
            </a:r>
            <a:r>
              <a:rPr lang="da-DK" sz="936" kern="1200" dirty="0">
                <a:solidFill>
                  <a:schemeClr val="tx1"/>
                </a:solidFill>
                <a:effectLst/>
                <a:latin typeface="+mn-lt"/>
                <a:ea typeface="+mn-ea"/>
                <a:cs typeface="+mn-cs"/>
              </a:rPr>
              <a:t>og på de spørgsmål, </a:t>
            </a:r>
            <a:r>
              <a:rPr lang="da-DK" b="0" i="0" dirty="0"/>
              <a:t>som I har brug for at få afklaret før opsætningen af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Sørg derfor for at få noteret spørgsmål omkring brugen af Aula på jeres ”huskesedler” undervejs, som I har brug for at få afklaret efter i dag. </a:t>
            </a:r>
            <a:r>
              <a:rPr lang="da-DK" b="0" i="0" dirty="0"/>
              <a:t>Jeg skal nok sikre, at vi kommer omkring ”huskesedlen” i hvert modul.</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Som det fremgår af slide vil de moduler, der omhandler funktionalitet i Aula være struktureret på samme måde på baggrund af </a:t>
            </a:r>
            <a:r>
              <a:rPr lang="da-DK" sz="936" b="1" kern="1200" dirty="0">
                <a:solidFill>
                  <a:schemeClr val="tx1"/>
                </a:solidFill>
                <a:effectLst/>
                <a:latin typeface="+mn-lt"/>
                <a:ea typeface="+mn-ea"/>
                <a:cs typeface="+mn-cs"/>
              </a:rPr>
              <a:t>de tre O’er; </a:t>
            </a:r>
          </a:p>
          <a:p>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Oplæg</a:t>
            </a:r>
            <a:r>
              <a:rPr lang="da-DK" b="0" i="0" dirty="0"/>
              <a:t> – er en kort præsentation af m</a:t>
            </a:r>
            <a:r>
              <a:rPr lang="da-DK" i="0" dirty="0"/>
              <a:t>odul og den specifikke funktionalitet vi stiller skarpt på her. </a:t>
            </a:r>
            <a:r>
              <a:rPr lang="da-DK" sz="936" kern="1200" dirty="0">
                <a:solidFill>
                  <a:schemeClr val="tx1"/>
                </a:solidFill>
                <a:effectLst/>
                <a:latin typeface="+mn-lt"/>
                <a:ea typeface="+mn-ea"/>
                <a:cs typeface="+mn-cs"/>
              </a:rPr>
              <a:t>I modulerne 2-5 præsenteres funktionalitet gennem brugerrejser. </a:t>
            </a:r>
            <a:r>
              <a:rPr lang="da-DK" i="0" dirty="0"/>
              <a:t>Brugerrejserne er korte, animerede film, der giver </a:t>
            </a:r>
            <a:r>
              <a:rPr lang="da-DK" b="1" i="0" dirty="0"/>
              <a:t>et bud på, hvordan der </a:t>
            </a:r>
            <a:r>
              <a:rPr lang="da-DK" b="1" i="1" dirty="0"/>
              <a:t>kan</a:t>
            </a:r>
            <a:r>
              <a:rPr lang="da-DK" b="1" i="0" dirty="0"/>
              <a:t> kommunikeres og samarbejdes </a:t>
            </a:r>
            <a:r>
              <a:rPr lang="da-DK" i="0" dirty="0"/>
              <a:t>i Aula. D</a:t>
            </a:r>
            <a:r>
              <a:rPr lang="da-DK" sz="936" kern="1200" dirty="0">
                <a:solidFill>
                  <a:schemeClr val="tx1"/>
                </a:solidFill>
                <a:effectLst/>
                <a:latin typeface="+mn-lt"/>
                <a:ea typeface="+mn-ea"/>
                <a:cs typeface="+mn-cs"/>
              </a:rPr>
              <a:t>e resterende moduler, som omhandler opsætning og administration af Aula præsenteres gennem oplæg som cases. </a:t>
            </a:r>
            <a:r>
              <a:rPr lang="da-DK" dirty="0"/>
              <a:t>Når vi kommer til opgavefasen i modul 2-5 vil I alle blive inddelt i team af 4 medlemmer med hver jeres ”persona”. Til hver persona er der knyttet et fiktivt login, som alle er tilknyttet den samme fiktive institution. Hvert team er på måde den gruppe, I er medlemmer af i Aula. </a:t>
            </a:r>
            <a:r>
              <a:rPr lang="da-DK" sz="936" b="1" kern="1200" dirty="0">
                <a:solidFill>
                  <a:schemeClr val="tx1"/>
                </a:solidFill>
                <a:effectLst/>
                <a:latin typeface="+mn-lt"/>
                <a:ea typeface="+mn-ea"/>
                <a:cs typeface="+mn-cs"/>
              </a:rPr>
              <a:t>Det er her vigtigt at understrege, at brugerrejser alene er et bud på arbejdsgange – en slags ”</a:t>
            </a:r>
            <a:r>
              <a:rPr lang="da-DK" sz="936" b="1" kern="1200" dirty="0" err="1">
                <a:solidFill>
                  <a:schemeClr val="tx1"/>
                </a:solidFill>
                <a:effectLst/>
                <a:latin typeface="+mn-lt"/>
                <a:ea typeface="+mn-ea"/>
                <a:cs typeface="+mn-cs"/>
              </a:rPr>
              <a:t>appetizer</a:t>
            </a:r>
            <a:r>
              <a:rPr lang="da-DK" sz="936" b="1" kern="1200" dirty="0">
                <a:solidFill>
                  <a:schemeClr val="tx1"/>
                </a:solidFill>
                <a:effectLst/>
                <a:latin typeface="+mn-lt"/>
                <a:ea typeface="+mn-ea"/>
                <a:cs typeface="+mn-cs"/>
              </a:rPr>
              <a:t>” og igangsætter til opgavefasen.</a:t>
            </a: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Opgave</a:t>
            </a:r>
            <a:r>
              <a:rPr lang="da-DK" b="0" i="0" dirty="0"/>
              <a:t> – her </a:t>
            </a:r>
            <a:r>
              <a:rPr lang="da-DK" i="0" dirty="0"/>
              <a:t>arbejder I </a:t>
            </a:r>
            <a:r>
              <a:rPr lang="da-DK" i="1" dirty="0" err="1"/>
              <a:t>hands</a:t>
            </a:r>
            <a:r>
              <a:rPr lang="da-DK" i="1" dirty="0"/>
              <a:t> on </a:t>
            </a:r>
            <a:r>
              <a:rPr lang="da-DK" i="0" dirty="0"/>
              <a:t>i et Aula uddannelsesmiljø ud fra opgavesedler og trin-for-trin-guides. Her inddeles I</a:t>
            </a:r>
            <a:r>
              <a:rPr lang="da-DK" dirty="0"/>
              <a:t> </a:t>
            </a:r>
            <a:r>
              <a:rPr lang="da-DK" dirty="0" err="1"/>
              <a:t>i</a:t>
            </a:r>
            <a:r>
              <a:rPr lang="da-DK" dirty="0"/>
              <a:t> team af 4 medlemmer med hver jeres ”persona”. Til hver persona er der knyttet et fiktivt login, som alle er tilknyttet den samme fiktive institution. Hvert team er på måde den gruppe, de er medlemmer af i Aula</a:t>
            </a:r>
            <a:r>
              <a:rPr lang="da-DK" b="1" dirty="0"/>
              <a:t>. </a:t>
            </a:r>
            <a:r>
              <a:rPr lang="da-DK" sz="936" b="1" kern="1200" dirty="0">
                <a:solidFill>
                  <a:schemeClr val="tx1"/>
                </a:solidFill>
                <a:effectLst/>
                <a:latin typeface="+mn-lt"/>
                <a:ea typeface="+mn-ea"/>
                <a:cs typeface="+mn-cs"/>
              </a:rPr>
              <a:t>I stedet for en lang indledning og en masse ord, som I ikke helt kan forholde sig til uden at have set Aula, kaster vi</a:t>
            </a:r>
            <a:r>
              <a:rPr lang="da-DK" b="1" dirty="0"/>
              <a:t> </a:t>
            </a:r>
            <a:r>
              <a:rPr lang="da-DK" sz="936" b="1" kern="1200" dirty="0">
                <a:solidFill>
                  <a:schemeClr val="tx1"/>
                </a:solidFill>
                <a:effectLst/>
                <a:latin typeface="+mn-lt"/>
                <a:ea typeface="+mn-ea"/>
                <a:cs typeface="+mn-cs"/>
              </a:rPr>
              <a:t>kaster jer altså ret hurtigt ud i at arbejde </a:t>
            </a:r>
            <a:r>
              <a:rPr lang="da-DK" sz="936" b="1" i="1" kern="1200" dirty="0" err="1">
                <a:solidFill>
                  <a:schemeClr val="tx1"/>
                </a:solidFill>
                <a:effectLst/>
                <a:latin typeface="+mn-lt"/>
                <a:ea typeface="+mn-ea"/>
                <a:cs typeface="+mn-cs"/>
              </a:rPr>
              <a:t>hands</a:t>
            </a:r>
            <a:r>
              <a:rPr lang="da-DK" sz="936" b="1" i="1" kern="1200" dirty="0">
                <a:solidFill>
                  <a:schemeClr val="tx1"/>
                </a:solidFill>
                <a:effectLst/>
                <a:latin typeface="+mn-lt"/>
                <a:ea typeface="+mn-ea"/>
                <a:cs typeface="+mn-cs"/>
              </a:rPr>
              <a:t> on </a:t>
            </a:r>
            <a:r>
              <a:rPr lang="da-DK" sz="936" b="1" kern="1200" dirty="0">
                <a:solidFill>
                  <a:schemeClr val="tx1"/>
                </a:solidFill>
                <a:effectLst/>
                <a:latin typeface="+mn-lt"/>
                <a:ea typeface="+mn-ea"/>
                <a:cs typeface="+mn-cs"/>
              </a:rPr>
              <a:t>i Aula – stort set uden introduktion. Det er helt bevidst og en del af vores uddannelseskonceptet – så bliv ikke frustreret, vi skal nok støtte jer hele vejen igennem</a:t>
            </a:r>
            <a:endParaRPr lang="da-DK" b="1" i="0" dirty="0"/>
          </a:p>
          <a:p>
            <a:pPr marL="0" indent="0">
              <a:buFont typeface="Arial" panose="020B0604020202020204" pitchFamily="34" charset="0"/>
              <a:buNone/>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Opsamling</a:t>
            </a:r>
            <a:r>
              <a:rPr lang="da-DK" b="0" i="0" dirty="0"/>
              <a:t> - hvert modul af</a:t>
            </a:r>
            <a:r>
              <a:rPr lang="da-DK" sz="936" kern="1200" dirty="0">
                <a:solidFill>
                  <a:schemeClr val="tx1"/>
                </a:solidFill>
                <a:effectLst/>
                <a:latin typeface="+mn-lt"/>
                <a:ea typeface="+mn-ea"/>
                <a:cs typeface="+mn-cs"/>
              </a:rPr>
              <a:t>rundes med en fælles opsamling og, hvor vi </a:t>
            </a:r>
            <a:r>
              <a:rPr lang="da-DK" sz="936" b="1" kern="1200" dirty="0">
                <a:solidFill>
                  <a:schemeClr val="tx1"/>
                </a:solidFill>
                <a:effectLst/>
                <a:latin typeface="+mn-lt"/>
                <a:ea typeface="+mn-ea"/>
                <a:cs typeface="+mn-cs"/>
              </a:rPr>
              <a:t>stiller skarpt på huskesedlen de spørgsmål, I bør få afklaret før opsætning af Aula</a:t>
            </a:r>
            <a:r>
              <a:rPr lang="da-DK" sz="936" kern="1200" dirty="0">
                <a:solidFill>
                  <a:schemeClr val="tx1"/>
                </a:solidFill>
                <a:effectLst/>
                <a:latin typeface="+mn-lt"/>
                <a:ea typeface="+mn-ea"/>
                <a:cs typeface="+mn-cs"/>
              </a:rPr>
              <a:t>. Det er også her, der er rum for fælles refleksion og dialog omkring brugen af Aula og opfølgning på de spørgsmål, som vi har ”parkeret” undervejs. </a:t>
            </a:r>
          </a:p>
          <a:p>
            <a:pPr marL="0" indent="0">
              <a:buFont typeface="Arial" panose="020B0604020202020204" pitchFamily="34" charset="0"/>
              <a:buNone/>
            </a:pPr>
            <a:endParaRPr lang="da-DK" i="0" dirty="0"/>
          </a:p>
          <a:p>
            <a:r>
              <a:rPr lang="da-DK" dirty="0"/>
              <a:t>Lad os få prøvet de tre O’er af i næste modul…</a:t>
            </a:r>
          </a:p>
          <a:p>
            <a:endParaRPr lang="da-DK" dirty="0"/>
          </a:p>
        </p:txBody>
      </p:sp>
      <p:sp>
        <p:nvSpPr>
          <p:cNvPr id="4" name="Slide Number Placeholder 3"/>
          <p:cNvSpPr>
            <a:spLocks noGrp="1"/>
          </p:cNvSpPr>
          <p:nvPr>
            <p:ph type="sldNum" sz="quarter" idx="10"/>
          </p:nvPr>
        </p:nvSpPr>
        <p:spPr/>
        <p:txBody>
          <a:bodyPr/>
          <a:lstStyle/>
          <a:p>
            <a:fld id="{2A08F69B-1C1E-4FCD-896B-5E9DC3357C0B}" type="slidenum">
              <a:rPr lang="da-DK" smtClean="0"/>
              <a:t>10</a:t>
            </a:fld>
            <a:endParaRPr lang="da-DK"/>
          </a:p>
        </p:txBody>
      </p:sp>
    </p:spTree>
    <p:extLst>
      <p:ext uri="{BB962C8B-B14F-4D97-AF65-F5344CB8AC3E}">
        <p14:creationId xmlns:p14="http://schemas.microsoft.com/office/powerpoint/2010/main" val="374600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r>
              <a:rPr lang="da-DK" dirty="0"/>
              <a:t>:</a:t>
            </a:r>
          </a:p>
          <a:p>
            <a:r>
              <a:rPr lang="da-DK" b="1" dirty="0"/>
              <a:t>Temaet for dette modul er ”Målrettet kommunikation” og omhandler specifikt Grupper og Overblik i Aula. </a:t>
            </a:r>
          </a:p>
          <a:p>
            <a:endParaRPr lang="da-DK" dirty="0"/>
          </a:p>
          <a:p>
            <a:r>
              <a:rPr lang="da-DK" b="1" dirty="0"/>
              <a:t>Opdelingen af brugere i grupper er en af Aulas hjørnesten, fordi grupper i langt højere grad gør det muligt at målrette kommunikation. </a:t>
            </a:r>
          </a:p>
          <a:p>
            <a:endParaRPr lang="da-DK" dirty="0"/>
          </a:p>
          <a:p>
            <a:r>
              <a:rPr lang="da-DK" dirty="0"/>
              <a:t>Som vi var omkring i Aula Overblik, er brugerdata og </a:t>
            </a:r>
            <a:r>
              <a:rPr lang="da-DK" sz="1000" kern="1200" dirty="0">
                <a:solidFill>
                  <a:schemeClr val="tx1"/>
                </a:solidFill>
                <a:effectLst/>
                <a:latin typeface="+mn-lt"/>
                <a:ea typeface="+mn-ea"/>
                <a:cs typeface="+mn-cs"/>
              </a:rPr>
              <a:t>Grupper – dvs. stamdata, klasser og årgange -  automatisk hentet ind i Aula via UNI-Login fra jeres personale- og elevadministrative systemer i kommunen. Men I kan også </a:t>
            </a:r>
            <a:r>
              <a:rPr lang="da-DK" sz="1000" b="1" kern="1200" dirty="0">
                <a:solidFill>
                  <a:schemeClr val="tx1"/>
                </a:solidFill>
                <a:effectLst/>
                <a:latin typeface="+mn-lt"/>
                <a:ea typeface="+mn-ea"/>
                <a:cs typeface="+mn-cs"/>
              </a:rPr>
              <a:t>oprette grupper direkte i Aula – dem kalder vi Aula-grupper.</a:t>
            </a:r>
            <a:r>
              <a:rPr lang="da-DK" sz="1000" kern="1200" dirty="0">
                <a:solidFill>
                  <a:schemeClr val="tx1"/>
                </a:solidFill>
                <a:effectLst/>
                <a:latin typeface="+mn-lt"/>
                <a:ea typeface="+mn-ea"/>
                <a:cs typeface="+mn-cs"/>
              </a:rPr>
              <a:t> </a:t>
            </a:r>
          </a:p>
          <a:p>
            <a:r>
              <a:rPr lang="da-DK" sz="1000" kern="1200" dirty="0">
                <a:solidFill>
                  <a:schemeClr val="tx1"/>
                </a:solidFill>
                <a:effectLst/>
                <a:latin typeface="+mn-lt"/>
                <a:ea typeface="+mn-ea"/>
                <a:cs typeface="+mn-cs"/>
              </a:rPr>
              <a:t>Grupper giver jer på den måde mulighed for nye kommunikations- og samarbejdsrum, og gør det samtidigt muligt at sende eksempelvis opslag, beskeder eller kalenderinvitationer til en hel gruppe af brugere ad gangen. </a:t>
            </a:r>
            <a:r>
              <a:rPr lang="da-DK" sz="1000" b="0" dirty="0"/>
              <a:t>Det kunne eksempelvis være til grupper af klassetrinsteam eller fagteam.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dirty="0"/>
              <a:t> </a:t>
            </a:r>
          </a:p>
          <a:p>
            <a:r>
              <a:rPr lang="da-DK" sz="1000" kern="1200" dirty="0">
                <a:solidFill>
                  <a:schemeClr val="tx1"/>
                </a:solidFill>
                <a:effectLst/>
                <a:latin typeface="+mn-lt"/>
                <a:ea typeface="+mn-ea"/>
                <a:cs typeface="+mn-cs"/>
              </a:rPr>
              <a:t>Vi kommer omkring præcist, hvilke grupper og brugerdata, vi trækker ind i Aula fra UNI-Login, efter frokost i dag, når tager hul på administrationsmodulerne.</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Langt de fleste grupper, der oprettes direkte i Aula,</a:t>
            </a:r>
            <a:r>
              <a:rPr lang="da-DK" sz="1000" b="0" dirty="0"/>
              <a:t> vil altså fungere som en nem vej til at sende invitationer, opslag eller beskeder til en hel gruppe eller flere grupper ad gangen. </a:t>
            </a:r>
            <a:r>
              <a:rPr lang="da-DK" sz="1000" b="1" kern="1200" dirty="0">
                <a:solidFill>
                  <a:schemeClr val="tx1"/>
                </a:solidFill>
                <a:effectLst/>
                <a:latin typeface="+mn-lt"/>
                <a:ea typeface="+mn-ea"/>
                <a:cs typeface="+mn-cs"/>
              </a:rPr>
              <a:t>Herudover kan Grupper, der oprettes direkte i Aula have deres egen gruppeside som samarbejdsrum med indhold, såsom udvalgte moduler og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kun for dem. </a:t>
            </a:r>
            <a:endParaRPr lang="da-DK" sz="1000" b="1"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Begge typer af </a:t>
            </a:r>
            <a:r>
              <a:rPr lang="da-DK" sz="1000" b="1" kern="1200" dirty="0">
                <a:solidFill>
                  <a:schemeClr val="tx1"/>
                </a:solidFill>
                <a:effectLst/>
                <a:latin typeface="+mn-lt"/>
                <a:ea typeface="+mn-ea"/>
                <a:cs typeface="+mn-cs"/>
              </a:rPr>
              <a:t>grupper kan oprettes på tværs af institutioner og kommuner</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9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u="none"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Brugerrejsen, I nu skal se, er alene et oplæg til opgavefasen og et bud på arbejdsgange i Aula -  så I skal ikke sidde og tage noter her. </a:t>
            </a:r>
            <a:r>
              <a:rPr lang="da-DK" sz="936" b="1" kern="1200" dirty="0">
                <a:solidFill>
                  <a:schemeClr val="tx1"/>
                </a:solidFill>
                <a:effectLst/>
                <a:latin typeface="+mn-lt"/>
                <a:ea typeface="+mn-ea"/>
                <a:cs typeface="+mn-cs"/>
              </a:rPr>
              <a:t>Brugerrejsen er altså kun en igangsætter til opgavefasen, </a:t>
            </a:r>
            <a:r>
              <a:rPr lang="da-DK" sz="936" kern="1200" dirty="0">
                <a:solidFill>
                  <a:schemeClr val="tx1"/>
                </a:solidFill>
                <a:effectLst/>
                <a:latin typeface="+mn-lt"/>
                <a:ea typeface="+mn-ea"/>
                <a:cs typeface="+mn-cs"/>
              </a:rPr>
              <a:t>hvor får I selv prøvet arbejdsgangene af i jeres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b="1" i="1" dirty="0"/>
              <a:t>Afspil brugerrejse via link: </a:t>
            </a:r>
            <a:r>
              <a:rPr lang="da-DK" sz="936" u="sng" kern="1200" dirty="0">
                <a:solidFill>
                  <a:schemeClr val="tx1"/>
                </a:solidFill>
                <a:effectLst/>
                <a:latin typeface="+mn-lt"/>
                <a:ea typeface="+mn-ea"/>
                <a:cs typeface="+mn-cs"/>
                <a:hlinkClick r:id="rId3"/>
              </a:rPr>
              <a:t>https://youtu.be/f9MyBzdKqp8</a:t>
            </a: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59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Inden I for første gang kan få fingrene i Aula, skal I sikre, at I har enten </a:t>
            </a:r>
            <a:r>
              <a:rPr lang="da-DK" b="1" i="0" dirty="0"/>
              <a:t>Chrome, Edge eller Safari som browser </a:t>
            </a:r>
            <a:r>
              <a:rPr lang="da-DK" i="0" dirty="0"/>
              <a:t>på jeres computere – de browsere understøtter Aula allerbedst - sig til, hvis I har brug for hjælp her.</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Foran jer har I hvert jeres </a:t>
            </a:r>
            <a:r>
              <a:rPr lang="da-DK" b="1" i="0" dirty="0"/>
              <a:t>”visitkort” </a:t>
            </a:r>
            <a:r>
              <a:rPr lang="da-DK" b="0" i="0" dirty="0"/>
              <a:t>med hvert jeres </a:t>
            </a:r>
            <a:r>
              <a:rPr lang="da-DK" i="0" dirty="0"/>
              <a:t>”alias”  og login. I er delt</a:t>
            </a:r>
            <a:r>
              <a:rPr lang="da-DK" dirty="0"/>
              <a:t> i team af 4 medlemmer, og alle er tilknyttet den samme fiktive institution. Hvert team er på måde den gruppe, I er medlemmer af i Aula. </a:t>
            </a:r>
            <a:r>
              <a:rPr lang="da-DK" b="1" i="1" dirty="0"/>
              <a:t>(Note: tegn på tavle, så de forstår opbygningen her)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Undervejs i opgavesedlerne, skal I bruge den data, som er listet på kortet.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Og husk – vi kaster jer lidt ud over kanten her, uden den helt store instruktion</a:t>
            </a:r>
            <a:r>
              <a:rPr lang="da-DK" i="0" dirty="0"/>
              <a:t>. Har I behov for yderligere støtte, kan I altid bruge trin-for-trin-guides og træningsvideoer. </a:t>
            </a:r>
            <a:r>
              <a:rPr lang="da-DK" b="1" i="0" dirty="0"/>
              <a:t>Link (</a:t>
            </a:r>
            <a:r>
              <a:rPr lang="da-DK" sz="936" b="1" u="sng" kern="1200" dirty="0">
                <a:solidFill>
                  <a:schemeClr val="tx1"/>
                </a:solidFill>
                <a:effectLst/>
                <a:latin typeface="+mn-lt"/>
                <a:ea typeface="+mn-ea"/>
                <a:cs typeface="+mn-cs"/>
                <a:hlinkClick r:id="rId3"/>
              </a:rPr>
              <a:t>www.aulainfo.dk</a:t>
            </a:r>
            <a:r>
              <a:rPr lang="da-DK" b="1" i="0" dirty="0"/>
              <a:t>) er noteret på whiteboard</a:t>
            </a:r>
            <a:r>
              <a:rPr lang="da-DK" i="0" dirty="0"/>
              <a:t>. Trin-for-trin-guides og træningsvideoer vil vise jer en mere detaljeret gennemgang af Grupper og Overblik og er primært tænkt som undervisningsmateriale, som I kan dykke ned i efter uddannelsesforløbet i dag – så forsøg jer først alene med opgavesedlen som afsæt.</a:t>
            </a:r>
          </a:p>
          <a:p>
            <a:endParaRPr lang="da-DK" i="0" dirty="0"/>
          </a:p>
          <a:p>
            <a:r>
              <a:rPr lang="da-DK" i="0" dirty="0"/>
              <a:t>I får nu udleveret </a:t>
            </a:r>
            <a:r>
              <a:rPr lang="da-DK" b="1" i="0" dirty="0"/>
              <a:t>to opgavesedler – ”Målrettet kommunikation” og ”Grupper som samarbejdsrum” - </a:t>
            </a:r>
            <a:r>
              <a:rPr lang="da-DK" i="0" dirty="0"/>
              <a:t>som hænger sammen med fortællingen i  brugerrejsen, I lige har set.</a:t>
            </a:r>
            <a:r>
              <a:rPr lang="da-DK" b="1" i="0" dirty="0"/>
              <a:t> </a:t>
            </a:r>
          </a:p>
          <a:p>
            <a:endParaRPr lang="da-DK" i="0" dirty="0"/>
          </a:p>
          <a:p>
            <a:r>
              <a:rPr lang="da-DK" i="0" dirty="0"/>
              <a:t>I opgaverne kommer I altså omkring de arbejdsgange og den funktionalitet, I blev præsenteret for i brugerrejsen.</a:t>
            </a:r>
          </a:p>
          <a:p>
            <a:endParaRPr lang="da-DK" i="0" dirty="0"/>
          </a:p>
          <a:p>
            <a:r>
              <a:rPr lang="da-DK" b="1" i="0" dirty="0"/>
              <a:t>Start med opgavesedlen ”Målrettet kommunikation” og løs opgaverne med afsæt i opgavesedlen.</a:t>
            </a:r>
          </a:p>
          <a:p>
            <a:endParaRPr lang="da-DK" i="0" dirty="0"/>
          </a:p>
          <a:p>
            <a:r>
              <a:rPr lang="da-DK" i="0" dirty="0"/>
              <a:t>Det er vigtigt at understrege, at opgavesedlerne tager afsæt i én af flere måder at løse opgaven på. Forsøg derfor, at løse opgaven uden minutiøst at følge opgavesedlerne. Hovedformålet med opgaverne er</a:t>
            </a:r>
            <a:r>
              <a:rPr lang="da-DK" sz="1000" b="0" i="0" kern="1200" dirty="0">
                <a:solidFill>
                  <a:schemeClr val="tx1"/>
                </a:solidFill>
                <a:effectLst/>
                <a:latin typeface="+mn-lt"/>
                <a:ea typeface="+mn-ea"/>
                <a:cs typeface="+mn-cs"/>
              </a:rPr>
              <a:t>, at I kommer omkring Grupper og Overblik </a:t>
            </a:r>
            <a:r>
              <a:rPr lang="da-DK" i="0" dirty="0"/>
              <a:t>og får afprøvet arbejdsgangene her. </a:t>
            </a:r>
          </a:p>
          <a:p>
            <a:endParaRPr lang="da-DK" i="0" dirty="0"/>
          </a:p>
          <a:p>
            <a:r>
              <a:rPr lang="da-DK" sz="1200" b="1" i="0" kern="1200" dirty="0">
                <a:solidFill>
                  <a:schemeClr val="tx1"/>
                </a:solidFill>
                <a:effectLst/>
                <a:latin typeface="+mn-lt"/>
                <a:ea typeface="+mn-ea"/>
                <a:cs typeface="+mn-cs"/>
              </a:rPr>
              <a:t>I benytter et uddannelsesmiljø, som nulstilles efter hvert uddannelsesforløb – I kan derfor ikke gøre noget galt – prøv jer frem og vær nysgerrige.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Jeg noterer de spørgsmål I hver især har undervejs og noterer dem på vores ”Parkeringsplads” – så samler vi op på dem i fællesskab efterfølgende.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a:t>
            </a:r>
            <a:r>
              <a:rPr lang="da-DK" sz="1200" b="1" i="0" kern="1200" dirty="0">
                <a:solidFill>
                  <a:schemeClr val="tx1"/>
                </a:solidFill>
                <a:effectLst/>
                <a:latin typeface="+mn-lt"/>
                <a:ea typeface="+mn-ea"/>
                <a:cs typeface="+mn-cs"/>
              </a:rPr>
              <a:t>25 minutter til de to opgavesedler </a:t>
            </a:r>
            <a:r>
              <a:rPr lang="da-DK" sz="1200" b="0" i="0" kern="1200" dirty="0">
                <a:solidFill>
                  <a:schemeClr val="tx1"/>
                </a:solidFill>
                <a:effectLst/>
                <a:latin typeface="+mn-lt"/>
                <a:ea typeface="+mn-ea"/>
                <a:cs typeface="+mn-cs"/>
              </a:rPr>
              <a:t>– skulle I være færdige før tid, så er I velkomne til at gå på egen opdagelse i Aula – vigtigt er det, at I giver hinanden ro til at arbejde i eget tempo.</a:t>
            </a:r>
          </a:p>
          <a:p>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0" kern="1200" dirty="0">
              <a:solidFill>
                <a:schemeClr val="tx1"/>
              </a:solidFill>
              <a:effectLst/>
              <a:latin typeface="+mn-lt"/>
              <a:ea typeface="+mn-ea"/>
              <a:cs typeface="+mn-cs"/>
            </a:endParaRPr>
          </a:p>
          <a:p>
            <a:r>
              <a:rPr lang="da-DK" sz="1200" b="1" dirty="0"/>
              <a:t>Noter: </a:t>
            </a:r>
          </a:p>
          <a:p>
            <a:pPr marL="0" indent="0">
              <a:buFont typeface="Arial" panose="020B0604020202020204" pitchFamily="34" charset="0"/>
              <a:buNone/>
            </a:pPr>
            <a:r>
              <a:rPr lang="da-DK" sz="1200" i="1" dirty="0"/>
              <a:t>Hav opgavesedler klar til udlevering</a:t>
            </a:r>
          </a:p>
          <a:p>
            <a:pPr marL="0" indent="0">
              <a:buFont typeface="Arial" panose="020B0604020202020204" pitchFamily="34" charset="0"/>
              <a:buNone/>
            </a:pPr>
            <a:r>
              <a:rPr lang="da-DK" sz="1200" i="1" dirty="0"/>
              <a:t>Skriv link </a:t>
            </a:r>
            <a:r>
              <a:rPr lang="da-DK" sz="1200" b="1" i="1" u="sng" kern="1200" dirty="0">
                <a:solidFill>
                  <a:schemeClr val="tx1"/>
                </a:solidFill>
                <a:effectLst/>
                <a:latin typeface="+mn-lt"/>
                <a:ea typeface="+mn-ea"/>
                <a:cs typeface="+mn-cs"/>
                <a:hlinkClick r:id="rId3"/>
              </a:rPr>
              <a:t>www.aulainfo.dk</a:t>
            </a:r>
            <a:r>
              <a:rPr lang="da-DK" sz="1200" b="1" i="1" u="sng" kern="1200" dirty="0">
                <a:solidFill>
                  <a:schemeClr val="tx1"/>
                </a:solidFill>
                <a:effectLst/>
                <a:latin typeface="+mn-lt"/>
                <a:ea typeface="+mn-ea"/>
                <a:cs typeface="+mn-cs"/>
              </a:rPr>
              <a:t> </a:t>
            </a:r>
            <a:r>
              <a:rPr lang="da-DK" sz="1200" b="0" i="1" u="none" kern="1200" dirty="0">
                <a:solidFill>
                  <a:schemeClr val="tx1"/>
                </a:solidFill>
                <a:effectLst/>
                <a:latin typeface="+mn-lt"/>
                <a:ea typeface="+mn-ea"/>
                <a:cs typeface="+mn-cs"/>
              </a:rPr>
              <a:t>på whiteboard</a:t>
            </a:r>
            <a:endParaRPr lang="da-DK" sz="1200" b="0" i="1" u="none"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har nu haft hænderne i Grupper og Overblik i Aula. I opsamlingsfasen her samler vi i fællesskab op på dels pointer omkring målrettet kommunikation, dels på de spørgsmål I bør får afklaret, inden jeres egen undervisning. Her med </a:t>
            </a:r>
            <a:r>
              <a:rPr lang="da-DK" sz="936" b="1" kern="1200" dirty="0">
                <a:solidFill>
                  <a:schemeClr val="tx1"/>
                </a:solidFill>
                <a:effectLst/>
                <a:latin typeface="+mn-lt"/>
                <a:ea typeface="+mn-ea"/>
                <a:cs typeface="+mn-cs"/>
              </a:rPr>
              <a:t>særligt fokus på, hvordan Grupper tænkes anvendt på jeres skoler.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Relevant og målrettet kommunikation</a:t>
            </a:r>
            <a:r>
              <a:rPr lang="da-DK" sz="1000" i="0" kern="1200" dirty="0">
                <a:solidFill>
                  <a:schemeClr val="tx1"/>
                </a:solidFill>
                <a:effectLst/>
                <a:latin typeface="+mn-lt"/>
                <a:ea typeface="+mn-ea"/>
                <a:cs typeface="+mn-cs"/>
              </a:rPr>
              <a:t>: Det er en væsentlig pointe, at gruppekonceptet i Aula giver mulighed for at målrette kommunikation, så medarbejdere, forældre og elever alene modtager information, som er relevant for dem. </a:t>
            </a:r>
            <a:r>
              <a:rPr lang="da-DK" sz="1000" kern="1200" dirty="0">
                <a:solidFill>
                  <a:schemeClr val="tx1"/>
                </a:solidFill>
                <a:effectLst/>
                <a:latin typeface="+mn-lt"/>
                <a:ea typeface="+mn-ea"/>
                <a:cs typeface="+mn-cs"/>
              </a:rPr>
              <a:t>Når medarbejdere tager Aula i brug, vil grupper fra STIL/UNI-C automatisk være oprettet i Aula såsom klasser, årgange og stuer.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Samlet overblik: </a:t>
            </a:r>
            <a:r>
              <a:rPr lang="da-DK" sz="1000" i="0" kern="1200" dirty="0">
                <a:solidFill>
                  <a:schemeClr val="tx1"/>
                </a:solidFill>
                <a:effectLst/>
                <a:latin typeface="+mn-lt"/>
                <a:ea typeface="+mn-ea"/>
                <a:cs typeface="+mn-cs"/>
              </a:rPr>
              <a:t>Al information fra de grupper, som den enkelte bruger er medlem af, samles i overblikket – </a:t>
            </a:r>
            <a:r>
              <a:rPr lang="da-DK" sz="1000" dirty="0"/>
              <a:t>den information, der kommer i overblikket er dermed mere relevant, og nødvendigheden for at filtrere bliver mindre.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Aula-grupper:</a:t>
            </a:r>
            <a:r>
              <a:rPr lang="da-DK" sz="1050" i="0" kern="1200" dirty="0">
                <a:solidFill>
                  <a:schemeClr val="tx1"/>
                </a:solidFill>
                <a:effectLst/>
                <a:latin typeface="+mn-lt"/>
                <a:ea typeface="+mn-ea"/>
                <a:cs typeface="+mn-cs"/>
              </a:rPr>
              <a:t> </a:t>
            </a:r>
            <a:r>
              <a:rPr lang="da-DK" sz="1000" b="0" kern="1200" dirty="0">
                <a:solidFill>
                  <a:schemeClr val="tx1"/>
                </a:solidFill>
                <a:effectLst/>
                <a:latin typeface="+mn-lt"/>
                <a:ea typeface="+mn-ea"/>
                <a:cs typeface="+mn-cs"/>
              </a:rPr>
              <a:t>I</a:t>
            </a:r>
            <a:r>
              <a:rPr lang="en-GB" sz="1000" kern="1200" dirty="0" err="1">
                <a:solidFill>
                  <a:schemeClr val="tx1"/>
                </a:solidFill>
                <a:effectLst/>
                <a:latin typeface="+mn-lt"/>
                <a:ea typeface="+mn-ea"/>
                <a:cs typeface="+mn-cs"/>
              </a:rPr>
              <a:t>nstitutionens</a:t>
            </a:r>
            <a:r>
              <a:rPr lang="en-GB" sz="1000" kern="1200" dirty="0">
                <a:solidFill>
                  <a:schemeClr val="tx1"/>
                </a:solidFill>
                <a:effectLst/>
                <a:latin typeface="+mn-lt"/>
                <a:ea typeface="+mn-ea"/>
                <a:cs typeface="+mn-cs"/>
              </a:rPr>
              <a:t> administrator og </a:t>
            </a:r>
            <a:r>
              <a:rPr lang="en-GB" sz="1000" kern="1200" dirty="0" err="1">
                <a:solidFill>
                  <a:schemeClr val="tx1"/>
                </a:solidFill>
                <a:effectLst/>
                <a:latin typeface="+mn-lt"/>
                <a:ea typeface="+mn-ea"/>
                <a:cs typeface="+mn-cs"/>
              </a:rPr>
              <a:t>medarbejdere</a:t>
            </a:r>
            <a:r>
              <a:rPr lang="en-GB" sz="1000" kern="1200" dirty="0">
                <a:solidFill>
                  <a:schemeClr val="tx1"/>
                </a:solidFill>
                <a:effectLst/>
                <a:latin typeface="+mn-lt"/>
                <a:ea typeface="+mn-ea"/>
                <a:cs typeface="+mn-cs"/>
              </a:rPr>
              <a:t>, der har </a:t>
            </a:r>
            <a:r>
              <a:rPr lang="en-GB" sz="1000" kern="1200" dirty="0" err="1">
                <a:solidFill>
                  <a:schemeClr val="tx1"/>
                </a:solidFill>
                <a:effectLst/>
                <a:latin typeface="+mn-lt"/>
                <a:ea typeface="+mn-ea"/>
                <a:cs typeface="+mn-cs"/>
              </a:rPr>
              <a:t>fået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tildelt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rettigheden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oprette</a:t>
            </a:r>
            <a:r>
              <a:rPr lang="en-GB" sz="1000" kern="1200" dirty="0">
                <a:solidFill>
                  <a:schemeClr val="tx1"/>
                </a:solidFill>
                <a:effectLst/>
                <a:latin typeface="+mn-lt"/>
                <a:ea typeface="+mn-ea"/>
                <a:cs typeface="+mn-cs"/>
              </a:rPr>
              <a:t> og </a:t>
            </a:r>
            <a:r>
              <a:rPr lang="en-GB" sz="1000" kern="1200" dirty="0" err="1">
                <a:solidFill>
                  <a:schemeClr val="tx1"/>
                </a:solidFill>
                <a:effectLst/>
                <a:latin typeface="+mn-lt"/>
                <a:ea typeface="+mn-ea"/>
                <a:cs typeface="+mn-cs"/>
              </a:rPr>
              <a:t>administrere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direkte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a:t>
            </a:r>
            <a:r>
              <a:rPr lang="en-GB" sz="1000" kern="1200" dirty="0">
                <a:solidFill>
                  <a:schemeClr val="tx1"/>
                </a:solidFill>
                <a:effectLst/>
                <a:latin typeface="+mn-lt"/>
                <a:ea typeface="+mn-ea"/>
                <a:cs typeface="+mn-cs"/>
              </a:rPr>
              <a:t> Aula. </a:t>
            </a:r>
            <a:r>
              <a:rPr lang="en-GB" sz="1000" kern="1200" dirty="0" err="1">
                <a:solidFill>
                  <a:schemeClr val="tx1"/>
                </a:solidFill>
                <a:effectLst/>
                <a:latin typeface="+mn-lt"/>
                <a:ea typeface="+mn-ea"/>
                <a:cs typeface="+mn-cs"/>
              </a:rPr>
              <a:t>Gruppens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medlemmer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tildeles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forskellige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skriverettigheder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for </a:t>
            </a:r>
            <a:r>
              <a:rPr lang="en-GB" sz="1000" kern="1200" dirty="0" err="1">
                <a:solidFill>
                  <a:schemeClr val="tx1"/>
                </a:solidFill>
                <a:effectLst/>
                <a:latin typeface="+mn-lt"/>
                <a:ea typeface="+mn-ea"/>
                <a:cs typeface="+mn-cs"/>
              </a:rPr>
              <a:t>forældre</a:t>
            </a:r>
            <a:r>
              <a:rPr lang="en-GB" sz="1000" kern="1200" dirty="0">
                <a:solidFill>
                  <a:schemeClr val="tx1"/>
                </a:solidFill>
                <a:effectLst/>
                <a:latin typeface="+mn-lt"/>
                <a:ea typeface="+mn-ea"/>
                <a:cs typeface="+mn-cs"/>
              </a:rPr>
              <a:t> I 9.A,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den </a:t>
            </a:r>
            <a:r>
              <a:rPr lang="en-GB" sz="1000" kern="1200" dirty="0" err="1">
                <a:solidFill>
                  <a:schemeClr val="tx1"/>
                </a:solidFill>
                <a:effectLst/>
                <a:latin typeface="+mn-lt"/>
                <a:ea typeface="+mn-ea"/>
                <a:cs typeface="+mn-cs"/>
              </a:rPr>
              <a:t>måske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alene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bruges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t>
            </a:r>
            <a:r>
              <a:rPr lang="en-GB" sz="1000" kern="1200" dirty="0" err="1">
                <a:solidFill>
                  <a:schemeClr val="tx1"/>
                </a:solidFill>
                <a:effectLst/>
                <a:latin typeface="+mn-lt"/>
                <a:ea typeface="+mn-ea"/>
                <a:cs typeface="+mn-cs"/>
              </a:rPr>
              <a:t>orientering</a:t>
            </a:r>
            <a:r>
              <a:rPr lang="en-GB" sz="1000" kern="1200" dirty="0">
                <a:solidFill>
                  <a:schemeClr val="tx1"/>
                </a:solidFill>
                <a:effectLst/>
                <a:latin typeface="+mn-lt"/>
                <a:ea typeface="+mn-ea"/>
                <a:cs typeface="+mn-cs"/>
              </a:rPr>
              <a:t> – </a:t>
            </a:r>
            <a:r>
              <a:rPr lang="en-GB" sz="1000" kern="1200" dirty="0" err="1">
                <a:solidFill>
                  <a:schemeClr val="tx1"/>
                </a:solidFill>
                <a:effectLst/>
                <a:latin typeface="+mn-lt"/>
                <a:ea typeface="+mn-ea"/>
                <a:cs typeface="+mn-cs"/>
              </a:rPr>
              <a:t>forældrene</a:t>
            </a:r>
            <a:r>
              <a:rPr lang="en-GB" sz="1000" kern="1200" dirty="0">
                <a:solidFill>
                  <a:schemeClr val="tx1"/>
                </a:solidFill>
                <a:effectLst/>
                <a:latin typeface="+mn-lt"/>
                <a:ea typeface="+mn-ea"/>
                <a:cs typeface="+mn-cs"/>
              </a:rPr>
              <a:t> har </a:t>
            </a:r>
            <a:r>
              <a:rPr lang="en-GB" sz="1000" kern="1200" dirty="0" err="1">
                <a:solidFill>
                  <a:schemeClr val="tx1"/>
                </a:solidFill>
                <a:effectLst/>
                <a:latin typeface="+mn-lt"/>
                <a:ea typeface="+mn-ea"/>
                <a:cs typeface="+mn-cs"/>
              </a:rPr>
              <a:t>derfor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ingen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skriverettigheder</a:t>
            </a:r>
            <a:r>
              <a:rPr lang="en-GB" sz="1000" kern="1200" dirty="0">
                <a:solidFill>
                  <a:schemeClr val="tx1"/>
                </a:solidFill>
                <a:effectLst/>
                <a:latin typeface="+mn-lt"/>
                <a:ea typeface="+mn-ea"/>
                <a:cs typeface="+mn-cs"/>
              </a:rPr>
              <a:t> 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dirty="0">
              <a:latin typeface="Lato black"/>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0" kern="1200" dirty="0">
                <a:solidFill>
                  <a:schemeClr val="tx1"/>
                </a:solidFill>
                <a:effectLst/>
                <a:latin typeface="+mn-lt"/>
                <a:ea typeface="+mn-ea"/>
                <a:cs typeface="+mn-cs"/>
              </a:rPr>
              <a:t>Samarbejdsrum i Aula: </a:t>
            </a:r>
            <a:r>
              <a:rPr lang="da-DK" sz="1000" dirty="0">
                <a:latin typeface="Lato black"/>
              </a:rPr>
              <a:t>Grupper i Aula kan have deres egen side, hvor eksempelvis en klasse eller forældregruppe har deres eget sted med indhold kun for dem. Gruppen kan tilføjes moduler som Kalender og Galleri alt efter formål og behov.</a:t>
            </a:r>
            <a:r>
              <a:rPr lang="da-DK" sz="1000" b="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anvendelsespointe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GB" sz="936" b="1" kern="1200" dirty="0" err="1">
                <a:solidFill>
                  <a:schemeClr val="tx1"/>
                </a:solidFill>
                <a:effectLst/>
                <a:latin typeface="+mn-lt"/>
                <a:ea typeface="+mn-ea"/>
                <a:cs typeface="+mn-cs"/>
              </a:rPr>
              <a:t>Videndeling</a:t>
            </a:r>
            <a:r>
              <a:rPr lang="en-GB" sz="936" b="1" kern="1200" dirty="0">
                <a:solidFill>
                  <a:schemeClr val="tx1"/>
                </a:solidFill>
                <a:effectLst/>
                <a:latin typeface="+mn-lt"/>
                <a:ea typeface="+mn-ea"/>
                <a:cs typeface="+mn-cs"/>
              </a:rPr>
              <a:t> og </a:t>
            </a:r>
            <a:r>
              <a:rPr lang="en-GB" sz="936" b="1" kern="1200" dirty="0" err="1">
                <a:solidFill>
                  <a:schemeClr val="tx1"/>
                </a:solidFill>
                <a:effectLst/>
                <a:latin typeface="+mn-lt"/>
                <a:ea typeface="+mn-ea"/>
                <a:cs typeface="+mn-cs"/>
              </a:rPr>
              <a:t>samarbejde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Grupper</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kan</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oprettes</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på</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tværs</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af</a:t>
            </a:r>
            <a:r>
              <a:rPr lang="en-GB" sz="936" kern="1200" dirty="0">
                <a:solidFill>
                  <a:schemeClr val="tx1"/>
                </a:solidFill>
                <a:effectLst/>
                <a:latin typeface="+mn-lt"/>
                <a:ea typeface="+mn-ea"/>
                <a:cs typeface="+mn-cs"/>
              </a:rPr>
              <a:t> </a:t>
            </a:r>
            <a:r>
              <a:rPr lang="en-GB" sz="936" kern="1200" dirty="0" err="1">
                <a:solidFill>
                  <a:schemeClr val="tx1"/>
                </a:solidFill>
                <a:effectLst/>
                <a:latin typeface="+mn-lt"/>
                <a:ea typeface="+mn-ea"/>
                <a:cs typeface="+mn-cs"/>
              </a:rPr>
              <a:t>institutioner</a:t>
            </a:r>
            <a:r>
              <a:rPr lang="en-GB" sz="936" kern="120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 det </a:t>
            </a:r>
            <a:r>
              <a:rPr lang="en-GB" sz="1000" kern="1200" dirty="0" err="1">
                <a:solidFill>
                  <a:schemeClr val="tx1"/>
                </a:solidFill>
                <a:effectLst/>
                <a:latin typeface="+mn-lt"/>
                <a:ea typeface="+mn-ea"/>
                <a:cs typeface="+mn-cs"/>
              </a:rPr>
              <a:t>kunne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Matematiknetværket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som</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faglærere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en</a:t>
            </a:r>
            <a:r>
              <a:rPr lang="en-GB" sz="1000" kern="1200" dirty="0">
                <a:solidFill>
                  <a:schemeClr val="tx1"/>
                </a:solidFill>
                <a:effectLst/>
                <a:latin typeface="+mn-lt"/>
                <a:ea typeface="+mn-ea"/>
                <a:cs typeface="+mn-cs"/>
              </a:rPr>
              <a:t> del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på</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tværs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skoler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a:t>
            </a:r>
            <a:r>
              <a:rPr lang="en-GB" sz="1000" kern="1200" dirty="0">
                <a:solidFill>
                  <a:schemeClr val="tx1"/>
                </a:solidFill>
                <a:effectLst/>
                <a:latin typeface="+mn-lt"/>
                <a:ea typeface="+mn-ea"/>
                <a:cs typeface="+mn-cs"/>
              </a:rPr>
              <a:t> for Aula </a:t>
            </a:r>
            <a:r>
              <a:rPr lang="en-GB" sz="1000" kern="1200" dirty="0" err="1">
                <a:solidFill>
                  <a:schemeClr val="tx1"/>
                </a:solidFill>
                <a:effectLst/>
                <a:latin typeface="+mn-lt"/>
                <a:ea typeface="+mn-ea"/>
                <a:cs typeface="+mn-cs"/>
              </a:rPr>
              <a:t>superbrugere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hvor</a:t>
            </a:r>
            <a:r>
              <a:rPr lang="en-GB" sz="1000" kern="1200" dirty="0">
                <a:solidFill>
                  <a:schemeClr val="tx1"/>
                </a:solidFill>
                <a:effectLst/>
                <a:latin typeface="+mn-lt"/>
                <a:ea typeface="+mn-ea"/>
                <a:cs typeface="+mn-cs"/>
              </a:rPr>
              <a:t> de har </a:t>
            </a:r>
            <a:r>
              <a:rPr lang="en-GB" sz="1000" kern="1200" dirty="0" err="1">
                <a:solidFill>
                  <a:schemeClr val="tx1"/>
                </a:solidFill>
                <a:effectLst/>
                <a:latin typeface="+mn-lt"/>
                <a:ea typeface="+mn-ea"/>
                <a:cs typeface="+mn-cs"/>
              </a:rPr>
              <a:t>mulighed</a:t>
            </a:r>
            <a:r>
              <a:rPr lang="en-GB" sz="1000" kern="1200" dirty="0">
                <a:solidFill>
                  <a:schemeClr val="tx1"/>
                </a:solidFill>
                <a:effectLst/>
                <a:latin typeface="+mn-lt"/>
                <a:ea typeface="+mn-ea"/>
                <a:cs typeface="+mn-cs"/>
              </a:rPr>
              <a:t> for at </a:t>
            </a:r>
            <a:r>
              <a:rPr lang="en-GB" sz="1000" kern="1200" dirty="0" err="1">
                <a:solidFill>
                  <a:schemeClr val="tx1"/>
                </a:solidFill>
                <a:effectLst/>
                <a:latin typeface="+mn-lt"/>
                <a:ea typeface="+mn-ea"/>
                <a:cs typeface="+mn-cs"/>
              </a:rPr>
              <a:t>sparre</a:t>
            </a:r>
            <a:r>
              <a:rPr lang="en-GB" sz="1000" kern="1200" dirty="0">
                <a:solidFill>
                  <a:schemeClr val="tx1"/>
                </a:solidFill>
                <a:effectLst/>
                <a:latin typeface="+mn-lt"/>
                <a:ea typeface="+mn-ea"/>
                <a:cs typeface="+mn-cs"/>
              </a:rPr>
              <a:t> og </a:t>
            </a:r>
            <a:r>
              <a:rPr lang="en-GB" sz="1000" kern="1200" dirty="0" err="1">
                <a:solidFill>
                  <a:schemeClr val="tx1"/>
                </a:solidFill>
                <a:effectLst/>
                <a:latin typeface="+mn-lt"/>
                <a:ea typeface="+mn-ea"/>
                <a:cs typeface="+mn-cs"/>
              </a:rPr>
              <a:t>videndele</a:t>
            </a:r>
            <a:r>
              <a:rPr lang="en-GB" sz="1000" kern="1200" dirty="0">
                <a:solidFill>
                  <a:schemeClr val="tx1"/>
                </a:solidFill>
                <a:effectLst/>
                <a:latin typeface="+mn-lt"/>
                <a:ea typeface="+mn-ea"/>
                <a:cs typeface="+mn-cs"/>
              </a:rPr>
              <a:t> med </a:t>
            </a:r>
            <a:r>
              <a:rPr lang="en-GB" sz="1000" kern="1200" dirty="0" err="1">
                <a:solidFill>
                  <a:schemeClr val="tx1"/>
                </a:solidFill>
                <a:effectLst/>
                <a:latin typeface="+mn-lt"/>
                <a:ea typeface="+mn-ea"/>
                <a:cs typeface="+mn-cs"/>
              </a:rPr>
              <a:t>hinanden</a:t>
            </a:r>
            <a:r>
              <a:rPr lang="en-GB" sz="10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GB" sz="1000" kern="1200" baseline="0" dirty="0">
              <a:solidFill>
                <a:schemeClr val="tx1"/>
              </a:solidFill>
              <a:effectLst/>
              <a:latin typeface="+mn-lt"/>
              <a:ea typeface="+mn-ea"/>
              <a:cs typeface="+mn-cs"/>
            </a:endParaRPr>
          </a:p>
          <a:p>
            <a:pPr marL="0" indent="0">
              <a:buFont typeface="Arial" panose="020B0604020202020204" pitchFamily="34" charset="0"/>
              <a:buNone/>
            </a:pPr>
            <a:r>
              <a:rPr lang="da-DK" sz="1000" baseline="0" dirty="0"/>
              <a:t>Det er som udgangspunkt den kommunale administrator og institutionens administrator af Aula, der kan oprette grupper direkte i Aula – og institutionsadministratoren på de enkelte institutioner kan tildele rettigheden til at oprette og administrere grupper til en eller flere medarbejdere på en institution, som i brugerrejsen, hvor Frank har fået tildelt rettigheden til at oprette grupper.</a:t>
            </a:r>
          </a:p>
          <a:p>
            <a:pPr marL="0" indent="0">
              <a:lnSpc>
                <a:spcPct val="100000"/>
              </a:lnSpc>
              <a:buFont typeface="Arial" panose="020B0604020202020204" pitchFamily="34" charset="0"/>
              <a:buNone/>
            </a:pPr>
            <a:endParaRPr lang="da-DK" sz="1000" baseline="0" dirty="0"/>
          </a:p>
          <a:p>
            <a:pPr marL="0" indent="0">
              <a:lnSpc>
                <a:spcPct val="100000"/>
              </a:lnSpc>
              <a:buFont typeface="Arial" panose="020B0604020202020204" pitchFamily="34" charset="0"/>
              <a:buNone/>
            </a:pPr>
            <a:r>
              <a:rPr lang="da-DK" sz="1000" b="1" baseline="0" dirty="0"/>
              <a:t>Rammerne for brugen af grupper i Aula vil derfor som udgangspunkt være sat af, hvad der er besluttet centralt i jeres kommune og skoler omkring brugen af grupper, og hvilke rammer det så sætter for brugen af grupper for jer.</a:t>
            </a:r>
          </a:p>
          <a:p>
            <a:pPr marL="0" indent="0">
              <a:lnSpc>
                <a:spcPct val="100000"/>
              </a:lnSpc>
              <a:buFont typeface="Arial" panose="020B0604020202020204" pitchFamily="34" charset="0"/>
              <a:buNone/>
            </a:pPr>
            <a:endParaRPr lang="da-DK" sz="1000" baseline="0"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14</a:t>
            </a:fld>
            <a:endParaRPr lang="da-DK"/>
          </a:p>
        </p:txBody>
      </p:sp>
    </p:spTree>
    <p:extLst>
      <p:ext uri="{BB962C8B-B14F-4D97-AF65-F5344CB8AC3E}">
        <p14:creationId xmlns:p14="http://schemas.microsoft.com/office/powerpoint/2010/main" val="112924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Så hvilke beslutninger bør afklares her? </a:t>
            </a:r>
            <a:r>
              <a:rPr lang="da-DK" sz="1100" b="1" kern="1200" dirty="0">
                <a:solidFill>
                  <a:schemeClr val="tx1"/>
                </a:solidFill>
                <a:effectLst/>
                <a:latin typeface="+mn-lt"/>
                <a:ea typeface="+mn-ea"/>
                <a:cs typeface="+mn-cs"/>
              </a:rPr>
              <a:t>Det er nu, I skal sørge for at notere på jeres huskesedler undervejs, hvis der er områder, som I skal hjem og have afklaret omkring brugen af grupper i Aula.</a:t>
            </a:r>
          </a:p>
          <a:p>
            <a:pPr marL="0" indent="0">
              <a:lnSpc>
                <a:spcPct val="100000"/>
              </a:lnSpc>
              <a:buFont typeface="Arial" panose="020B0604020202020204" pitchFamily="34" charset="0"/>
              <a:buNone/>
            </a:pPr>
            <a:endParaRPr lang="da-DK" sz="1100" b="1" baseline="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Oplæg til afklaringspunkter omkring anvendelse af grupper: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Helt grundlæggende bør I få afklaret: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(klik afklaringspunkt frem)</a:t>
            </a: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dirty="0"/>
              <a:t>Hvem har rettighed til at oprette grupper på jeres skoler? </a:t>
            </a:r>
            <a:r>
              <a:rPr lang="da-DK" sz="1100" b="0" dirty="0"/>
              <a:t>– er det en rettighed, der tildeles udvalgte eller alle medarbejdere?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grupper kan I oprette på jeres skoler?  - </a:t>
            </a:r>
            <a:r>
              <a:rPr lang="da-DK" sz="1000" kern="1200" dirty="0">
                <a:solidFill>
                  <a:schemeClr val="tx1"/>
                </a:solidFill>
                <a:effectLst/>
                <a:latin typeface="+mn-lt"/>
                <a:ea typeface="+mn-ea"/>
                <a:cs typeface="+mn-cs"/>
              </a:rPr>
              <a:t>Kan der kun eksempelvis kun oprettes grupper, der relaterer sig til børns læring og trivsel – altså kerneopgaven? Eller skal der også være plads til grupper, der ikke specifikt omhandler læring og trivsel, såsom lærernes løbeklub?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da-DK" sz="1050" b="1" dirty="0">
                <a:latin typeface="Lato black"/>
              </a:rPr>
              <a:t>Hvem må kommunikere med hvem i grupper? - </a:t>
            </a:r>
            <a:r>
              <a:rPr lang="da-DK" sz="1050" i="0" kern="1200" dirty="0">
                <a:solidFill>
                  <a:schemeClr val="tx1"/>
                </a:solidFill>
                <a:effectLst/>
                <a:latin typeface="+mn-lt"/>
                <a:ea typeface="+mn-ea"/>
                <a:cs typeface="+mn-cs"/>
              </a:rPr>
              <a:t>En gruppes grupperedaktør kan </a:t>
            </a:r>
            <a:r>
              <a:rPr lang="da-DK" sz="1000" i="0" dirty="0">
                <a:latin typeface="Lato black"/>
              </a:rPr>
              <a:t>styre om, og i givet fald hvilke medlemmer af gruppen, der skal have rettigheder til at skrive opslag, oprette begivenheder og beskeder og dele medier. Er der udarbejdet retningslinjer her?</a:t>
            </a:r>
          </a:p>
          <a:p>
            <a:pPr marL="171450" indent="-171450">
              <a:lnSpc>
                <a:spcPct val="100000"/>
              </a:lnSpc>
              <a:buFont typeface="Arial" panose="020B0604020202020204" pitchFamily="34" charset="0"/>
              <a:buChar char="•"/>
            </a:pPr>
            <a:endParaRPr lang="da-DK" sz="1000" i="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opretter vi grupper som samarbejdsrum? - Som udgangspunkt anbefales det, at grupper, der oprettes i Aula, oprettes uden egen side</a:t>
            </a:r>
            <a:r>
              <a:rPr lang="da-DK" sz="1000" b="0" kern="1200" dirty="0">
                <a:solidFill>
                  <a:schemeClr val="tx1"/>
                </a:solidFill>
                <a:effectLst/>
                <a:latin typeface="+mn-lt"/>
                <a:ea typeface="+mn-ea"/>
                <a:cs typeface="+mn-cs"/>
              </a:rPr>
              <a:t>. Via disse grupper kan I hurtigt og nemt sende beskeder og kalenderinvitationer til hele grupper af brugere. Oprettes grupper med egen side, som samarbejdsrum i Aula, bør der være et specifikt formål med dette </a:t>
            </a:r>
            <a:r>
              <a:rPr lang="da-DK" sz="1000" i="0" kern="1200" dirty="0">
                <a:solidFill>
                  <a:schemeClr val="tx1"/>
                </a:solidFill>
                <a:effectLst/>
                <a:latin typeface="+mn-lt"/>
                <a:ea typeface="+mn-ea"/>
                <a:cs typeface="+mn-cs"/>
              </a:rPr>
              <a:t>– ellers vil det blot opleves som en ekstra og unødig arbejdsgang, at skulle tilgå disse grupper.</a:t>
            </a:r>
            <a:r>
              <a:rPr lang="da-DK" sz="1000" kern="1200" dirty="0">
                <a:solidFill>
                  <a:schemeClr val="tx1"/>
                </a:solidFill>
                <a:effectLst/>
                <a:latin typeface="+mn-lt"/>
                <a:ea typeface="+mn-ea"/>
                <a:cs typeface="+mn-cs"/>
              </a:rPr>
              <a:t> I brugerrejsen opretter Frank en gruppe med egen side for </a:t>
            </a:r>
            <a:r>
              <a:rPr lang="da-DK" sz="1050" kern="1200" dirty="0">
                <a:solidFill>
                  <a:schemeClr val="tx1"/>
                </a:solidFill>
                <a:effectLst/>
                <a:latin typeface="+mn-lt"/>
                <a:ea typeface="+mn-ea"/>
                <a:cs typeface="+mn-cs"/>
              </a:rPr>
              <a:t>forældre i 9.A med modulet Galleri. På den måde har forældrene et samlet overblik over klassens billeder her. </a:t>
            </a:r>
            <a:r>
              <a:rPr lang="da-DK" sz="1000" baseline="0" dirty="0"/>
              <a:t>Det kunne eksempelvis også være en gruppe for en given klasses kontaktforældre eller et AKT-team, som har behov for et samarbejdsrum kun for dem over en kortere periode. Uanset om en gruppe har sin egen side eller ej, vil alle opslag altså samle sig i overblikket, så </a:t>
            </a:r>
            <a:r>
              <a:rPr lang="da-DK" sz="1000" b="1" baseline="0" dirty="0"/>
              <a:t>hvornår vil der være behov for en gruppe med egen side?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a:solidFill>
                  <a:schemeClr val="tx1"/>
                </a:solidFill>
                <a:effectLst/>
                <a:latin typeface="+mn-lt"/>
                <a:ea typeface="+mn-ea"/>
                <a:cs typeface="+mn-cs"/>
              </a:rPr>
              <a:t>(</a:t>
            </a: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Hvornår skal grupper være lukkede, åbne eller med ansøgning?</a:t>
            </a:r>
            <a:r>
              <a:rPr lang="da-DK" sz="1050" baseline="0" dirty="0"/>
              <a:t>  - I kan opsætte grupper som: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Lukkede grupper </a:t>
            </a:r>
            <a:r>
              <a:rPr lang="da-DK" sz="1050" b="0" baseline="0" dirty="0"/>
              <a:t>– er grupper, </a:t>
            </a:r>
            <a:r>
              <a:rPr lang="da-DK" sz="1050" baseline="0" dirty="0"/>
              <a:t>som medlemmerne obligatorisk er tilknyttet og som elever, medarbejdere og forældre dermed ikke kan melde sig ud af. Man kan altså ikke meld sig ud af 3.A på en dårlig dag ;-)  Grupperne, som Frank opretter i brugerrejsen er lukkede grupper.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Åbne grupper </a:t>
            </a:r>
            <a:r>
              <a:rPr lang="da-DK" sz="1050" b="0" baseline="0" dirty="0"/>
              <a:t>– her kan brugerne </a:t>
            </a:r>
            <a:r>
              <a:rPr lang="da-DK" sz="1050" baseline="0" dirty="0"/>
              <a:t>selv kan vælge om de vil være medlemmer af gruppen – de kan altså også melde sig ud af gruppen igen, hvis det ikke længere er relevant. Et godt eksempel her kunne være en åben gruppe for kommunens musikskole, som brugere frivilligt kan tilmelde sig, hvis de ønsker information fra 	musikskolen. Det vil på den måde 	alene være medlemmer af musikgruppen, der modtager informationen, og andre undgår på den måde at blive overloadet med information, som ikke er relevant for dem.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Grupper</a:t>
            </a:r>
            <a:r>
              <a:rPr lang="da-DK" sz="1050" baseline="0" dirty="0"/>
              <a:t> </a:t>
            </a:r>
            <a:r>
              <a:rPr lang="da-DK" sz="1050" b="1" baseline="0" dirty="0"/>
              <a:t>”med ansøgning”</a:t>
            </a:r>
            <a:r>
              <a:rPr lang="da-DK" sz="1050" b="0" baseline="0" dirty="0"/>
              <a:t> - hvor den enkelte bruger ansøger om medlemskab. Her kunne det </a:t>
            </a:r>
            <a:r>
              <a:rPr lang="da-DK" sz="1050" b="0" baseline="0" dirty="0" err="1"/>
              <a:t>f.eks</a:t>
            </a:r>
            <a:r>
              <a:rPr lang="da-DK" sz="1050" b="0" baseline="0" dirty="0"/>
              <a:t> være en gruppe omkring fagfagligt indhold, videndeling og sparring, som er målrettet faglærere på tværs af klassetrin eller kommunens skoler.</a:t>
            </a:r>
          </a:p>
          <a:p>
            <a:pPr marL="171450" indent="-171450">
              <a:buFont typeface="Arial" panose="020B0604020202020204" pitchFamily="34" charset="0"/>
              <a:buChar char="•"/>
            </a:pPr>
            <a:endParaRPr lang="da-DK" sz="1050" b="1" kern="1200" dirty="0">
              <a:solidFill>
                <a:schemeClr val="tx1"/>
              </a:solidFill>
              <a:effectLst/>
              <a:latin typeface="+mn-lt"/>
              <a:ea typeface="+mn-ea"/>
              <a:cs typeface="+mn-cs"/>
            </a:endParaRP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tilføjet afklaringspunkter på jeres huskeseddel, som I skal have drøftet og afklaret i egen kommune?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15</a:t>
            </a:fld>
            <a:endParaRPr lang="da-DK"/>
          </a:p>
        </p:txBody>
      </p:sp>
    </p:spTree>
    <p:extLst>
      <p:ext uri="{BB962C8B-B14F-4D97-AF65-F5344CB8AC3E}">
        <p14:creationId xmlns:p14="http://schemas.microsoft.com/office/powerpoint/2010/main" val="51059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b="1" dirty="0"/>
              <a:t>Manus</a:t>
            </a:r>
            <a:r>
              <a:rPr lang="da-DK" dirty="0"/>
              <a:t>:</a:t>
            </a:r>
          </a:p>
          <a:p>
            <a:pPr marL="0" indent="0">
              <a:buFont typeface="Arial" panose="020B0604020202020204" pitchFamily="34" charset="0"/>
              <a:buNone/>
            </a:pPr>
            <a:r>
              <a:rPr lang="da-DK" dirty="0"/>
              <a:t>Temaet for det næste modul er ”Sikker kommunikation” i Aula, derfor stiller her vi skarpt på beskeder og fildeling. </a:t>
            </a:r>
          </a:p>
          <a:p>
            <a:pPr marL="0" indent="0">
              <a:buFont typeface="Arial" panose="020B0604020202020204" pitchFamily="34" charset="0"/>
              <a:buNone/>
            </a:pPr>
            <a:r>
              <a:rPr lang="da-DK" dirty="0"/>
              <a:t>Med den nye persondataforordning er der kommet et skærpet fokus på sikkerhed, og et vigtigt aspekt i Aula er, at det skal være nemt at håndtere data korrekt og opbevare data sikkert. </a:t>
            </a:r>
          </a:p>
          <a:p>
            <a:pPr marL="0" indent="0">
              <a:buFont typeface="Arial" panose="020B0604020202020204" pitchFamily="34" charset="0"/>
              <a:buNone/>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I den næste brugerrejse ”Sikkerhed og samarbejde”, viser vi, hvordan Aula understøtter, </a:t>
            </a:r>
            <a:r>
              <a:rPr lang="da-DK" b="1" dirty="0"/>
              <a:t>at I kan kommunikere og samarbejde sikkert, når beskeder og dokumenter indeholder personfølsomt indhold</a:t>
            </a:r>
            <a:r>
              <a:rPr lang="da-DK"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8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Husk at brugerrejsen er alene en igangsætter til opgavefasen – nyd forestillingen inden </a:t>
            </a:r>
            <a:r>
              <a:rPr lang="da-DK" sz="1000" i="1" kern="1200" dirty="0" err="1">
                <a:solidFill>
                  <a:schemeClr val="tx1"/>
                </a:solidFill>
                <a:effectLst/>
                <a:latin typeface="+mn-lt"/>
                <a:ea typeface="+mn-ea"/>
                <a:cs typeface="+mn-cs"/>
              </a:rPr>
              <a:t>hands</a:t>
            </a:r>
            <a:r>
              <a:rPr lang="da-DK" sz="1000" i="1" kern="1200" dirty="0">
                <a:solidFill>
                  <a:schemeClr val="tx1"/>
                </a:solidFill>
                <a:effectLst/>
                <a:latin typeface="+mn-lt"/>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indent="0">
              <a:buFont typeface="Arial" panose="020B0604020202020204" pitchFamily="34" charset="0"/>
              <a:buNone/>
            </a:pPr>
            <a:r>
              <a:rPr lang="da-DK" b="1" i="1" dirty="0"/>
              <a:t>Afspil brugerrejse via link: </a:t>
            </a:r>
            <a:r>
              <a:rPr lang="da-DK" sz="936" u="sng" kern="1200" dirty="0">
                <a:solidFill>
                  <a:schemeClr val="tx1"/>
                </a:solidFill>
                <a:effectLst/>
                <a:latin typeface="+mn-lt"/>
                <a:ea typeface="+mn-ea"/>
                <a:cs typeface="+mn-cs"/>
                <a:hlinkClick r:id="rId3"/>
              </a:rPr>
              <a:t>https://youtu.be/Z1PmTCUx1CE</a:t>
            </a:r>
            <a:endParaRPr lang="da-DK" b="1" i="1" dirty="0"/>
          </a:p>
          <a:p>
            <a:pPr marL="0" indent="0">
              <a:buFont typeface="Arial" panose="020B0604020202020204" pitchFamily="34" charset="0"/>
              <a:buNone/>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282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 får denne gang igen udleveret tre opgavesedler – </a:t>
            </a:r>
            <a:r>
              <a:rPr lang="da-DK" b="1" i="0" dirty="0"/>
              <a:t>”Sikker fildeling”</a:t>
            </a:r>
            <a:r>
              <a:rPr lang="da-DK" b="0" i="0" dirty="0"/>
              <a:t>,</a:t>
            </a:r>
            <a:r>
              <a:rPr lang="da-DK" b="1" i="0" dirty="0"/>
              <a:t> ”Trivsel” og ”Orden i indbakken”</a:t>
            </a:r>
            <a:r>
              <a:rPr lang="da-DK" i="0" dirty="0"/>
              <a:t>, som igen hænger sammen med brugerrejsen og de arbejdsgange, I blev præsenteret for her.</a:t>
            </a:r>
          </a:p>
          <a:p>
            <a:endParaRPr lang="da-DK" i="0" dirty="0"/>
          </a:p>
          <a:p>
            <a:r>
              <a:rPr lang="da-DK" b="1" i="0" dirty="0"/>
              <a:t>Start med opgavesedlen ”Sikker fildeling” </a:t>
            </a:r>
            <a:r>
              <a:rPr lang="da-DK" i="0" dirty="0"/>
              <a:t>og gå herefter til ”Trivsel” og afrund med ”Orden i indbakken”.</a:t>
            </a:r>
          </a:p>
          <a:p>
            <a:endParaRPr lang="da-DK" i="0" dirty="0"/>
          </a:p>
          <a:p>
            <a:r>
              <a:rPr lang="da-DK" i="0" dirty="0"/>
              <a:t>Ligesom før kan I hente støtte i trin-for-trin-guides og træningsvideoer via linket på whiteboard.</a:t>
            </a:r>
          </a:p>
          <a:p>
            <a:endParaRPr lang="da-DK" i="0" dirty="0"/>
          </a:p>
          <a:p>
            <a:r>
              <a:rPr lang="da-DK" i="0" dirty="0"/>
              <a:t>Husk, at opgavesedlerne tager afsæt i én af flere måder at løse opgaven på. Forsøg derfor, at løse opgaven uden minutiøst at følge opgavesedlerne. </a:t>
            </a:r>
          </a:p>
          <a:p>
            <a:endParaRPr lang="da-DK" i="0" dirty="0"/>
          </a:p>
          <a:p>
            <a:r>
              <a:rPr lang="da-DK" sz="936"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25 minutter til de tre opgavesedler – jeg skal nok sige til, når tiden er gået.</a:t>
            </a:r>
          </a:p>
          <a:p>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b="1" dirty="0"/>
              <a:t>Noter: </a:t>
            </a:r>
          </a:p>
          <a:p>
            <a:pPr marL="0" indent="0">
              <a:buFont typeface="Arial" panose="020B0604020202020204" pitchFamily="34" charset="0"/>
              <a:buNone/>
            </a:pPr>
            <a:r>
              <a:rPr lang="da-DK" sz="9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r>
              <a:rPr lang="da-DK" sz="900" b="0" i="0" kern="1200" dirty="0">
                <a:solidFill>
                  <a:schemeClr val="tx1"/>
                </a:solidFill>
                <a:effectLst/>
                <a:latin typeface="+mn-lt"/>
                <a:ea typeface="+mn-ea"/>
                <a:cs typeface="+mn-cs"/>
              </a:rPr>
              <a:t>Lad os kort kaste et blik på de mest centrale anvendelsespointer ifm. modulet her, Sikker kommunikation.</a:t>
            </a:r>
          </a:p>
          <a:p>
            <a:endParaRPr lang="da-DK" sz="900" b="0" i="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første 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Sikkerhed:</a:t>
            </a:r>
            <a:r>
              <a:rPr lang="da-DK" sz="900" i="0" kern="1200" dirty="0">
                <a:solidFill>
                  <a:schemeClr val="tx1"/>
                </a:solidFill>
                <a:effectLst/>
                <a:latin typeface="+mn-lt"/>
                <a:ea typeface="+mn-ea"/>
                <a:cs typeface="+mn-cs"/>
              </a:rPr>
              <a:t> I brugerrejsen er sikkerhed en væsentlig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 Aula kan vi håndtere personfølsomt indhold sikkert og korrekt. </a:t>
            </a:r>
            <a:r>
              <a:rPr lang="da-DK" sz="900" b="1" i="0" kern="1200" dirty="0">
                <a:solidFill>
                  <a:schemeClr val="tx1"/>
                </a:solidFill>
                <a:effectLst/>
                <a:latin typeface="+mn-lt"/>
                <a:ea typeface="+mn-ea"/>
                <a:cs typeface="+mn-cs"/>
              </a:rPr>
              <a:t>I kan markere en besked som personfølsom, når det vurderes at beskeden indeholder personfølsomme oplysninger.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Observationer, handleplaner og kommunikation omkring et barns trivsel oprettes og deles i Sikker fildeling. Kun medarbejdere med relationer til et barn eller en gruppe af børn har adgang til indholdet.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Fremsøgning: </a:t>
            </a:r>
            <a:r>
              <a:rPr lang="da-DK" sz="900" i="0" kern="1200" dirty="0">
                <a:solidFill>
                  <a:schemeClr val="tx1"/>
                </a:solidFill>
                <a:effectLst/>
                <a:latin typeface="+mn-lt"/>
                <a:ea typeface="+mn-ea"/>
                <a:cs typeface="+mn-cs"/>
              </a:rPr>
              <a:t>Fordi alle </a:t>
            </a:r>
            <a:r>
              <a:rPr lang="da-DK" sz="900" b="1" i="0" kern="1200" dirty="0">
                <a:solidFill>
                  <a:schemeClr val="tx1"/>
                </a:solidFill>
                <a:effectLst/>
                <a:latin typeface="+mn-lt"/>
                <a:ea typeface="+mn-ea"/>
                <a:cs typeface="+mn-cs"/>
              </a:rPr>
              <a:t>dokumenter i sikker fildeling kun kan oprettes </a:t>
            </a:r>
            <a:r>
              <a:rPr lang="da-DK" sz="900" b="1" kern="1200" dirty="0">
                <a:solidFill>
                  <a:schemeClr val="tx1"/>
                </a:solidFill>
                <a:effectLst/>
                <a:latin typeface="+mn-lt"/>
                <a:ea typeface="+mn-ea"/>
                <a:cs typeface="+mn-cs"/>
              </a:rPr>
              <a:t>for et barn eller en gruppe</a:t>
            </a:r>
            <a:r>
              <a:rPr lang="da-DK" sz="900" b="1" i="0" kern="1200" dirty="0">
                <a:solidFill>
                  <a:schemeClr val="tx1"/>
                </a:solidFill>
                <a:effectLst/>
                <a:latin typeface="+mn-lt"/>
                <a:ea typeface="+mn-ea"/>
                <a:cs typeface="+mn-cs"/>
              </a:rPr>
              <a:t>, er det nemt at fremsøge alle beskeder, filer og dokumenter omkring et barn eller en gruppe </a:t>
            </a:r>
            <a:r>
              <a:rPr lang="da-DK" sz="900" i="0" kern="1200" dirty="0">
                <a:solidFill>
                  <a:schemeClr val="tx1"/>
                </a:solidFill>
                <a:effectLst/>
                <a:latin typeface="+mn-lt"/>
                <a:ea typeface="+mn-ea"/>
                <a:cs typeface="+mn-cs"/>
              </a:rPr>
              <a:t>som eksempelvis et lærerteam. Søgefunktionen i Aula skaber altså en nemmere arbejdsgang, fremfor at vi skal søge i mapper og dokumenter. Det giver et godt overblik over al dokumentation, og vi undgår knopskydninger af nye dokumenter og dubletter, som sander til i Aula.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Dokumenter </a:t>
            </a:r>
            <a:r>
              <a:rPr lang="da-DK" sz="900" i="0" kern="1200" dirty="0">
                <a:solidFill>
                  <a:schemeClr val="tx1"/>
                </a:solidFill>
                <a:effectLst/>
                <a:latin typeface="+mn-lt"/>
                <a:ea typeface="+mn-ea"/>
                <a:cs typeface="+mn-cs"/>
              </a:rPr>
              <a:t>i Aula </a:t>
            </a:r>
            <a:r>
              <a:rPr lang="da-DK" sz="936" kern="1200" dirty="0">
                <a:solidFill>
                  <a:schemeClr val="tx1"/>
                </a:solidFill>
                <a:effectLst/>
                <a:latin typeface="+mn-lt"/>
                <a:ea typeface="+mn-ea"/>
                <a:cs typeface="+mn-cs"/>
              </a:rPr>
              <a:t>er </a:t>
            </a:r>
            <a:r>
              <a:rPr lang="da-DK" sz="936" b="1" kern="1200" dirty="0">
                <a:solidFill>
                  <a:schemeClr val="tx1"/>
                </a:solidFill>
                <a:effectLst/>
                <a:latin typeface="+mn-lt"/>
                <a:ea typeface="+mn-ea"/>
                <a:cs typeface="+mn-cs"/>
              </a:rPr>
              <a:t>den samlede indgang til arbejdet med de aktiviteter og den dokumentation, der understøtter børns trivsel og læring </a:t>
            </a:r>
            <a:r>
              <a:rPr lang="da-DK" sz="936" kern="1200" dirty="0">
                <a:solidFill>
                  <a:schemeClr val="tx1"/>
                </a:solidFill>
                <a:effectLst/>
                <a:latin typeface="+mn-lt"/>
                <a:ea typeface="+mn-ea"/>
                <a:cs typeface="+mn-cs"/>
              </a:rPr>
              <a:t>i skole og dagtilbud. Hvad du som bruger her kan se og arbejde med, afhænger af din brugerrolle og dermed dine rettigheder.  Under Dokumenter kan medarbejdere tilgå tre dokumenttyper: </a:t>
            </a:r>
            <a:r>
              <a:rPr lang="da-DK" sz="936" b="1" kern="1200" dirty="0">
                <a:solidFill>
                  <a:schemeClr val="tx1"/>
                </a:solidFill>
                <a:effectLst/>
                <a:latin typeface="+mn-lt"/>
                <a:ea typeface="+mn-ea"/>
                <a:cs typeface="+mn-cs"/>
              </a:rPr>
              <a:t>Sikker fildeling, Fælles filer samt kommunens fildelingsløsning – eks. Google Drev eller Office 365.</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I </a:t>
            </a:r>
            <a:r>
              <a:rPr lang="da-DK" sz="936" b="1" kern="1200" dirty="0">
                <a:solidFill>
                  <a:schemeClr val="tx1"/>
                </a:solidFill>
                <a:effectLst/>
                <a:latin typeface="+mn-lt"/>
                <a:ea typeface="+mn-ea"/>
                <a:cs typeface="+mn-cs"/>
              </a:rPr>
              <a:t>Sikker fildeling </a:t>
            </a:r>
            <a:r>
              <a:rPr lang="da-DK" sz="936" kern="1200" dirty="0">
                <a:solidFill>
                  <a:schemeClr val="tx1"/>
                </a:solidFill>
                <a:effectLst/>
                <a:latin typeface="+mn-lt"/>
                <a:ea typeface="+mn-ea"/>
                <a:cs typeface="+mn-cs"/>
              </a:rPr>
              <a:t>kan medarbejdere </a:t>
            </a:r>
            <a:r>
              <a:rPr lang="da-DK" sz="936" b="1" kern="1200" dirty="0">
                <a:solidFill>
                  <a:schemeClr val="tx1"/>
                </a:solidFill>
                <a:effectLst/>
                <a:latin typeface="+mn-lt"/>
                <a:ea typeface="+mn-ea"/>
                <a:cs typeface="+mn-cs"/>
              </a:rPr>
              <a:t>oprette, redigere, dele samt uploade dokumenter med personfølsomt indhold direkte i Aula</a:t>
            </a:r>
            <a:r>
              <a:rPr lang="da-DK" sz="936" kern="1200" dirty="0">
                <a:solidFill>
                  <a:schemeClr val="tx1"/>
                </a:solidFill>
                <a:effectLst/>
                <a:latin typeface="+mn-lt"/>
                <a:ea typeface="+mn-ea"/>
                <a:cs typeface="+mn-cs"/>
              </a:rPr>
              <a:t>.  Vi undgår altså, at vi har personfølsomt indhold liggende på egne </a:t>
            </a:r>
            <a:r>
              <a:rPr lang="da-DK" sz="936" kern="1200" dirty="0" err="1">
                <a:solidFill>
                  <a:schemeClr val="tx1"/>
                </a:solidFill>
                <a:effectLst/>
                <a:latin typeface="+mn-lt"/>
                <a:ea typeface="+mn-ea"/>
                <a:cs typeface="+mn-cs"/>
              </a:rPr>
              <a:t>devices</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Sikker fildeling tager altid udgangspunkt i et barn eller en gruppe</a:t>
            </a:r>
            <a:r>
              <a:rPr lang="da-DK" sz="936" kern="1200" dirty="0">
                <a:solidFill>
                  <a:schemeClr val="tx1"/>
                </a:solidFill>
                <a:effectLst/>
                <a:latin typeface="+mn-lt"/>
                <a:ea typeface="+mn-ea"/>
                <a:cs typeface="+mn-cs"/>
              </a:rPr>
              <a:t>, og et dokument skal dermed altid oprettes for et barn eller en gruppe. Det betyder, at når der foretages en fremsøgning på et givent barn eller en gruppe, vil </a:t>
            </a:r>
            <a:r>
              <a:rPr lang="da-DK" sz="936" b="1" kern="1200" dirty="0">
                <a:solidFill>
                  <a:schemeClr val="tx1"/>
                </a:solidFill>
                <a:effectLst/>
                <a:latin typeface="+mn-lt"/>
                <a:ea typeface="+mn-ea"/>
                <a:cs typeface="+mn-cs"/>
              </a:rPr>
              <a:t>dokumenter mm. omkring barnet vises afhængig af, hvilke rettigheder brugeren har</a:t>
            </a:r>
            <a:r>
              <a:rPr lang="da-DK" sz="936" kern="1200" dirty="0">
                <a:solidFill>
                  <a:schemeClr val="tx1"/>
                </a:solidFill>
                <a:effectLst/>
                <a:latin typeface="+mn-lt"/>
                <a:ea typeface="+mn-ea"/>
                <a:cs typeface="+mn-cs"/>
              </a:rPr>
              <a:t>. Hvis et dokument er relateret til 7.A vil medarbejdere tilknyttet gruppen 7.A også automatisk have adgang til dokumentet.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Dokumentkategorier</a:t>
            </a:r>
            <a:r>
              <a:rPr lang="da-DK" sz="936" kern="1200" dirty="0">
                <a:solidFill>
                  <a:schemeClr val="tx1"/>
                </a:solidFill>
                <a:effectLst/>
                <a:latin typeface="+mn-lt"/>
                <a:ea typeface="+mn-ea"/>
                <a:cs typeface="+mn-cs"/>
              </a:rPr>
              <a:t>: Når en medarbejder opretter et dokument i Sikker fil, er det muligt at angive, hvilken dokumentkategori, det skal oprettes i – </a:t>
            </a:r>
            <a:r>
              <a:rPr lang="da-DK" sz="936" b="1" kern="1200" dirty="0">
                <a:solidFill>
                  <a:schemeClr val="tx1"/>
                </a:solidFill>
                <a:effectLst/>
                <a:latin typeface="+mn-lt"/>
                <a:ea typeface="+mn-ea"/>
                <a:cs typeface="+mn-cs"/>
              </a:rPr>
              <a:t>som eksempelvis handleplan, indstilling eller pædagogisk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Beskederne</a:t>
            </a:r>
            <a:r>
              <a:rPr lang="da-DK" sz="900" i="0" kern="1200" dirty="0">
                <a:solidFill>
                  <a:schemeClr val="tx1"/>
                </a:solidFill>
                <a:effectLst/>
                <a:latin typeface="+mn-lt"/>
                <a:ea typeface="+mn-ea"/>
                <a:cs typeface="+mn-cs"/>
              </a:rPr>
              <a:t> i Aula oprettes som </a:t>
            </a:r>
            <a:r>
              <a:rPr lang="da-DK" sz="900" b="1" i="0" kern="1200" dirty="0">
                <a:solidFill>
                  <a:schemeClr val="tx1"/>
                </a:solidFill>
                <a:effectLst/>
                <a:latin typeface="+mn-lt"/>
                <a:ea typeface="+mn-ea"/>
                <a:cs typeface="+mn-cs"/>
              </a:rPr>
              <a:t>beskedtråde</a:t>
            </a:r>
            <a:r>
              <a:rPr lang="da-DK" sz="900" i="0" kern="1200" dirty="0">
                <a:solidFill>
                  <a:schemeClr val="tx1"/>
                </a:solidFill>
                <a:effectLst/>
                <a:latin typeface="+mn-lt"/>
                <a:ea typeface="+mn-ea"/>
                <a:cs typeface="+mn-cs"/>
              </a:rPr>
              <a:t>, som de fleste af jer kender fra Facebook og Messenger, hvor man kan have kommunikation mellem en eller flere personer på én gang -  både på jeres institutioner og på tværs af institutioner og kommuner.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i="0" kern="1200" dirty="0">
                <a:solidFill>
                  <a:schemeClr val="tx1"/>
                </a:solidFill>
                <a:effectLst/>
                <a:latin typeface="+mn-lt"/>
                <a:ea typeface="+mn-ea"/>
                <a:cs typeface="+mn-cs"/>
              </a:rPr>
              <a:t>Det betyder, at man hele tiden har et godt overblik over kommunikationen i beskedtråde.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Endelig giver Aula mulighed for:</a:t>
            </a:r>
          </a:p>
          <a:p>
            <a:pPr lvl="0"/>
            <a:r>
              <a:rPr lang="da-DK" sz="900" kern="1200" dirty="0">
                <a:solidFill>
                  <a:schemeClr val="tx1"/>
                </a:solidFill>
                <a:effectLst/>
                <a:latin typeface="+mn-lt"/>
                <a:ea typeface="+mn-ea"/>
                <a:cs typeface="+mn-cs"/>
              </a:rPr>
              <a:t>	at </a:t>
            </a:r>
            <a:r>
              <a:rPr lang="da-DK" sz="900" b="1" kern="1200" dirty="0">
                <a:solidFill>
                  <a:schemeClr val="tx1"/>
                </a:solidFill>
                <a:effectLst/>
                <a:latin typeface="+mn-lt"/>
                <a:ea typeface="+mn-ea"/>
                <a:cs typeface="+mn-cs"/>
              </a:rPr>
              <a:t>kommunikere med en eller flere på en gang</a:t>
            </a:r>
            <a:endParaRPr lang="da-DK"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t>
            </a:r>
            <a:r>
              <a:rPr lang="da-DK" sz="900" b="1" kern="1200" dirty="0">
                <a:solidFill>
                  <a:schemeClr val="tx1"/>
                </a:solidFill>
                <a:effectLst/>
                <a:latin typeface="+mn-lt"/>
                <a:ea typeface="+mn-ea"/>
                <a:cs typeface="+mn-cs"/>
              </a:rPr>
              <a:t>dele og gemme kommunikation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som</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eksemplet</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i</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brugerrejsen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hvor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en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beskedtråd</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bliver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føjet</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til</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sikker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fildeling</a:t>
            </a:r>
            <a:r>
              <a:rPr lang="en-GB" sz="900" kern="1200" dirty="0">
                <a:solidFill>
                  <a:schemeClr val="tx1"/>
                </a:solidFill>
                <a:effectLst/>
                <a:latin typeface="+mn-lt"/>
                <a:ea typeface="+mn-ea"/>
                <a:cs typeface="+mn-cs"/>
              </a:rPr>
              <a:t>.</a:t>
            </a:r>
            <a:r>
              <a:rPr lang="da-DK" sz="900" i="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dirty="0"/>
              <a:t>Og hvad er så vigtigt for jer at få afklaret her…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5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Præsenter formål</a:t>
            </a:r>
          </a:p>
          <a:p>
            <a:r>
              <a:rPr lang="da-DK" b="1" dirty="0"/>
              <a:t>Manus:</a:t>
            </a:r>
          </a:p>
          <a:p>
            <a:r>
              <a:rPr lang="da-DK" b="0" dirty="0"/>
              <a:t>Som det allerførste lægger vi ud med formålet for uddannelsen af jer som kommunale administratorer af Aula.</a:t>
            </a:r>
          </a:p>
          <a:p>
            <a:r>
              <a:rPr lang="da-DK" b="0" dirty="0"/>
              <a:t>Formålet med det samlede forløb er selvfølgelig helt overordnet, at sikre at I kommer rigtig godt i gang med jeres nye kommunikationsplatform - Aula.</a:t>
            </a:r>
          </a:p>
          <a:p>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Som kommunale administratorer skal I varetage opgaven med den centrale opsætning af Aula for skoler og dagtilbud jeres kommuner. Formålet med i dag er derfor, at sikre, at I bliver klædt på til denne opgave.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Vi sigter derfor mod, at I efter forløbet i dag kan: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342900" marR="0" lvl="0" indent="-342900">
              <a:lnSpc>
                <a:spcPts val="1300"/>
              </a:lnSpc>
              <a:spcBef>
                <a:spcPts val="0"/>
              </a:spcBef>
              <a:spcAft>
                <a:spcPts val="800"/>
              </a:spcAft>
              <a:buFont typeface="Symbol" panose="05050102010706020507" pitchFamily="18" charset="2"/>
              <a:buChar char=""/>
            </a:pPr>
            <a:r>
              <a:rPr lang="da-DK" sz="1000" b="1" dirty="0">
                <a:solidFill>
                  <a:schemeClr val="bg1"/>
                </a:solidFill>
                <a:latin typeface="Lato black"/>
                <a:ea typeface="Times New Roman" panose="02020603050405020304" pitchFamily="18" charset="0"/>
                <a:cs typeface="Times New Roman" panose="02020603050405020304" pitchFamily="18" charset="0"/>
              </a:rPr>
              <a:t>Anvende og forstå Aulas funktionalitet på højt niveau</a:t>
            </a: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nSpc>
                <a:spcPts val="1300"/>
              </a:lnSpc>
              <a:spcBef>
                <a:spcPts val="0"/>
              </a:spcBef>
              <a:spcAft>
                <a:spcPts val="800"/>
              </a:spcAft>
              <a:buFont typeface="Symbol" panose="05050102010706020507" pitchFamily="18" charset="2"/>
              <a:buNone/>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Have en </a:t>
            </a:r>
            <a:r>
              <a:rPr lang="da-DK" sz="1000" b="1" dirty="0">
                <a:solidFill>
                  <a:schemeClr val="bg1"/>
                </a:solidFill>
                <a:latin typeface="Lato black"/>
              </a:rPr>
              <a:t>solid viden om opsætning af Aula til kommune, skole og dagtilbud</a:t>
            </a:r>
          </a:p>
          <a:p>
            <a:pPr marL="342900" indent="-342900">
              <a:lnSpc>
                <a:spcPts val="1300"/>
              </a:lnSpc>
              <a:spcAft>
                <a:spcPts val="800"/>
              </a:spcAft>
              <a:buFont typeface="Symbol" panose="05050102010706020507" pitchFamily="18" charset="2"/>
              <a:buChar char=""/>
            </a:pPr>
            <a:endParaRPr lang="da-DK" sz="1000" b="1"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Kunne </a:t>
            </a:r>
            <a:r>
              <a:rPr lang="da-DK" sz="1000" b="1" dirty="0">
                <a:solidFill>
                  <a:schemeClr val="bg1"/>
                </a:solidFill>
                <a:latin typeface="Lato black"/>
              </a:rPr>
              <a:t>varetage opsætning af Aula på baggrund af kommunens strategi for brug af Aula</a:t>
            </a:r>
          </a:p>
          <a:p>
            <a:pPr marL="342900" indent="-342900">
              <a:lnSpc>
                <a:spcPts val="1300"/>
              </a:lnSpc>
              <a:spcAft>
                <a:spcPts val="800"/>
              </a:spcAft>
              <a:buFont typeface="Symbol" panose="05050102010706020507" pitchFamily="18" charset="2"/>
              <a:buChar char=""/>
            </a:pPr>
            <a:endParaRPr lang="da-DK" sz="1000"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For at indfri det formål har vi tilrettelagt et forløb, der er bygget op omkring 14 moduler…</a:t>
            </a:r>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2</a:t>
            </a:fld>
            <a:endParaRPr lang="da-DK"/>
          </a:p>
        </p:txBody>
      </p:sp>
    </p:spTree>
    <p:extLst>
      <p:ext uri="{BB962C8B-B14F-4D97-AF65-F5344CB8AC3E}">
        <p14:creationId xmlns:p14="http://schemas.microsoft.com/office/powerpoint/2010/main" val="251333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Aula giver flere måder at kommunikere på</a:t>
            </a:r>
            <a:r>
              <a:rPr lang="da-DK" sz="900" kern="1200" dirty="0">
                <a:solidFill>
                  <a:schemeClr val="tx1"/>
                </a:solidFill>
                <a:effectLst/>
                <a:latin typeface="+mn-lt"/>
                <a:ea typeface="+mn-ea"/>
                <a:cs typeface="+mn-cs"/>
              </a:rPr>
              <a:t>. I kan kommunikere via opslag, beskeder eller i de grupper, I er medlem af. Kommunikationen kan på den måde i højere grad målrettes modtagerne. </a:t>
            </a:r>
            <a:r>
              <a:rPr lang="da-DK" sz="900" b="1" kern="1200" dirty="0">
                <a:solidFill>
                  <a:schemeClr val="tx1"/>
                </a:solidFill>
                <a:effectLst/>
                <a:latin typeface="+mn-lt"/>
                <a:ea typeface="+mn-ea"/>
                <a:cs typeface="+mn-cs"/>
              </a:rPr>
              <a:t> </a:t>
            </a:r>
            <a:r>
              <a:rPr lang="da-DK" sz="900" kern="1200" dirty="0">
                <a:solidFill>
                  <a:schemeClr val="tx1"/>
                </a:solidFill>
                <a:effectLst/>
                <a:latin typeface="+mn-lt"/>
                <a:ea typeface="+mn-ea"/>
                <a:cs typeface="+mn-cs"/>
              </a:rPr>
              <a:t>I kan sende beskeder til en hel gruppe, I er medlem af, og I kan gemme beskeder eller dele af beskedtråde i mapper eller sikker fildeling.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Men hvor kommunikerer vi om hvad? </a:t>
            </a:r>
            <a:r>
              <a:rPr lang="da-DK" sz="900" b="1" i="1" kern="1200" dirty="0">
                <a:solidFill>
                  <a:schemeClr val="tx1"/>
                </a:solidFill>
                <a:effectLst/>
                <a:latin typeface="+mn-lt"/>
                <a:ea typeface="+mn-ea"/>
                <a:cs typeface="+mn-cs"/>
              </a:rPr>
              <a:t>(klik næste afklaringspunkt frem): </a:t>
            </a:r>
            <a:r>
              <a:rPr lang="da-DK" sz="900" kern="1200" dirty="0">
                <a:solidFill>
                  <a:schemeClr val="tx1"/>
                </a:solidFill>
                <a:effectLst/>
                <a:latin typeface="+mn-lt"/>
                <a:ea typeface="+mn-ea"/>
                <a:cs typeface="+mn-cs"/>
              </a:rPr>
              <a:t>I eksemplet fra brugerrejsen ”Sikker kommunikation” foregår al kommunikation omkring Esben i beskedmodulet. I brugerrejsen ”Målrettet kommunikation” i forrige modul kommunikerede gruppen af lærere og pædagoger omkring planlægning og koordinering via gruppens opslag.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Men hvilke retningslinjer har I for: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900" kern="1200" dirty="0">
                <a:solidFill>
                  <a:schemeClr val="tx1"/>
                </a:solidFill>
                <a:effectLst/>
                <a:latin typeface="+mn-lt"/>
                <a:ea typeface="+mn-ea"/>
                <a:cs typeface="+mn-cs"/>
              </a:rPr>
              <a:t>Hvornår og om hvad kommunikerer I gennem opslag i de Grupper, I er medlem af?</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kern="1200" dirty="0">
                <a:solidFill>
                  <a:schemeClr val="tx1"/>
                </a:solidFill>
                <a:effectLst/>
                <a:latin typeface="+mn-lt"/>
                <a:ea typeface="+mn-ea"/>
                <a:cs typeface="+mn-cs"/>
              </a:rPr>
              <a:t>Hvornår og om hvad kommunikerer I gennem Beskeder?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00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kern="1200" dirty="0">
                <a:solidFill>
                  <a:schemeClr val="tx1"/>
                </a:solidFill>
                <a:effectLst/>
                <a:latin typeface="+mn-lt"/>
                <a:ea typeface="+mn-ea"/>
                <a:cs typeface="+mn-cs"/>
              </a:rPr>
              <a:t>Opsamling Beskeder og fildeling </a:t>
            </a:r>
          </a:p>
          <a:p>
            <a:r>
              <a:rPr lang="da-DK" sz="1000" b="1" i="0" dirty="0"/>
              <a:t>Manus:</a:t>
            </a:r>
          </a:p>
          <a:p>
            <a:endParaRPr lang="da-DK" sz="1000"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skal en besked opmærkes som følsom? </a:t>
            </a:r>
            <a:r>
              <a:rPr lang="da-DK" sz="1000" b="0" kern="1200" dirty="0">
                <a:solidFill>
                  <a:schemeClr val="tx1"/>
                </a:solidFill>
                <a:effectLst/>
                <a:latin typeface="+mn-lt"/>
                <a:ea typeface="+mn-ea"/>
                <a:cs typeface="+mn-cs"/>
              </a:rPr>
              <a:t>Hvordan sikres det, at vi ikke opmærker alle beskeder  -  bare for en sikkerheds skyld? Gør vi det, vil vi og forældre altid skulle steppe op i sikkerhedsniveau for at tilgå beskeden – altså bruge </a:t>
            </a:r>
            <a:r>
              <a:rPr lang="da-DK" sz="1000" kern="1200" dirty="0" err="1">
                <a:solidFill>
                  <a:schemeClr val="tx1"/>
                </a:solidFill>
                <a:effectLst/>
                <a:latin typeface="+mn-lt"/>
                <a:ea typeface="+mn-ea"/>
                <a:cs typeface="+mn-cs"/>
              </a:rPr>
              <a:t>bruge</a:t>
            </a:r>
            <a:r>
              <a:rPr lang="da-DK" sz="1000" kern="1200" dirty="0">
                <a:solidFill>
                  <a:schemeClr val="tx1"/>
                </a:solidFill>
                <a:effectLst/>
                <a:latin typeface="+mn-lt"/>
                <a:ea typeface="+mn-ea"/>
                <a:cs typeface="+mn-cs"/>
              </a:rPr>
              <a:t> 2-faktor login</a:t>
            </a:r>
            <a:r>
              <a:rPr lang="da-DK" sz="1000" b="0" kern="1200" dirty="0">
                <a:solidFill>
                  <a:schemeClr val="tx1"/>
                </a:solidFill>
                <a:effectLst/>
                <a:latin typeface="+mn-lt"/>
                <a:ea typeface="+mn-ea"/>
                <a:cs typeface="+mn-cs"/>
              </a:rPr>
              <a:t>…</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dokumenter oprettes i Sikker fildeling og hvilke dokumenter oprettes i jeres fildelingsløsning (O365 eller Google Drev)? </a:t>
            </a:r>
            <a:r>
              <a:rPr lang="da-DK" sz="1000" kern="1200" dirty="0">
                <a:solidFill>
                  <a:schemeClr val="tx1"/>
                </a:solidFill>
                <a:effectLst/>
                <a:latin typeface="+mn-lt"/>
                <a:ea typeface="+mn-ea"/>
                <a:cs typeface="+mn-cs"/>
              </a:rPr>
              <a:t>I sikker fildeling kan I oprette og dele </a:t>
            </a:r>
            <a:r>
              <a:rPr lang="da-DK" sz="1000" kern="1200">
                <a:solidFill>
                  <a:schemeClr val="tx1"/>
                </a:solidFill>
                <a:effectLst/>
                <a:latin typeface="+mn-lt"/>
                <a:ea typeface="+mn-ea"/>
                <a:cs typeface="+mn-cs"/>
              </a:rPr>
              <a:t>filer sikkert. </a:t>
            </a:r>
            <a:r>
              <a:rPr lang="da-DK" sz="1000" kern="1200" dirty="0">
                <a:solidFill>
                  <a:schemeClr val="tx1"/>
                </a:solidFill>
                <a:effectLst/>
                <a:latin typeface="+mn-lt"/>
                <a:ea typeface="+mn-ea"/>
                <a:cs typeface="+mn-cs"/>
              </a:rPr>
              <a:t>Det er alene medarbejdere, der har adgang til sikker fildeling. Når vi tilgår sikker fildeling, skal vi, ligesom ved personfølsomme beskeder, steppe et niveau op ift. sikkerhed. Al dokumentation omkring børn eller grupper af børn oprettes i sikker fildeling, som vist i eksemplet fra brugerrejsen – igen – udarbejdes der centrale retningslinjer her på jeres skoler? Og gælder dette også retningslinjer for, hvilke dokumenter, der oprettes i sikker fildeling i Aula, og hvilke der oprettes i jeres fildelingsløsning?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tilføjet afklaringspunkter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8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at få rystet hovedet og bevæget benene – vi tager en pause på 15 min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6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Temaet for modul 4 er ”Samlet overblik”. Det er her, I primært præsenteres for Aula Kalender. </a:t>
            </a:r>
            <a:r>
              <a:rPr lang="da-DK" sz="900" b="1" kern="1200" dirty="0">
                <a:solidFill>
                  <a:schemeClr val="tx1"/>
                </a:solidFill>
                <a:effectLst/>
                <a:latin typeface="+mn-lt"/>
                <a:ea typeface="+mn-ea"/>
                <a:cs typeface="+mn-cs"/>
              </a:rPr>
              <a:t>Kalenderen i Aula </a:t>
            </a:r>
            <a:r>
              <a:rPr lang="da-DK" sz="900" b="1" dirty="0"/>
              <a:t>samler alt, hvad der har med tid og planlægning at gøre</a:t>
            </a:r>
            <a:r>
              <a:rPr lang="da-DK" sz="900" dirty="0"/>
              <a:t>. Det vil sige skema, møder, ferier, fødselsdage og begivenheder. Aula henter jeres skemaer ind direkte fra jeres skemaplanlægningssystem, og Aula opdateres løbende med ændringer, så snart der foretages ændringer i jeres skemaplanlægningssystemer.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Det er også i kalenderen, at I </a:t>
            </a:r>
            <a:r>
              <a:rPr lang="da-DK" sz="900" b="1" dirty="0"/>
              <a:t>booker læringsmaterialer, lokaler og tekniske ressourcer</a:t>
            </a:r>
            <a:r>
              <a:rPr lang="da-DK" sz="900" dirty="0"/>
              <a:t>. Det er den enkelte skole eller dagtilbud, der selv beslutter, hvilke ressourcer, der skal kunne bookes igennem Aulas kalender. Hvis en bruger ønsker at få vist begivenheder fra sin Aula-kalender i sin private kalender, er det også være muligt.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Som medarbejdere kan I også dele og få adgang til kollegers kalender på egen og øvrige institutioner. Det er en fordel eksempelvis i teamsamarbejdet, ifm. planlægning af teammøder, hvor teamkoordinatoren, hurtigt kan få et overblik over, hvornår der er ledigt i kalenderen for alle i teamet.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Alt dette foldes ud i dette modul…</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Oplæg</a:t>
            </a:r>
          </a:p>
          <a:p>
            <a:r>
              <a:rPr lang="da-DK" b="1" dirty="0"/>
              <a:t>Manus:</a:t>
            </a:r>
          </a:p>
          <a:p>
            <a:r>
              <a:rPr lang="da-DK" sz="1000" i="0" kern="1200" dirty="0">
                <a:solidFill>
                  <a:schemeClr val="tx1"/>
                </a:solidFill>
                <a:effectLst/>
                <a:latin typeface="+mn-lt"/>
                <a:ea typeface="+mn-ea"/>
                <a:cs typeface="+mn-cs"/>
              </a:rPr>
              <a:t>Brugerrejsen </a:t>
            </a:r>
            <a:r>
              <a:rPr lang="da-DK" sz="1000" b="1" i="0" kern="1200" dirty="0">
                <a:solidFill>
                  <a:schemeClr val="tx1"/>
                </a:solidFill>
                <a:effectLst/>
                <a:latin typeface="+mn-lt"/>
                <a:ea typeface="+mn-ea"/>
                <a:cs typeface="+mn-cs"/>
              </a:rPr>
              <a:t>”Planlægning og samarbejde”</a:t>
            </a:r>
            <a:r>
              <a:rPr lang="da-DK" sz="1000" i="0" kern="1200" dirty="0">
                <a:solidFill>
                  <a:schemeClr val="tx1"/>
                </a:solidFill>
                <a:effectLst/>
                <a:latin typeface="+mn-lt"/>
                <a:ea typeface="+mn-ea"/>
                <a:cs typeface="+mn-cs"/>
              </a:rPr>
              <a:t>,</a:t>
            </a:r>
            <a:r>
              <a:rPr lang="da-DK" sz="1000" i="0" u="none" kern="1200" dirty="0">
                <a:solidFill>
                  <a:schemeClr val="tx1"/>
                </a:solidFill>
                <a:effectLst/>
                <a:latin typeface="+mn-lt"/>
                <a:ea typeface="+mn-ea"/>
                <a:cs typeface="+mn-cs"/>
              </a:rPr>
              <a:t> som I nu præsenteres for,</a:t>
            </a:r>
            <a:r>
              <a:rPr lang="da-DK" sz="1000" i="0" kern="1200" dirty="0">
                <a:solidFill>
                  <a:schemeClr val="tx1"/>
                </a:solidFill>
                <a:effectLst/>
                <a:latin typeface="+mn-lt"/>
                <a:ea typeface="+mn-ea"/>
                <a:cs typeface="+mn-cs"/>
              </a:rPr>
              <a:t> illustrerer, hvordan I kan kommunikere og samarbejde omkring elever med forældre, kolleger og andre fagpersoner.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i="0" u="none" kern="1200" dirty="0">
                <a:solidFill>
                  <a:schemeClr val="tx1"/>
                </a:solidFill>
                <a:effectLst/>
                <a:latin typeface="+mn-lt"/>
                <a:ea typeface="+mn-ea"/>
                <a:cs typeface="+mn-cs"/>
              </a:rPr>
              <a:t>Brugerrejsen handler om d</a:t>
            </a:r>
            <a:r>
              <a:rPr lang="da-DK" sz="1000" u="none" kern="1200" dirty="0">
                <a:solidFill>
                  <a:schemeClr val="tx1"/>
                </a:solidFill>
                <a:effectLst/>
                <a:latin typeface="+mn-lt"/>
                <a:ea typeface="+mn-ea"/>
                <a:cs typeface="+mn-cs"/>
              </a:rPr>
              <a:t>en årlige temauge ”Sundhed og bevægelse”, som skal afholdes på tværs af alle skoler og årgange i Korsbæk kommune.  </a:t>
            </a:r>
            <a:endParaRPr lang="da-DK" sz="105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u="none" kern="1200" dirty="0">
                <a:solidFill>
                  <a:schemeClr val="tx1"/>
                </a:solidFill>
                <a:effectLst/>
                <a:latin typeface="+mn-lt"/>
                <a:ea typeface="+mn-ea"/>
                <a:cs typeface="+mn-cs"/>
              </a:rPr>
              <a:t>Husk – brugerrejsen er kun et eksempel på, hvordan I kan bruge Aula…</a:t>
            </a:r>
            <a:endParaRPr lang="da-DK" sz="105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i="1" dirty="0"/>
              <a:t>Afspil brugerrejse ved via link: </a:t>
            </a:r>
            <a:r>
              <a:rPr lang="da-DK" sz="936" u="sng" kern="1200" dirty="0">
                <a:solidFill>
                  <a:schemeClr val="tx1"/>
                </a:solidFill>
                <a:effectLst/>
                <a:latin typeface="+mn-lt"/>
                <a:ea typeface="+mn-ea"/>
                <a:cs typeface="+mn-cs"/>
                <a:hlinkClick r:id="rId3"/>
              </a:rPr>
              <a:t>https://youtu.be/yuebCip2cu4</a:t>
            </a:r>
            <a:endParaRPr lang="da-DK"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a:buFont typeface="Arial" panose="020B0604020202020204" pitchFamily="34" charset="0"/>
              <a:buNone/>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23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Opgavefasen tager denne gang afsæt i to opgavesedler – </a:t>
            </a:r>
            <a:r>
              <a:rPr lang="da-DK" sz="900" b="1" i="0" dirty="0"/>
              <a:t>”Samlet overblik” og ”Nem planlægning”, </a:t>
            </a:r>
            <a:r>
              <a:rPr lang="da-DK" sz="900" i="0" dirty="0"/>
              <a:t>som begge hænger sammen med brugerrejsen og de arbejdsgange, I blev præsenteret for her.</a:t>
            </a:r>
          </a:p>
          <a:p>
            <a:endParaRPr lang="da-DK" sz="900" i="0" dirty="0"/>
          </a:p>
          <a:p>
            <a:r>
              <a:rPr lang="da-DK" sz="900" i="0" dirty="0"/>
              <a:t>I må selv vælge, hvilken opgaveseddel I vil prøve kræfter med først. </a:t>
            </a:r>
          </a:p>
          <a:p>
            <a:endParaRPr lang="da-DK" sz="900" i="0" dirty="0"/>
          </a:p>
          <a:p>
            <a:r>
              <a:rPr lang="da-DK" sz="900" i="0" dirty="0"/>
              <a:t>Igen - brug kun trin-for-trin-guides og træningsvideoer, hvis I har behov for støtte.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i="0" dirty="0"/>
              <a:t>Husk, at opgavesedlerne tager afsæt i én af flere måder at løse opgaven på. Forsøg derfor, at løse opgaven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25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0" kern="1200" dirty="0">
              <a:solidFill>
                <a:schemeClr val="tx1"/>
              </a:solidFill>
              <a:effectLst/>
              <a:latin typeface="+mn-lt"/>
              <a:ea typeface="+mn-ea"/>
              <a:cs typeface="+mn-cs"/>
            </a:endParaRP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endParaRPr lang="da-DK" sz="9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planlægning og samarbejde i Kalender og Overblik.</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u="none" kern="1200" dirty="0">
                <a:solidFill>
                  <a:schemeClr val="tx1"/>
                </a:solidFill>
                <a:effectLst/>
                <a:latin typeface="+mn-lt"/>
                <a:ea typeface="+mn-ea"/>
                <a:cs typeface="+mn-cs"/>
              </a:rPr>
              <a:t>Kalender: </a:t>
            </a:r>
            <a:r>
              <a:rPr lang="da-DK" sz="1050" b="0" u="none" kern="1200" dirty="0">
                <a:solidFill>
                  <a:schemeClr val="tx1"/>
                </a:solidFill>
                <a:effectLst/>
                <a:latin typeface="+mn-lt"/>
                <a:ea typeface="+mn-ea"/>
                <a:cs typeface="+mn-cs"/>
              </a:rPr>
              <a:t>Aula </a:t>
            </a:r>
            <a:r>
              <a:rPr lang="da-DK" sz="1050" b="1" u="none" kern="1200" dirty="0">
                <a:solidFill>
                  <a:schemeClr val="tx1"/>
                </a:solidFill>
                <a:effectLst/>
                <a:latin typeface="+mn-lt"/>
                <a:ea typeface="+mn-ea"/>
                <a:cs typeface="+mn-cs"/>
              </a:rPr>
              <a:t>kalender samler alle aftaler, møder og skemaer ét sted. </a:t>
            </a:r>
            <a:r>
              <a:rPr lang="da-DK" sz="1050" b="0" u="none" kern="1200" dirty="0">
                <a:solidFill>
                  <a:schemeClr val="tx1"/>
                </a:solidFill>
                <a:effectLst/>
                <a:latin typeface="+mn-lt"/>
                <a:ea typeface="+mn-ea"/>
                <a:cs typeface="+mn-cs"/>
              </a:rPr>
              <a:t>Det er også her, I booker lokaler og andre ressourcer. Det giver hurtigt overblik og nemmere planlægning. </a:t>
            </a:r>
            <a:r>
              <a:rPr lang="da-DK" sz="1050" kern="1200" dirty="0">
                <a:solidFill>
                  <a:schemeClr val="tx1"/>
                </a:solidFill>
                <a:effectLst/>
                <a:latin typeface="+mn-lt"/>
                <a:ea typeface="+mn-ea"/>
                <a:cs typeface="+mn-cs"/>
              </a:rPr>
              <a:t>Ved indkaldelse til skole-hjem-samtale, kan det markeres, om børn skal deltage. I eksemplet i brugerrejsen ”Samarbejde og planlægning” markerer Lasse, at eleverne skal deltage i skole-hjem-samtalerne. Kalenderinvitationen vil derfor blive vist i både forældres og elevers kalender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kern="1200" dirty="0">
              <a:solidFill>
                <a:schemeClr val="tx1"/>
              </a:solidFill>
              <a:effectLst/>
              <a:latin typeface="+mn-lt"/>
              <a:ea typeface="+mn-ea"/>
              <a:cs typeface="+mn-cs"/>
            </a:endParaRPr>
          </a:p>
          <a:p>
            <a:r>
              <a:rPr lang="da-DK" sz="1000" b="1" u="none" kern="1200" dirty="0">
                <a:solidFill>
                  <a:schemeClr val="tx1"/>
                </a:solidFill>
                <a:effectLst/>
                <a:latin typeface="+mn-lt"/>
                <a:ea typeface="+mn-ea"/>
                <a:cs typeface="+mn-cs"/>
              </a:rPr>
              <a:t>Overblik</a:t>
            </a:r>
            <a:r>
              <a:rPr lang="da-DK" sz="1000" b="0" u="none" kern="1200" dirty="0">
                <a:solidFill>
                  <a:schemeClr val="tx1"/>
                </a:solidFill>
                <a:effectLst/>
                <a:latin typeface="+mn-lt"/>
                <a:ea typeface="+mn-ea"/>
                <a:cs typeface="+mn-cs"/>
              </a:rPr>
              <a:t>: Aula </a:t>
            </a:r>
            <a:r>
              <a:rPr lang="da-DK" sz="1000" b="1" u="none" kern="1200" dirty="0">
                <a:solidFill>
                  <a:schemeClr val="tx1"/>
                </a:solidFill>
                <a:effectLst/>
                <a:latin typeface="+mn-lt"/>
                <a:ea typeface="+mn-ea"/>
                <a:cs typeface="+mn-cs"/>
              </a:rPr>
              <a:t>Overblik samler alle opslag fra de grupper, I er medlem af</a:t>
            </a:r>
            <a:r>
              <a:rPr lang="da-DK" sz="1000" b="0" u="none" kern="1200" dirty="0">
                <a:solidFill>
                  <a:schemeClr val="tx1"/>
                </a:solidFill>
                <a:effectLst/>
                <a:latin typeface="+mn-lt"/>
                <a:ea typeface="+mn-ea"/>
                <a:cs typeface="+mn-cs"/>
              </a:rPr>
              <a:t>, og I kan her </a:t>
            </a:r>
            <a:r>
              <a:rPr lang="da-DK" sz="1000" kern="1200" dirty="0">
                <a:solidFill>
                  <a:schemeClr val="tx1"/>
                </a:solidFill>
                <a:effectLst/>
                <a:latin typeface="+mn-lt"/>
                <a:ea typeface="+mn-ea"/>
                <a:cs typeface="+mn-cs"/>
              </a:rPr>
              <a:t>oprette opslag, tekst eller medier, rettet mod ønskede grupper af brugere – </a:t>
            </a:r>
            <a:r>
              <a:rPr lang="da-DK" sz="1000" kern="1200" dirty="0" err="1">
                <a:solidFill>
                  <a:schemeClr val="tx1"/>
                </a:solidFill>
                <a:effectLst/>
                <a:latin typeface="+mn-lt"/>
                <a:ea typeface="+mn-ea"/>
                <a:cs typeface="+mn-cs"/>
              </a:rPr>
              <a:t>f.eks</a:t>
            </a:r>
            <a:r>
              <a:rPr lang="da-DK" sz="1000" kern="1200" dirty="0">
                <a:solidFill>
                  <a:schemeClr val="tx1"/>
                </a:solidFill>
                <a:effectLst/>
                <a:latin typeface="+mn-lt"/>
                <a:ea typeface="+mn-ea"/>
                <a:cs typeface="+mn-cs"/>
              </a:rPr>
              <a:t> en gruppe af forældre eller elever.</a:t>
            </a:r>
            <a:r>
              <a:rPr lang="da-DK" sz="1000" b="0" u="none" kern="1200" dirty="0">
                <a:solidFill>
                  <a:schemeClr val="tx1"/>
                </a:solidFill>
                <a:effectLst/>
                <a:latin typeface="+mn-lt"/>
                <a:ea typeface="+mn-ea"/>
                <a:cs typeface="+mn-cs"/>
              </a:rPr>
              <a:t> </a:t>
            </a:r>
          </a:p>
          <a:p>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Oprettelse af møder og begivenheder: </a:t>
            </a:r>
            <a:r>
              <a:rPr lang="da-DK" sz="1000" u="none" kern="1200" dirty="0">
                <a:solidFill>
                  <a:schemeClr val="tx1"/>
                </a:solidFill>
                <a:effectLst/>
                <a:latin typeface="+mn-lt"/>
                <a:ea typeface="+mn-ea"/>
                <a:cs typeface="+mn-cs"/>
              </a:rPr>
              <a:t>Brugerrejsen viser, hvordan vi i Aula kan oprette, tilrettelægge og koordinere møder, skole-hjem-samtaler og begivenheder med mange deltagere – i institutionen og på tværs af institutioner.</a:t>
            </a:r>
            <a:r>
              <a:rPr lang="da-DK" sz="1000" u="sng" kern="1200" dirty="0">
                <a:solidFill>
                  <a:schemeClr val="tx1"/>
                </a:solidFill>
                <a:effectLst/>
                <a:latin typeface="+mn-lt"/>
                <a:ea typeface="+mn-ea"/>
                <a:cs typeface="+mn-cs"/>
              </a:rPr>
              <a:t> </a:t>
            </a:r>
          </a:p>
          <a:p>
            <a:pPr marL="0" indent="0">
              <a:buFont typeface="Arial" panose="020B0604020202020204" pitchFamily="34" charset="0"/>
              <a:buNone/>
            </a:pPr>
            <a:endParaRPr lang="da-DK" sz="1000" b="1" i="0" dirty="0"/>
          </a:p>
          <a:p>
            <a:r>
              <a:rPr lang="da-DK" sz="1000" b="1" u="none" kern="1200" dirty="0">
                <a:solidFill>
                  <a:schemeClr val="tx1"/>
                </a:solidFill>
                <a:effectLst/>
                <a:latin typeface="+mn-lt"/>
                <a:ea typeface="+mn-ea"/>
                <a:cs typeface="+mn-cs"/>
              </a:rPr>
              <a:t>Beskrivelse/vikarnote: </a:t>
            </a:r>
            <a:r>
              <a:rPr lang="da-DK" sz="1000" kern="1200" dirty="0">
                <a:solidFill>
                  <a:schemeClr val="tx1"/>
                </a:solidFill>
                <a:effectLst/>
                <a:latin typeface="+mn-lt"/>
                <a:ea typeface="+mn-ea"/>
                <a:cs typeface="+mn-cs"/>
              </a:rPr>
              <a:t>Ved oprettelse eller redigering af en begivenhed, er det muligt at tilføje en beskrivelse, der vises når modtageren af invitation ser på begivenheden. Beskeder som ”Husk madpakke og drikkedunk” ifm. en ekskursion, dagsorden ifm. med et forældremøde eller en given lektie kan på den måde tilføjes en begivenhed. </a:t>
            </a:r>
          </a:p>
          <a:p>
            <a:r>
              <a:rPr lang="da-DK" sz="1000" kern="1200" dirty="0">
                <a:solidFill>
                  <a:schemeClr val="tx1"/>
                </a:solidFill>
                <a:effectLst/>
                <a:latin typeface="+mn-lt"/>
                <a:ea typeface="+mn-ea"/>
                <a:cs typeface="+mn-cs"/>
              </a:rPr>
              <a:t>Herudover bliver det muligt at skrive en note ifm. vikardækning, hvor læreren kan skrive en vikarinstruks. Vikaren kan så efterfølgende skrive en opfølgende note til læreren efter afviklet undervisning. </a:t>
            </a:r>
          </a:p>
          <a:p>
            <a:endParaRPr lang="da-DK" sz="100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0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r>
              <a:rPr lang="da-DK" sz="1000" kern="1200" dirty="0">
                <a:solidFill>
                  <a:schemeClr val="tx1"/>
                </a:solidFill>
                <a:effectLst/>
                <a:latin typeface="+mn-lt"/>
                <a:ea typeface="+mn-ea"/>
                <a:cs typeface="+mn-cs"/>
              </a:rPr>
              <a:t>Hvad er så vigtigt at få svar på for jer, for at I bliver bedst muligt klædt på til egen undervisning?</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afklaringspunkt frem):</a:t>
            </a:r>
          </a:p>
          <a:p>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u="none" kern="1200" dirty="0">
                <a:solidFill>
                  <a:schemeClr val="tx1"/>
                </a:solidFill>
                <a:effectLst/>
                <a:latin typeface="+mn-lt"/>
                <a:ea typeface="+mn-ea"/>
                <a:cs typeface="+mn-cs"/>
              </a:rPr>
              <a:t>Hvem kan booke hvem i kalenderen? </a:t>
            </a:r>
            <a:r>
              <a:rPr lang="da-DK" sz="1000" kern="1200" dirty="0">
                <a:solidFill>
                  <a:schemeClr val="tx1"/>
                </a:solidFill>
                <a:effectLst/>
                <a:latin typeface="+mn-lt"/>
                <a:ea typeface="+mn-ea"/>
                <a:cs typeface="+mn-cs"/>
              </a:rPr>
              <a:t>I Aula kalender kan alle brugere, medarbejdere, forældre og elever oprette nye begivenheder og invitere enkeltpersoner eller hele grupper. Medarbejdere tilknyttet flere institutioner eller forældre med børn i forskellige institutioner, kan filtrere på hhv. institutioner eller børn og her angive, hvilken institution en begivenhed ønskes oprettet for. </a:t>
            </a:r>
            <a:r>
              <a:rPr lang="da-DK" sz="1000" b="0" u="none" kern="1200" dirty="0">
                <a:solidFill>
                  <a:schemeClr val="tx1"/>
                </a:solidFill>
                <a:effectLst/>
                <a:latin typeface="+mn-lt"/>
                <a:ea typeface="+mn-ea"/>
                <a:cs typeface="+mn-cs"/>
              </a:rPr>
              <a:t>Er der behov for retningslinjer for, hvornår eksempelvis forældre eller elever kan booke medarbejdere til møder eller lignende?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Hvordan skal kalenderen bruges på jeres skoler – hvad informeres der om her? </a:t>
            </a:r>
            <a:r>
              <a:rPr lang="da-DK" sz="1000" kern="1200" dirty="0">
                <a:solidFill>
                  <a:schemeClr val="tx1"/>
                </a:solidFill>
                <a:effectLst/>
                <a:latin typeface="+mn-lt"/>
                <a:ea typeface="+mn-ea"/>
                <a:cs typeface="+mn-cs"/>
              </a:rPr>
              <a:t>I Aula kalender er det muligt at skrive en note i skemaet ifm. vikardækning, hvor læreren kan skrive en vikarinstruks, og vikaren efterfølgende kan skrive en opfølgende note til læreren efter afviklet undervisning.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Ved oprettelse af en begivenhed, er det også muligt at tilføje en beskrivelse til begivenheden. Det kunne eksempelvis være en beskrivelse af en ekskursion med en påmindelse om, at eleverne skal huske madpakke og drikkedunk, en dagsorden ifm. med et forældremøde eller en lektie for et fag. Kalenderen giver på denne måde mulighed for at orientere om vigtig information – men hvad skal kommunikeres her? Er der fælles retningslinjer her?</a:t>
            </a:r>
            <a:r>
              <a:rPr lang="da-DK" sz="1000" b="0" i="0" kern="1200" dirty="0">
                <a:solidFill>
                  <a:schemeClr val="tx1"/>
                </a:solidFill>
                <a:effectLst/>
                <a:latin typeface="+mn-lt"/>
                <a:ea typeface="+mn-ea"/>
                <a:cs typeface="+mn-cs"/>
              </a:rPr>
              <a:t> Skal kalenderen eksempelvis bruges til information – eller skal de informeres via beskeder og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Skal der </a:t>
            </a:r>
            <a:r>
              <a:rPr lang="da-DK" sz="1000" b="1" i="0" kern="1200" dirty="0" err="1">
                <a:solidFill>
                  <a:schemeClr val="tx1"/>
                </a:solidFill>
                <a:effectLst/>
                <a:latin typeface="+mn-lt"/>
                <a:ea typeface="+mn-ea"/>
                <a:cs typeface="+mn-cs"/>
              </a:rPr>
              <a:t>f.eks</a:t>
            </a:r>
            <a:r>
              <a:rPr lang="da-DK" sz="1000" b="1" i="0" kern="1200" dirty="0">
                <a:solidFill>
                  <a:schemeClr val="tx1"/>
                </a:solidFill>
                <a:effectLst/>
                <a:latin typeface="+mn-lt"/>
                <a:ea typeface="+mn-ea"/>
                <a:cs typeface="+mn-cs"/>
              </a:rPr>
              <a:t>  informeres om lektier i kalenderen eller sker dette i læringsplatformen i eller andre løsninger udenfor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Hvilke ressourcer kan I booke i Aula kalender? </a:t>
            </a:r>
            <a:r>
              <a:rPr lang="da-DK" sz="1000" kern="1200" dirty="0">
                <a:solidFill>
                  <a:schemeClr val="tx1"/>
                </a:solidFill>
                <a:effectLst/>
                <a:latin typeface="+mn-lt"/>
                <a:ea typeface="+mn-ea"/>
                <a:cs typeface="+mn-cs"/>
              </a:rPr>
              <a:t>Medarbejdere kan i en kalenderinvitation angive sted for afholdelse og eventuelt booke ekstra lokaler, hvis der er behov for det. Medarbejdere kan også tilføje eventuelle ressourcer til den aktuelle begivenhed, såsom IT-udstyr, buskort eller lignende. Det er den enkelte skole eller dagtilbud, der selv beslutter, hvilke ressourcer der skal kunne bookes igennem Aulas kalender. Hvilke ressourcer vil I have til rådighed i Aula på jeres skole?</a:t>
            </a:r>
          </a:p>
          <a:p>
            <a:r>
              <a:rPr lang="da-DK" sz="1000" b="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en velfortjent og sikkert tiltrængt frokostpause – vi samles igen om 45 min (</a:t>
            </a:r>
            <a:r>
              <a:rPr lang="da-DK" sz="1000" i="1" kern="1200" dirty="0">
                <a:solidFill>
                  <a:schemeClr val="tx1"/>
                </a:solidFill>
                <a:effectLst/>
                <a:latin typeface="+mn-lt"/>
                <a:ea typeface="+mn-ea"/>
                <a:cs typeface="+mn-cs"/>
              </a:rPr>
              <a:t>klokkeslæt</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fld id="{0DA0114A-87C3-AE42-9FE6-947C2632DDED}" type="slidenum">
              <a:rPr lang="da-DK" smtClean="0"/>
              <a:t>28</a:t>
            </a:fld>
            <a:endParaRPr lang="da-DK"/>
          </a:p>
        </p:txBody>
      </p:sp>
    </p:spTree>
    <p:extLst>
      <p:ext uri="{BB962C8B-B14F-4D97-AF65-F5344CB8AC3E}">
        <p14:creationId xmlns:p14="http://schemas.microsoft.com/office/powerpoint/2010/main" val="1283012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Så er vi forhåbentlig genopladet til det næste modul - ”Dataetik”</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Dataetik er et vigtigt aspekt </a:t>
            </a:r>
            <a:r>
              <a:rPr lang="da-DK" sz="1000" kern="1200" dirty="0">
                <a:solidFill>
                  <a:schemeClr val="tx1"/>
                </a:solidFill>
                <a:effectLst/>
                <a:latin typeface="+mn-lt"/>
                <a:ea typeface="+mn-ea"/>
                <a:cs typeface="+mn-cs"/>
              </a:rPr>
              <a:t>i Aula -  </a:t>
            </a:r>
            <a:r>
              <a:rPr lang="da-DK" sz="1000" b="1" kern="1200" dirty="0">
                <a:solidFill>
                  <a:schemeClr val="tx1"/>
                </a:solidFill>
                <a:effectLst/>
                <a:latin typeface="+mn-lt"/>
                <a:ea typeface="+mn-ea"/>
                <a:cs typeface="+mn-cs"/>
              </a:rPr>
              <a:t>det skal være nemt at håndtere data korrekt og opbevare data sikkert og i overensstemmelse med den nye Persondataforordning.</a:t>
            </a:r>
            <a:r>
              <a:rPr lang="da-DK" sz="1000" kern="1200" dirty="0">
                <a:solidFill>
                  <a:schemeClr val="tx1"/>
                </a:solidFill>
                <a:effectLst/>
                <a:latin typeface="+mn-lt"/>
                <a:ea typeface="+mn-ea"/>
                <a:cs typeface="+mn-cs"/>
              </a:rPr>
              <a:t>  Samtidig skal det være klart og gennemskueligt for alle brugere af Aula, hvad deres data bruges til og hvordan.  Her spiller samtykker og gode færdselsregler i Aula en væsentlig rolle</a:t>
            </a:r>
            <a:r>
              <a:rPr lang="da-DK" sz="1000" b="0"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Forløbet strækker sig over to dage…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Her på førstedagen her skal vi gennem 9 moduler.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u="none" kern="1200" dirty="0">
                <a:solidFill>
                  <a:schemeClr val="tx1"/>
                </a:solidFill>
                <a:effectLst/>
                <a:latin typeface="+mn-lt"/>
                <a:ea typeface="+mn-ea"/>
                <a:cs typeface="+mn-cs"/>
              </a:rPr>
              <a:t>Her er modulerne 1-5 basismoduler</a:t>
            </a:r>
            <a:r>
              <a:rPr lang="da-DK" sz="936" u="none" kern="1200" dirty="0">
                <a:solidFill>
                  <a:schemeClr val="tx1"/>
                </a:solidFill>
                <a:effectLst/>
                <a:latin typeface="+mn-lt"/>
                <a:ea typeface="+mn-ea"/>
                <a:cs typeface="+mn-cs"/>
              </a:rPr>
              <a:t>, som alle administrative og pædagogiske medarbejdere præsenteres for. Her kommer vi gennem dels opbygning og struktur for de enkelte moduler dels central funktionalitet i Aula. </a:t>
            </a:r>
            <a:r>
              <a:rPr lang="da-DK" b="1" dirty="0"/>
              <a:t>De moduler, der præsenterer funktionalitet i Aula er kategoriseret i temaer </a:t>
            </a:r>
            <a:r>
              <a:rPr lang="da-DK" sz="936" u="none" kern="1200" dirty="0">
                <a:solidFill>
                  <a:schemeClr val="tx1"/>
                </a:solidFill>
                <a:effectLst/>
                <a:latin typeface="+mn-lt"/>
                <a:ea typeface="+mn-ea"/>
                <a:cs typeface="+mn-cs"/>
              </a:rPr>
              <a:t>såsom ”Målrettet kommunikation” og ”Dataetik”. Temaerne </a:t>
            </a:r>
            <a:r>
              <a:rPr lang="da-DK" dirty="0"/>
              <a:t>afspejler den funktionalitet og de arbejdsgange, der er fokus på i de enkelte moduler. Som kommunale administratorer præsenteres I for basismoduler med det formål, at I lærer Aula godt at kende og på den måde får en god forståelse for, hvordan Aula kan opsættes i jeres kommune.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Fra modul 6 dykker vi ned i Aulas administrationsmodul.  Fra da vil fokus være på jeres konkrete arbejdsopgaver som kommunale administratorer.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i="0" dirty="0"/>
              <a:t>Aula vil for de fleste brugere være nem og intuitiv at tage i brug – det gælder også administrationsmodulet i Aula. Det forløb, vi skal i gennem i dag, er derfor ikke tilrettelagt som et klik-kursus, der gennemgår funktionalitet i Aula en for en, men har derimod fokus på, hvordan der kan kommunikeres og samarbejdes i Aula.</a:t>
            </a:r>
          </a:p>
          <a:p>
            <a:pPr marL="0" indent="0">
              <a:buFont typeface="Arial" panose="020B0604020202020204" pitchFamily="34" charset="0"/>
              <a:buNone/>
            </a:pPr>
            <a:endParaRPr lang="da-DK"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i="0" dirty="0"/>
              <a:t>Det gennemgående fokus er altså på, hvordan specifik funktionalitet i Aula </a:t>
            </a:r>
            <a:r>
              <a:rPr lang="da-DK" b="1" i="1" dirty="0"/>
              <a:t>kan</a:t>
            </a:r>
            <a:r>
              <a:rPr lang="da-DK" b="1" i="0" dirty="0"/>
              <a:t> bruges, og hvad det betyder for jeres arbejdsgange i praksis. </a:t>
            </a:r>
          </a:p>
          <a:p>
            <a:endParaRPr lang="da-DK" i="0" dirty="0"/>
          </a:p>
          <a:p>
            <a:r>
              <a:rPr lang="da-DK" i="0" dirty="0"/>
              <a:t>I den forbindelse er der </a:t>
            </a:r>
            <a:r>
              <a:rPr lang="da-DK" b="1" i="0" dirty="0"/>
              <a:t>en række beslutninger omkring netop anvendelse og opsætning af Aula, som skal være afklaret, inden I kan opsætte Aula for jeres skoler og dagtilbud. </a:t>
            </a:r>
            <a:r>
              <a:rPr lang="da-DK" i="0" dirty="0"/>
              <a:t>Nogle af disse beslutninger vil være truffet, så de gælder for alle institutioner i kommunen, mens andre besluttes på de enkelte institutioner.</a:t>
            </a:r>
            <a:endParaRPr lang="da-DK"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På bordene er der derfor uddelt, det vi kalder, </a:t>
            </a:r>
            <a:r>
              <a:rPr lang="da-DK" b="1" dirty="0"/>
              <a:t>”Administratorens huskeseddel”.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Formålet med </a:t>
            </a:r>
            <a:r>
              <a:rPr lang="da-DK" b="0" dirty="0"/>
              <a:t>huskesedlen</a:t>
            </a:r>
            <a:r>
              <a:rPr lang="da-DK" b="0" i="0" dirty="0"/>
              <a:t> er, at I her kan notere spørgsmål undervejs, som I har brug for at få afklaret før udrulningen af Aula ift. principper og retningslinjer for anvendelse og opsætning i jeres kommune. Vi vil løbende samle op på jeres huskesedler gennem hele forløbet.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640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…Aula er et sikkert samarbejds- og kommunikationsrum for medarbejdere, forældre og elever.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Gennem de forrige brugerrejser har vi været omkring håndteringen af følsomme beskeder og dokumenter i sikker fildeling.</a:t>
            </a:r>
            <a:r>
              <a:rPr lang="da-DK" sz="1000" b="1" kern="1200" dirty="0">
                <a:solidFill>
                  <a:schemeClr val="tx1"/>
                </a:solidFill>
                <a:effectLst/>
                <a:latin typeface="+mn-lt"/>
                <a:ea typeface="+mn-ea"/>
                <a:cs typeface="+mn-cs"/>
              </a:rPr>
              <a:t> </a:t>
            </a: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i="0" kern="1200" dirty="0">
                <a:solidFill>
                  <a:schemeClr val="tx1"/>
                </a:solidFill>
                <a:effectLst/>
                <a:latin typeface="+mn-lt"/>
                <a:ea typeface="+mn-ea"/>
                <a:cs typeface="+mn-cs"/>
              </a:rPr>
              <a:t>I den 4. og sidste brugerrejse </a:t>
            </a:r>
            <a:r>
              <a:rPr lang="da-DK" sz="1000" b="1" i="0" kern="1200" dirty="0">
                <a:solidFill>
                  <a:schemeClr val="tx1"/>
                </a:solidFill>
                <a:effectLst/>
                <a:latin typeface="+mn-lt"/>
                <a:ea typeface="+mn-ea"/>
                <a:cs typeface="+mn-cs"/>
              </a:rPr>
              <a:t>”Dataetik” </a:t>
            </a:r>
            <a:r>
              <a:rPr lang="da-DK" sz="1000" i="0" kern="1200" dirty="0">
                <a:solidFill>
                  <a:schemeClr val="tx1"/>
                </a:solidFill>
                <a:effectLst/>
                <a:latin typeface="+mn-lt"/>
                <a:ea typeface="+mn-ea"/>
                <a:cs typeface="+mn-cs"/>
              </a:rPr>
              <a:t>er det centrale fokus på , hvordan Aula håndterer samtykker og opmærkning af medier.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i="1" dirty="0"/>
              <a:t>Afspil brugerrejse via link: </a:t>
            </a:r>
            <a:r>
              <a:rPr lang="da-DK" sz="936" u="sng" kern="1200" dirty="0">
                <a:solidFill>
                  <a:schemeClr val="tx1"/>
                </a:solidFill>
                <a:effectLst/>
                <a:latin typeface="+mn-lt"/>
                <a:ea typeface="+mn-ea"/>
                <a:cs typeface="+mn-cs"/>
                <a:hlinkClick r:id="rId3"/>
              </a:rPr>
              <a:t>https://youtu.be/w-oYeKEl-Ek</a:t>
            </a:r>
            <a:endParaRPr lang="da-DK"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indent="0">
              <a:buFont typeface="Arial" panose="020B0604020202020204" pitchFamily="34" charset="0"/>
              <a:buNone/>
            </a:pPr>
            <a:r>
              <a:rPr lang="da-DK" sz="1050" b="0" kern="1200" dirty="0">
                <a:solidFill>
                  <a:schemeClr val="tx1"/>
                </a:solidFill>
                <a:effectLst/>
                <a:latin typeface="+mn-lt"/>
                <a:ea typeface="+mn-ea"/>
                <a:cs typeface="+mn-cs"/>
              </a:rPr>
              <a:t>I skal nu afprøve nogle af de viste arbejdsgange i opgavefasen…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fld id="{0DA0114A-87C3-AE42-9FE6-947C2632DDED}" type="slidenum">
              <a:rPr lang="da-DK" smtClean="0"/>
              <a:t>30</a:t>
            </a:fld>
            <a:endParaRPr lang="da-DK"/>
          </a:p>
        </p:txBody>
      </p:sp>
    </p:spTree>
    <p:extLst>
      <p:ext uri="{BB962C8B-B14F-4D97-AF65-F5344CB8AC3E}">
        <p14:creationId xmlns:p14="http://schemas.microsoft.com/office/powerpoint/2010/main" val="3264121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r>
              <a:rPr lang="da-DK" sz="1000" i="0" dirty="0"/>
              <a:t>I får nu uddelt to opgavesedler – ”Dataetik” og ”Hvem må hvad?”.</a:t>
            </a:r>
          </a:p>
          <a:p>
            <a:endParaRPr lang="da-DK" sz="1000" i="0" dirty="0"/>
          </a:p>
          <a:p>
            <a:r>
              <a:rPr lang="da-DK" sz="1000" i="0" dirty="0"/>
              <a:t>I bestemmer selv, hvilken opgaveseddel I vil prøve kræfter med først. </a:t>
            </a:r>
          </a:p>
          <a:p>
            <a:endParaRPr lang="da-DK" sz="1000" i="0" dirty="0"/>
          </a:p>
          <a:p>
            <a:r>
              <a:rPr lang="da-DK" sz="1000" i="0" dirty="0"/>
              <a:t>Igen - brug kun trin-for-trin-guides og træningsvideoer,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endParaRPr lang="da-DK" sz="1000" i="0" dirty="0"/>
          </a:p>
          <a:p>
            <a:r>
              <a:rPr lang="da-DK" sz="1000" i="0" dirty="0"/>
              <a:t>Husk, at opgavesedlerne tager afsæt i én af flere måder at løse opgaven på. Prøv jer frem uden minutiøst at følge opgavesedlerne. </a:t>
            </a:r>
          </a:p>
          <a:p>
            <a:endParaRPr lang="da-DK" sz="1000" b="0"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25 minutter til de to opgavesedler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pPr marL="0" indent="0">
              <a:buFont typeface="Arial" panose="020B0604020202020204" pitchFamily="34" charset="0"/>
              <a:buNone/>
            </a:pPr>
            <a:endParaRPr lang="da-DK" sz="1000" i="1" dirty="0"/>
          </a:p>
          <a:p>
            <a:endParaRPr lang="da-DK" sz="10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59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igen op på de centrale pointer, I er blevet præsenteret for her i modulet Dataetik.</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Dataetik og GDPR:</a:t>
            </a:r>
            <a:r>
              <a:rPr lang="da-DK" sz="936" kern="1200" dirty="0">
                <a:solidFill>
                  <a:schemeClr val="tx1"/>
                </a:solidFill>
                <a:effectLst/>
                <a:latin typeface="+mn-lt"/>
                <a:ea typeface="+mn-ea"/>
                <a:cs typeface="+mn-cs"/>
              </a:rPr>
              <a:t> I galleriet i Aula kan alle brugere </a:t>
            </a:r>
            <a:r>
              <a:rPr lang="da-DK" sz="936" b="1" kern="1200" dirty="0">
                <a:solidFill>
                  <a:schemeClr val="tx1"/>
                </a:solidFill>
                <a:effectLst/>
                <a:latin typeface="+mn-lt"/>
                <a:ea typeface="+mn-ea"/>
                <a:cs typeface="+mn-cs"/>
              </a:rPr>
              <a:t>se og dele billeder og videoer</a:t>
            </a:r>
            <a:r>
              <a:rPr lang="da-DK" sz="936" kern="1200" dirty="0">
                <a:solidFill>
                  <a:schemeClr val="tx1"/>
                </a:solidFill>
                <a:effectLst/>
                <a:latin typeface="+mn-lt"/>
                <a:ea typeface="+mn-ea"/>
                <a:cs typeface="+mn-cs"/>
              </a:rPr>
              <a:t>. Galleriet i Aula fungerer på alle computere, Chromebooks, tablets og mobilenheder, og der vil kunne produceres indhold direkte fra et mobilkamera til galleriet. </a:t>
            </a:r>
            <a:r>
              <a:rPr lang="da-DK" sz="936" b="1" kern="1200" dirty="0">
                <a:solidFill>
                  <a:schemeClr val="tx1"/>
                </a:solidFill>
                <a:effectLst/>
                <a:latin typeface="+mn-lt"/>
                <a:ea typeface="+mn-ea"/>
                <a:cs typeface="+mn-cs"/>
              </a:rPr>
              <a:t>Som vi indledte modulet her med, er en af de væsentligste pointer ift. den nye persondataforordning/GDPR er, at der kan kommunikeres klart til brugerne omkring, hvad vi bruger deres data til. </a:t>
            </a:r>
            <a:r>
              <a:rPr lang="da-DK" sz="936" kern="1200" dirty="0">
                <a:solidFill>
                  <a:schemeClr val="tx1"/>
                </a:solidFill>
                <a:effectLst/>
                <a:latin typeface="+mn-lt"/>
                <a:ea typeface="+mn-ea"/>
                <a:cs typeface="+mn-cs"/>
              </a:rPr>
              <a:t>Denne pointe understøttes til fulde i Aula, og gør det samtidig nemt at håndtere samtykkeerklæringer, supplerende stamdata og tilladelser.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næste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Samtykke:</a:t>
            </a:r>
            <a:r>
              <a:rPr lang="da-DK" sz="936" kern="1200" dirty="0">
                <a:solidFill>
                  <a:schemeClr val="tx1"/>
                </a:solidFill>
                <a:effectLst/>
                <a:latin typeface="+mn-lt"/>
                <a:ea typeface="+mn-ea"/>
                <a:cs typeface="+mn-cs"/>
              </a:rPr>
              <a:t> I galleriet opmærkes medier med den påkrævede data. Ved hjælp af opmærkningen vil det </a:t>
            </a:r>
            <a:r>
              <a:rPr lang="da-DK" sz="936" b="1" kern="1200" dirty="0">
                <a:solidFill>
                  <a:schemeClr val="tx1"/>
                </a:solidFill>
                <a:effectLst/>
                <a:latin typeface="+mn-lt"/>
                <a:ea typeface="+mn-ea"/>
                <a:cs typeface="+mn-cs"/>
              </a:rPr>
              <a:t>også være muligt at vælge, hvem der </a:t>
            </a:r>
            <a:r>
              <a:rPr lang="da-DK" sz="936" b="1" kern="1200" dirty="0" err="1">
                <a:solidFill>
                  <a:schemeClr val="tx1"/>
                </a:solidFill>
                <a:effectLst/>
                <a:latin typeface="+mn-lt"/>
                <a:ea typeface="+mn-ea"/>
                <a:cs typeface="+mn-cs"/>
              </a:rPr>
              <a:t>f.eks</a:t>
            </a:r>
            <a:r>
              <a:rPr lang="da-DK" sz="936" b="1" kern="1200" dirty="0">
                <a:solidFill>
                  <a:schemeClr val="tx1"/>
                </a:solidFill>
                <a:effectLst/>
                <a:latin typeface="+mn-lt"/>
                <a:ea typeface="+mn-ea"/>
                <a:cs typeface="+mn-cs"/>
              </a:rPr>
              <a:t> skal kunne se et billede – altså hvem billedet skal deles med. </a:t>
            </a:r>
            <a:r>
              <a:rPr lang="da-DK" sz="936" kern="1200" dirty="0">
                <a:solidFill>
                  <a:schemeClr val="tx1"/>
                </a:solidFill>
                <a:effectLst/>
                <a:latin typeface="+mn-lt"/>
                <a:ea typeface="+mn-ea"/>
                <a:cs typeface="+mn-cs"/>
              </a:rPr>
              <a:t>Dette sker selvfølgelig altid med hensyntagen til kravet om samtykker og rettigheder.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næste pointe frem)</a:t>
            </a:r>
          </a:p>
          <a:p>
            <a:pPr marL="0" indent="0">
              <a:buFont typeface="Arial" panose="020B0604020202020204" pitchFamily="34" charset="0"/>
              <a:buNone/>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Supplerende stamdata og tilladelser: </a:t>
            </a:r>
            <a:r>
              <a:rPr lang="da-DK" sz="936" kern="1200" dirty="0">
                <a:solidFill>
                  <a:schemeClr val="tx1"/>
                </a:solidFill>
                <a:effectLst/>
                <a:latin typeface="+mn-lt"/>
                <a:ea typeface="+mn-ea"/>
                <a:cs typeface="+mn-cs"/>
              </a:rPr>
              <a:t>Udover samtykker </a:t>
            </a:r>
            <a:r>
              <a:rPr lang="da-DK" sz="936" b="1" kern="1200" dirty="0">
                <a:solidFill>
                  <a:schemeClr val="tx1"/>
                </a:solidFill>
                <a:effectLst/>
                <a:latin typeface="+mn-lt"/>
                <a:ea typeface="+mn-ea"/>
                <a:cs typeface="+mn-cs"/>
              </a:rPr>
              <a:t>håndterer Aula også supplerende stamdata og tilladelser på en nem og overskuelig måde</a:t>
            </a:r>
            <a:r>
              <a:rPr lang="da-DK" sz="936" kern="1200" dirty="0">
                <a:solidFill>
                  <a:schemeClr val="tx1"/>
                </a:solidFill>
                <a:effectLst/>
                <a:latin typeface="+mn-lt"/>
                <a:ea typeface="+mn-ea"/>
                <a:cs typeface="+mn-cs"/>
              </a:rPr>
              <a:t>. Supplerende stamdata er data, der supplerer de stamdata, der modtages fra UNI-Login. Det kan eksempelvis omhandle særlige helbredsoplysninger eller kost. Tilladelser omhandler eksempelvis, hvorvidt børn må deltage i svømning eller forlade skole i pauser.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Ved at tilgå stamkortoplysninger under de tre prikker, er det muligt at få en samlet liste over de samtykker, tilladelser samt supplerende stamdata, som er angivet for et barn eller for en gruppe af børn. En medarbejder kan her hurtigt skabe sig et overblik over de børn, der eksempelvis har tilladelse til at bade, inden en eventuel tur til den lokale svømmehal. I listen vil de elever, der ikke har fået tilladelse, fremgå øverst, mens de øvrige listes nedenfor. </a:t>
            </a:r>
          </a:p>
          <a:p>
            <a:pPr marL="0" indent="0">
              <a:buFont typeface="Arial" panose="020B0604020202020204" pitchFamily="34" charset="0"/>
              <a:buNone/>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32</a:t>
            </a:fld>
            <a:endParaRPr lang="da-DK"/>
          </a:p>
        </p:txBody>
      </p:sp>
    </p:spTree>
    <p:extLst>
      <p:ext uri="{BB962C8B-B14F-4D97-AF65-F5344CB8AC3E}">
        <p14:creationId xmlns:p14="http://schemas.microsoft.com/office/powerpoint/2010/main" val="693088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Galleri og samtykke 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Aula skal der altså afgives en række obligatoriske samtykker omkring kontaktoplysninger og deling af portrætmedier.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Første gang forældre logger på Aula, skal de afgive samtykke på deres barns vegne ift. opbevaring, deling og brug af medier samt kontaktoplysninger. </a:t>
            </a:r>
            <a:r>
              <a:rPr lang="da-DK" sz="936" b="1" kern="1200" dirty="0">
                <a:solidFill>
                  <a:schemeClr val="tx1"/>
                </a:solidFill>
                <a:effectLst/>
                <a:latin typeface="+mn-lt"/>
                <a:ea typeface="+mn-ea"/>
                <a:cs typeface="+mn-cs"/>
              </a:rPr>
              <a:t>Samtykker gives her på tre niveauer; for en klasse/stue, for en årgang eller for hele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Et givent samtykke omkring eksempelvis deling af medier for et givent barn, sikrer at </a:t>
            </a:r>
            <a:r>
              <a:rPr lang="da-DK" sz="936" b="1" kern="1200" dirty="0">
                <a:solidFill>
                  <a:schemeClr val="tx1"/>
                </a:solidFill>
                <a:effectLst/>
                <a:latin typeface="+mn-lt"/>
                <a:ea typeface="+mn-ea"/>
                <a:cs typeface="+mn-cs"/>
              </a:rPr>
              <a:t>billeder af et barn kun kan lægges op på Aula, hvis der er givet samtykke til det</a:t>
            </a:r>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Hvis et samtykke på et senere tidspunkt trækkes tilbage, vil Aula automatisk håndtere dette fremadrettet. Det betyder, at de medier, der allerede er delt, fortsat vil være delt. Ønsker man ikke det, kan man anvende ”retten til at blive glemt”. Her kan den kommunale administrator af Aula, slette alle billeder i Aula af et barn. </a:t>
            </a: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For at Aula kan håndtere og administrere samtykker generelt, er det derfor </a:t>
            </a:r>
            <a:r>
              <a:rPr lang="da-DK" sz="936" b="1" kern="1200" dirty="0">
                <a:solidFill>
                  <a:schemeClr val="tx1"/>
                </a:solidFill>
                <a:effectLst/>
                <a:latin typeface="+mn-lt"/>
                <a:ea typeface="+mn-ea"/>
                <a:cs typeface="+mn-cs"/>
              </a:rPr>
              <a:t>et vigtigt opmærksomhedspunkt, at medier er opmærket korrekt</a:t>
            </a:r>
            <a:r>
              <a:rPr lang="da-DK" sz="936" b="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Sker det ikke, kan Aula selvsagt ikke håndtere de 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På Møllevangsskolen er der udarbejdet klare retningslinjer for, hvornår billeder skal opmærkes som portrætbilleder. Ud fra disse retningslinjer, har Klaus undervist 9. klasse i, hvordan eleverne skal opmærke medier i Aula Galleri.</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Men hvornår er et billede et portrætbillede eller et situationsbillede?</a:t>
            </a:r>
            <a:r>
              <a:rPr lang="da-DK" sz="936"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Er der behov for fælles retningslinjer her? Er der udarbejdet retningslinjer for dette i jeres kommuner – hvis ja, hvordan er de formidlet til medarbejderne?</a:t>
            </a:r>
          </a:p>
          <a:p>
            <a:endParaRPr lang="da-DK" sz="936" b="0" kern="1200" dirty="0">
              <a:solidFill>
                <a:schemeClr val="tx1"/>
              </a:solidFill>
              <a:effectLst/>
              <a:latin typeface="+mn-lt"/>
              <a:ea typeface="+mn-ea"/>
              <a:cs typeface="+mn-cs"/>
            </a:endParaRPr>
          </a:p>
          <a:p>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r>
              <a:rPr lang="da-DK" sz="936" b="0" kern="1200" dirty="0">
                <a:solidFill>
                  <a:schemeClr val="tx1"/>
                </a:solidFill>
                <a:effectLst/>
                <a:latin typeface="+mn-lt"/>
                <a:ea typeface="+mn-ea"/>
                <a:cs typeface="+mn-cs"/>
              </a:rPr>
              <a:t>På samme måde som med håndteringen af grupper, er det </a:t>
            </a:r>
            <a:r>
              <a:rPr lang="da-DK" sz="936" b="1" kern="1200" dirty="0">
                <a:solidFill>
                  <a:schemeClr val="tx1"/>
                </a:solidFill>
                <a:effectLst/>
                <a:latin typeface="+mn-lt"/>
                <a:ea typeface="+mn-ea"/>
                <a:cs typeface="+mn-cs"/>
              </a:rPr>
              <a:t>som udgangspunkt kun institutionsadministratoren, der kan oprette tilladelser i Aula</a:t>
            </a:r>
            <a:r>
              <a:rPr lang="da-DK" sz="936" b="0" kern="1200" dirty="0">
                <a:solidFill>
                  <a:schemeClr val="tx1"/>
                </a:solidFill>
                <a:effectLst/>
                <a:latin typeface="+mn-lt"/>
                <a:ea typeface="+mn-ea"/>
                <a:cs typeface="+mn-cs"/>
              </a:rPr>
              <a:t>. Men denne rettighed kan også tildeles til en eller flere medarbejdere. Dette kan igen, besluttes centralt i kommunen eller beslutningen kan lægges ud til de enkelte skoler.</a:t>
            </a:r>
          </a:p>
          <a:p>
            <a:endParaRPr lang="da-DK" sz="936" b="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Hvem kan oprette tilladelser på jeres skoler – </a:t>
            </a:r>
            <a:r>
              <a:rPr lang="da-DK" sz="936" b="0" kern="1200" dirty="0">
                <a:solidFill>
                  <a:schemeClr val="tx1"/>
                </a:solidFill>
                <a:effectLst/>
                <a:latin typeface="+mn-lt"/>
                <a:ea typeface="+mn-ea"/>
                <a:cs typeface="+mn-cs"/>
              </a:rPr>
              <a:t>skal det afklares? </a:t>
            </a:r>
          </a:p>
          <a:p>
            <a:endParaRPr lang="da-DK" sz="936"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tilføjet noget på jeres huskeseddel, som I skal have drøftet og afklaret i jeres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Noter:</a:t>
            </a: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36" kern="1200" dirty="0">
                <a:solidFill>
                  <a:schemeClr val="tx1"/>
                </a:solidFill>
                <a:effectLst/>
                <a:latin typeface="+mn-lt"/>
                <a:ea typeface="+mn-ea"/>
                <a:cs typeface="+mn-cs"/>
              </a:rPr>
              <a:t>•Giv plads til spørgsmål, undren og refleksion.</a:t>
            </a:r>
          </a:p>
          <a:p>
            <a:r>
              <a:rPr lang="da-DK" sz="936" kern="1200" dirty="0">
                <a:solidFill>
                  <a:schemeClr val="tx1"/>
                </a:solidFill>
                <a:effectLst/>
                <a:latin typeface="+mn-lt"/>
                <a:ea typeface="+mn-ea"/>
                <a:cs typeface="+mn-cs"/>
              </a:rPr>
              <a:t>•Stil gerne spørgsmål til hvilke situationer, de ser de forskellige funktioner anvendt.</a:t>
            </a:r>
          </a:p>
          <a:p>
            <a:r>
              <a:rPr lang="da-DK" sz="936" kern="1200" dirty="0">
                <a:solidFill>
                  <a:schemeClr val="tx1"/>
                </a:solidFill>
                <a:effectLst/>
                <a:latin typeface="+mn-lt"/>
                <a:ea typeface="+mn-ea"/>
                <a:cs typeface="+mn-cs"/>
              </a:rPr>
              <a:t>•Lad dem også byde ind med, hvilke nye arbejdsgange, de her er blevet præsenteret for</a:t>
            </a:r>
          </a:p>
          <a:p>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33</a:t>
            </a:fld>
            <a:endParaRPr lang="da-DK"/>
          </a:p>
        </p:txBody>
      </p:sp>
    </p:spTree>
    <p:extLst>
      <p:ext uri="{BB962C8B-B14F-4D97-AF65-F5344CB8AC3E}">
        <p14:creationId xmlns:p14="http://schemas.microsoft.com/office/powerpoint/2010/main" val="378446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har vi været gennem de fem basismoduler, og om lidt tager vi fat på administrationsmodulet i Aula – men først har I har gjort jer fortjent til endnu en pause – vi ses igen om 15 min…</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89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9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dirty="0"/>
              <a:t>Nu hvor I har fået et grundlæggende indblik i Aula, påbegynder vi undervisningen målrettet opsætning og administration af Aula. </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dirty="0"/>
              <a:t>Opsætningen af Aula vil være baseret på de kommunikationsstrategier, målsætninger og retningslinjer, som der er truffet beslutninger for omkring brugen af Aula i jeres kommune og på jeres skoler.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dirty="0"/>
              <a:t>Ud fra disse beslutninger opsættes og administreres Aula centralt og decentralt.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skærper derfor fokus på, hvilke beslutninger omkring anvendelse af Aula, der vil sætte rammen for opsætningen af Aula for jer som kommunale administratorer, og som I derfor skal sikre afklaret før udrulningen af Aula på i jeres kommuner.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Ligesom de forrige moduler vil modulerne være opbygget på baggrund af de tre O’er, med få ændringer; </a:t>
            </a:r>
          </a:p>
          <a:p>
            <a:endParaRPr lang="da-DK" sz="90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dirty="0"/>
              <a:t>O</a:t>
            </a:r>
            <a:r>
              <a:rPr lang="da-DK" sz="900" b="0" i="0" dirty="0"/>
              <a:t>plæg – hvor det enkelte </a:t>
            </a:r>
            <a:r>
              <a:rPr lang="da-DK" sz="900" i="0" dirty="0"/>
              <a:t>modul og funktionalitet </a:t>
            </a:r>
            <a:r>
              <a:rPr lang="da-DK" sz="900" b="0" i="0" dirty="0"/>
              <a:t>rammesættes og </a:t>
            </a:r>
            <a:r>
              <a:rPr lang="da-DK" sz="900" i="0" dirty="0"/>
              <a:t>præsenteres.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dirty="0"/>
              <a:t>		</a:t>
            </a:r>
          </a:p>
          <a:p>
            <a:pPr marL="171450" indent="-171450">
              <a:buFont typeface="Arial" panose="020B0604020202020204" pitchFamily="34" charset="0"/>
              <a:buChar char="•"/>
            </a:pPr>
            <a:r>
              <a:rPr lang="da-DK" sz="900" b="1" i="0" dirty="0"/>
              <a:t>O</a:t>
            </a:r>
            <a:r>
              <a:rPr lang="da-DK" sz="900" b="0" i="0" dirty="0"/>
              <a:t>pgave – her </a:t>
            </a:r>
            <a:r>
              <a:rPr lang="da-DK" sz="900" i="0" dirty="0"/>
              <a:t>arbejder I </a:t>
            </a:r>
            <a:r>
              <a:rPr lang="da-DK" sz="900" i="1" dirty="0" err="1"/>
              <a:t>hands</a:t>
            </a:r>
            <a:r>
              <a:rPr lang="da-DK" sz="900" i="1" dirty="0"/>
              <a:t> on </a:t>
            </a:r>
            <a:r>
              <a:rPr lang="da-DK" sz="900" i="0" dirty="0"/>
              <a:t>i Aula uddannelsesmiljø ud fra opgavesedler. Der vil ikke være brugerrejser som oplæg til opgavefasen. Opgavesedlen vil i stedet tage udgangspunkt i cases, som beskriver mulige scenarier for arbejdsgange og opsætning af Aula. </a:t>
            </a:r>
          </a:p>
          <a:p>
            <a:pPr marL="171450" indent="-171450">
              <a:buFont typeface="Arial" panose="020B0604020202020204" pitchFamily="34" charset="0"/>
              <a:buChar char="•"/>
            </a:pPr>
            <a:endParaRPr lang="da-DK" sz="90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dirty="0"/>
              <a:t>O</a:t>
            </a:r>
            <a:r>
              <a:rPr lang="da-DK" sz="900" b="0" i="0" dirty="0"/>
              <a:t>psamling – ligesom tidligere af</a:t>
            </a:r>
            <a:r>
              <a:rPr lang="da-DK" sz="900" kern="1200" dirty="0">
                <a:solidFill>
                  <a:schemeClr val="tx1"/>
                </a:solidFill>
                <a:effectLst/>
                <a:latin typeface="+mn-lt"/>
                <a:ea typeface="+mn-ea"/>
                <a:cs typeface="+mn-cs"/>
              </a:rPr>
              <a:t>rundes hvert modul med en fælles opsamling, hvor der er rum for fælles refleksion og dialog omkring anvendelse af den administrative del af Aula samt opfølgning på de spørgsmål, som vi har ”parkeret” undervejs. </a:t>
            </a:r>
          </a:p>
          <a:p>
            <a:pPr marL="0" indent="0">
              <a:buFont typeface="Arial" panose="020B0604020202020204" pitchFamily="34" charset="0"/>
              <a:buNone/>
            </a:pPr>
            <a:endParaRPr lang="da-DK" sz="900" b="1" i="1"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dirty="0"/>
              <a:t>I modul 6, som vi går i gang med nu, bliver I </a:t>
            </a:r>
            <a:r>
              <a:rPr lang="da-DK" sz="900" dirty="0"/>
              <a:t>præsenteret for administrationen af Aula – </a:t>
            </a:r>
            <a:r>
              <a:rPr lang="da-DK" sz="900" b="1" dirty="0"/>
              <a:t>hvad, hvor og hvordan</a:t>
            </a:r>
            <a:r>
              <a:rPr lang="da-DK" sz="900" dirty="0"/>
              <a:t>, som helt konkret omhandler, hvilken data Aula kommer med samt hvordan administrationsmodulet tilgås.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p>
          <a:p>
            <a:pPr marL="0" indent="0">
              <a:buFont typeface="Arial" panose="020B0604020202020204" pitchFamily="34" charset="0"/>
              <a:buNone/>
            </a:pPr>
            <a:r>
              <a:rPr lang="da-DK" sz="900" dirty="0"/>
              <a:t>I dette modul vil der ikke være en opgavefase, da modulet udelukkende skal give jer en forståelse af Aulas administrationsmodul, inden vi går i dybden med, </a:t>
            </a:r>
            <a:r>
              <a:rPr lang="da-DK" sz="900" b="1" dirty="0"/>
              <a:t>hvem</a:t>
            </a:r>
            <a:r>
              <a:rPr lang="da-DK" sz="900" dirty="0"/>
              <a:t> der så kan hvad i administrationsmodulet og hvordan…</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316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strike="noStrike" kern="1200" dirty="0">
                <a:solidFill>
                  <a:schemeClr val="tx1"/>
                </a:solidFill>
                <a:effectLst/>
                <a:latin typeface="+mn-lt"/>
                <a:ea typeface="+mn-ea"/>
                <a:cs typeface="+mn-cs"/>
              </a:rPr>
              <a:t>Vi starter ud med</a:t>
            </a:r>
            <a:r>
              <a:rPr lang="da-DK" sz="900" b="1" i="1" strike="noStrike" kern="1200" dirty="0">
                <a:solidFill>
                  <a:schemeClr val="tx1"/>
                </a:solidFill>
                <a:effectLst/>
                <a:latin typeface="+mn-lt"/>
                <a:ea typeface="+mn-ea"/>
                <a:cs typeface="+mn-cs"/>
              </a:rPr>
              <a:t> hvilke </a:t>
            </a:r>
            <a:r>
              <a:rPr lang="da-DK" sz="900" b="1" i="0" strike="noStrike" kern="1200" dirty="0">
                <a:solidFill>
                  <a:schemeClr val="tx1"/>
                </a:solidFill>
                <a:effectLst/>
                <a:latin typeface="+mn-lt"/>
                <a:ea typeface="+mn-ea"/>
                <a:cs typeface="+mn-cs"/>
              </a:rPr>
              <a:t>data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Aula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kommer med.</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kern="1200" dirty="0">
                <a:solidFill>
                  <a:schemeClr val="tx1"/>
                </a:solidFill>
                <a:effectLst/>
                <a:latin typeface="+mn-lt"/>
                <a:ea typeface="+mn-ea"/>
                <a:cs typeface="+mn-cs"/>
              </a:rPr>
              <a:t>Når I tilgår Aula, vil hovedgrupper – dvs. klasser - automatisk være oprettet. Det gælder også årgange og hold, som eksempelvis 9.A Tysk.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Al data omkring brugere og grupper indlæses i Aula fra STIL/UNI-C. </a:t>
            </a:r>
            <a:r>
              <a:rPr lang="da-DK" sz="900" b="0" i="0" kern="1200" dirty="0">
                <a:solidFill>
                  <a:schemeClr val="tx1"/>
                </a:solidFill>
                <a:effectLst/>
                <a:latin typeface="+mn-lt"/>
                <a:ea typeface="+mn-ea"/>
                <a:cs typeface="+mn-cs"/>
              </a:rPr>
              <a:t>Den data, som indlæses i Aula fra UNI-C angiver på den måde, hvad en bruger har adgang til og hvilke grupper brugeren er tilknyttet.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Den data, der indlæses i Aula via UNI-C/STIL, kommer fra jeres personale- og elevadministrative systemer, som I bruger på jeres skoler, eksempelvis KMD eller </a:t>
            </a:r>
            <a:r>
              <a:rPr lang="da-DK" sz="900" b="0" kern="1200" dirty="0" err="1">
                <a:solidFill>
                  <a:schemeClr val="tx1"/>
                </a:solidFill>
                <a:effectLst/>
                <a:latin typeface="+mn-lt"/>
                <a:ea typeface="+mn-ea"/>
                <a:cs typeface="+mn-cs"/>
              </a:rPr>
              <a:t>Tabulex</a:t>
            </a:r>
            <a:r>
              <a:rPr lang="da-DK" sz="900" b="0" kern="1200" dirty="0">
                <a:solidFill>
                  <a:schemeClr val="tx1"/>
                </a:solidFill>
                <a:effectLst/>
                <a:latin typeface="+mn-lt"/>
                <a:ea typeface="+mn-ea"/>
                <a:cs typeface="+mn-cs"/>
              </a:rPr>
              <a:t>.  Grupperne i de administrative systemer indeholder typerne Hovedgruppe (klasse), Hold og teams (personaleteam - kun hos KMD).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700" b="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I de administrative systemer er brugerne altså oprettet i grupper, som styrer, hvem der har adgang til hvilke grupper – herunder hvilke klasser/elever, de tilknyttes. </a:t>
            </a:r>
            <a:endParaRPr lang="da-DK" sz="7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Grupperne i jeres administrative systemer kalder vi lokale grupper. Det er alene de lokale grupper fra jeres administrative systemer, der indlæses i Aula via UNI-C.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Skemaer indlæses på samme måde fra jeres administrative systemer </a:t>
            </a:r>
            <a:r>
              <a:rPr lang="da-DK" sz="900" b="0" i="0" kern="1200" dirty="0">
                <a:solidFill>
                  <a:schemeClr val="tx1"/>
                </a:solidFill>
                <a:effectLst/>
                <a:latin typeface="+mn-lt"/>
                <a:ea typeface="+mn-ea"/>
                <a:cs typeface="+mn-cs"/>
              </a:rPr>
              <a:t>og</a:t>
            </a:r>
            <a:r>
              <a:rPr lang="da-DK" sz="700" b="0" i="0" dirty="0"/>
              <a:t> overføres direkte igennem en ny standardiseret snitflade, hvor der overføres løbende ændringer og en natlig fuld synkronisering.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700" b="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700" b="1" i="0" dirty="0"/>
              <a:t>Vikardækningen indlæses som en del af skemaet</a:t>
            </a:r>
            <a:r>
              <a:rPr lang="da-DK" sz="700" b="0" i="0" dirty="0"/>
              <a:t>, og overføres til de brugeradministrative systemer og videre herfra til Aula.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Alt indhold, som en bruger modtager og har adgang til i Aula, afhænger af brugerens relation til en eller flere grupper</a:t>
            </a:r>
            <a:r>
              <a:rPr lang="da-DK" sz="900" kern="1200" dirty="0">
                <a:solidFill>
                  <a:schemeClr val="tx1"/>
                </a:solidFill>
                <a:effectLst/>
                <a:latin typeface="+mn-lt"/>
                <a:ea typeface="+mn-ea"/>
                <a:cs typeface="+mn-cs"/>
              </a:rPr>
              <a:t>. Det betyder, kort sagt, at hvis en medarbejder eksempelvis er tilknyttet alle skolens klasser(hovedgrupper) i jeres personale- og elevadministrative systemer, vil medarbejderen modtage information fra alle disse hovedgrupper, når de tilgår Aula.  Det vil selvsagt være ret overvældende… og stik imod hensigten - overblikket og dermed brugeroplevelsen i Aula vil være mærkbart forringet.</a:t>
            </a:r>
          </a:p>
          <a:p>
            <a:endParaRPr lang="da-DK" sz="90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næste figur frem)</a:t>
            </a:r>
          </a:p>
          <a:p>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I forberedelsen op i mod udrulningen af Aula i de enkelte kommuner, er der altså en </a:t>
            </a:r>
            <a:r>
              <a:rPr lang="da-DK" sz="900" b="1" kern="1200" dirty="0">
                <a:solidFill>
                  <a:schemeClr val="tx1"/>
                </a:solidFill>
                <a:effectLst/>
                <a:latin typeface="+mn-lt"/>
                <a:ea typeface="+mn-ea"/>
                <a:cs typeface="+mn-cs"/>
              </a:rPr>
              <a:t>helt konkret arbejdsopgave ift. til at sikre, at de rette brugere er tilknyttet de rette grupper i de administrative systemer.</a:t>
            </a:r>
          </a:p>
          <a:p>
            <a:endParaRPr lang="da-DK" sz="900" b="1"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Denne arbejdsopgave vil primært være en opgave, som institutionsadministratorerne på de enkelte skoler skal varetage. Men det er vigtigt, at I kender arbejdsgangen og processen her for at sikre at opgaven udføres. Er det en arbejdsopgave, I er blevet præsenteret for? </a:t>
            </a:r>
          </a:p>
          <a:p>
            <a:endParaRPr lang="da-DK" sz="900" i="0"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Skal denne noteres på jeres huskeseddel? </a:t>
            </a:r>
          </a:p>
          <a:p>
            <a:endParaRPr lang="da-DK" sz="900" i="0"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Vi går nu videre til, hvordan I tilgår administrationsmodulet i Aula, og hvad modulet indeholder…</a:t>
            </a:r>
            <a:endParaRPr lang="da-DK" sz="900" dirty="0"/>
          </a:p>
        </p:txBody>
      </p:sp>
      <p:sp>
        <p:nvSpPr>
          <p:cNvPr id="4" name="Slide Number Placeholder 3"/>
          <p:cNvSpPr>
            <a:spLocks noGrp="1"/>
          </p:cNvSpPr>
          <p:nvPr>
            <p:ph type="sldNum" sz="quarter" idx="5"/>
          </p:nvPr>
        </p:nvSpPr>
        <p:spPr/>
        <p:txBody>
          <a:bodyPr/>
          <a:lstStyle/>
          <a:p>
            <a:fld id="{0DA0114A-87C3-AE42-9FE6-947C2632DDED}" type="slidenum">
              <a:rPr lang="da-DK" smtClean="0"/>
              <a:t>36</a:t>
            </a:fld>
            <a:endParaRPr lang="da-DK"/>
          </a:p>
        </p:txBody>
      </p:sp>
    </p:spTree>
    <p:extLst>
      <p:ext uri="{BB962C8B-B14F-4D97-AF65-F5344CB8AC3E}">
        <p14:creationId xmlns:p14="http://schemas.microsoft.com/office/powerpoint/2010/main" val="959335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i="0" dirty="0"/>
              <a:t>Som det øvrige Aula er administrationsmodulet i Aula også relativt</a:t>
            </a:r>
            <a:r>
              <a:rPr lang="da-DK" sz="1000" i="0" dirty="0"/>
              <a:t> nemt og intuitivt at gå til. </a:t>
            </a:r>
            <a:r>
              <a:rPr lang="da-DK" sz="936" b="0" i="0" kern="1200" dirty="0">
                <a:solidFill>
                  <a:schemeClr val="tx1"/>
                </a:solidFill>
                <a:effectLst/>
                <a:latin typeface="+mn-lt"/>
                <a:ea typeface="+mn-ea"/>
                <a:cs typeface="+mn-cs"/>
              </a:rPr>
              <a:t>For </a:t>
            </a:r>
            <a:r>
              <a:rPr lang="da-DK" sz="936" b="0" kern="1200" dirty="0">
                <a:solidFill>
                  <a:schemeClr val="tx1"/>
                </a:solidFill>
                <a:effectLst/>
                <a:latin typeface="+mn-lt"/>
                <a:ea typeface="+mn-ea"/>
                <a:cs typeface="+mn-cs"/>
              </a:rPr>
              <a:t>at </a:t>
            </a:r>
            <a:r>
              <a:rPr lang="da-DK" sz="936" b="1" kern="1200" dirty="0">
                <a:solidFill>
                  <a:schemeClr val="tx1"/>
                </a:solidFill>
                <a:effectLst/>
                <a:latin typeface="+mn-lt"/>
                <a:ea typeface="+mn-ea"/>
                <a:cs typeface="+mn-cs"/>
              </a:rPr>
              <a:t>tilgå administrationsmodulet skal I skal gøre brug af to-faktor login</a:t>
            </a:r>
            <a:r>
              <a:rPr lang="da-DK" sz="936" kern="1200" dirty="0">
                <a:solidFill>
                  <a:schemeClr val="tx1"/>
                </a:solidFill>
                <a:effectLst/>
                <a:latin typeface="+mn-lt"/>
                <a:ea typeface="+mn-ea"/>
                <a:cs typeface="+mn-cs"/>
              </a:rPr>
              <a:t>, ligesom når I skal tilgå følsomt materiale i beskedmodulet eller sikker fildeling – I skal altså her på samme måde steppe et niveau op i sikkerhed. </a:t>
            </a:r>
            <a:r>
              <a:rPr lang="da-DK" sz="936" b="1" kern="1200" dirty="0">
                <a:solidFill>
                  <a:schemeClr val="tx1"/>
                </a:solidFill>
                <a:effectLst/>
                <a:latin typeface="+mn-lt"/>
                <a:ea typeface="+mn-ea"/>
                <a:cs typeface="+mn-cs"/>
              </a:rPr>
              <a:t>På den måde sikres det, at følsomme data er beskyttet af et ekstra sikkerhedslag.</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Tilgangen til administrationsmulighederne i Aula tilgås med samme bruger, som ellers benyttes i Aula, og som brugeren har fået tildelt rettighederne til at administrere. I vil derfor alene benytte det samme login, når I tilgår </a:t>
            </a:r>
            <a:r>
              <a:rPr lang="da-DK" sz="1000" i="0" kern="1200" dirty="0">
                <a:solidFill>
                  <a:schemeClr val="tx1"/>
                </a:solidFill>
                <a:effectLst/>
                <a:latin typeface="+mn-lt"/>
                <a:ea typeface="+mn-ea"/>
                <a:cs typeface="+mn-cs"/>
              </a:rPr>
              <a:t>administrationsmodulet</a:t>
            </a:r>
            <a:r>
              <a:rPr lang="da-DK" sz="1000"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Aula administrationsmodul, kan I tilgå </a:t>
            </a:r>
            <a:r>
              <a:rPr lang="da-DK" dirty="0"/>
              <a:t>fire menuer: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1" dirty="0"/>
              <a:t>(klik administrationsikoner frem):</a:t>
            </a:r>
            <a:r>
              <a:rPr lang="da-DK"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Brugere, Grupper, Indstillinger og Opsætning.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Brugere: </a:t>
            </a:r>
            <a:r>
              <a:rPr lang="da-DK" sz="936" kern="1200" dirty="0">
                <a:solidFill>
                  <a:schemeClr val="tx1"/>
                </a:solidFill>
                <a:effectLst/>
                <a:latin typeface="+mn-lt"/>
                <a:ea typeface="+mn-ea"/>
                <a:cs typeface="+mn-cs"/>
              </a:rPr>
              <a:t>Her får I et overblik over brugere og deres roller. Det giver dig som administrator mulighed for at tilpasse rettigheder, eller tilgå brugeres profiler.  </a:t>
            </a:r>
            <a:r>
              <a:rPr lang="da-DK" dirty="0"/>
              <a:t>Det er også her, I kan fremsøge brugere ved krav om indsigt eller retten til at blive glemt.</a:t>
            </a:r>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Grupper: </a:t>
            </a:r>
            <a:r>
              <a:rPr lang="da-DK" sz="936" b="0" kern="1200" dirty="0">
                <a:solidFill>
                  <a:schemeClr val="tx1"/>
                </a:solidFill>
                <a:effectLst/>
                <a:latin typeface="+mn-lt"/>
                <a:ea typeface="+mn-ea"/>
                <a:cs typeface="+mn-cs"/>
              </a:rPr>
              <a:t>Under Grupper </a:t>
            </a:r>
            <a:r>
              <a:rPr lang="da-DK" dirty="0"/>
              <a:t>kan du finde og redigere eksisterende grupper eller oprette nye.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Indstillinger</a:t>
            </a:r>
            <a:r>
              <a:rPr lang="da-DK" dirty="0"/>
              <a:t>: Under Indstillinger finder I en række undermenuer. Hvad I kan tilgå her, afhænger af den rolle og de rettigheder, I har fået tildelt. Det er alene den kommunale administrator af Aula, der kan håndtere forvaltningsmyndigheder, godkendte modtagere, kommunikationskanaler, overgangsår og retten til indsigt og retten til at blive glemt. De er derfor fremhævet i overblikket her.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endParaRPr lang="da-DK" sz="10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Opsætning: </a:t>
            </a:r>
            <a:r>
              <a:rPr lang="da-DK" dirty="0"/>
              <a:t>Under Opsætning findes ligeledes en række undermenuer, som I alle har adgang til som kommunale administratorer.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fire overordnede menuer, er altså kort og godt indgangen til Aulas administrationsmodul, og det er herfra I fortager jeres administrative opgaver.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Hvad I kan tilgå i administrationsmoduler afhænger af den rolle og de rettigheder, I har fået tildelt.  I næste modul ser vi derfor på </a:t>
            </a:r>
            <a:r>
              <a:rPr lang="da-DK" b="1" i="1" dirty="0"/>
              <a:t>Hvem der kan hvad og hvordan </a:t>
            </a:r>
            <a:r>
              <a:rPr lang="da-DK" i="1"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37</a:t>
            </a:fld>
            <a:endParaRPr lang="da-DK"/>
          </a:p>
        </p:txBody>
      </p:sp>
    </p:spTree>
    <p:extLst>
      <p:ext uri="{BB962C8B-B14F-4D97-AF65-F5344CB8AC3E}">
        <p14:creationId xmlns:p14="http://schemas.microsoft.com/office/powerpoint/2010/main" val="2748486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9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dirty="0"/>
              <a:t>Rammen for hvem der kan administrere hvad i Aula, er generelt defineret ud fra den rolle eller rettighed, den enkelte bruger har</a:t>
            </a:r>
            <a:r>
              <a:rPr lang="da-DK" sz="900" dirty="0"/>
              <a:t>.  For at I får en forståelse for, hvornår brugere kan administrere hvad i Aula, præsenteres I først for de to grundlæggende administrationsniveauer i Aula…</a:t>
            </a:r>
          </a:p>
          <a:p>
            <a:pPr marL="0" indent="0">
              <a:buFont typeface="Arial" panose="020B0604020202020204" pitchFamily="34" charset="0"/>
              <a:buNone/>
            </a:pPr>
            <a:endParaRPr lang="da-DK" sz="900" b="1" dirty="0"/>
          </a:p>
          <a:p>
            <a:pPr marL="0" indent="0">
              <a:buFont typeface="Arial" panose="020B0604020202020204" pitchFamily="34" charset="0"/>
              <a:buNone/>
            </a:pPr>
            <a:endParaRPr lang="da-DK" sz="800" b="0"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03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I Aula opererer vi med to administratorroller:</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illustration frem):</a:t>
            </a:r>
            <a:endParaRPr lang="da-DK" sz="800" baseline="0" dirty="0"/>
          </a:p>
          <a:p>
            <a:endParaRPr lang="da-DK" dirty="0"/>
          </a:p>
          <a:p>
            <a:pPr marL="0" indent="0">
              <a:buFont typeface="+mj-lt"/>
              <a:buNone/>
            </a:pPr>
            <a:r>
              <a:rPr lang="da-DK" b="1" dirty="0"/>
              <a:t>1. Den kommunale administrator</a:t>
            </a:r>
            <a:r>
              <a:rPr lang="da-DK" dirty="0"/>
              <a:t> af Aula kan håndtere indstillinger, der går på tværs af institutioner i skoler og dagtilbud i kommunen. </a:t>
            </a:r>
            <a:r>
              <a:rPr lang="da-DK" sz="900" dirty="0"/>
              <a:t>Rammen for hvem der har adgang til hvilken funktionalitet, og hvordan </a:t>
            </a:r>
            <a:r>
              <a:rPr lang="da-DK" sz="900" b="0" dirty="0">
                <a:latin typeface="Calibri Light" panose="020F0302020204030204" pitchFamily="34" charset="0"/>
                <a:cs typeface="Calibri Light" panose="020F0302020204030204" pitchFamily="34" charset="0"/>
              </a:rPr>
              <a:t>de forskellige brugere har adgang til at bruge den, </a:t>
            </a:r>
            <a:r>
              <a:rPr lang="da-DK" sz="900" dirty="0"/>
              <a:t>sættes altså som udgangspunkt af kommunens administrator af Aula. </a:t>
            </a:r>
          </a:p>
          <a:p>
            <a:pPr marL="0" indent="0">
              <a:buFont typeface="+mj-lt"/>
              <a:buNone/>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0" indent="0">
              <a:buFont typeface="+mj-lt"/>
              <a:buNone/>
            </a:pPr>
            <a:endParaRPr lang="da-DK" sz="900" dirty="0"/>
          </a:p>
          <a:p>
            <a:pPr marL="0" indent="0">
              <a:buFont typeface="+mj-lt"/>
              <a:buNone/>
            </a:pPr>
            <a:r>
              <a:rPr lang="da-DK" sz="900" b="1" dirty="0"/>
              <a:t>2.</a:t>
            </a:r>
            <a:r>
              <a:rPr lang="da-DK" sz="900" dirty="0"/>
              <a:t> Ud fra den ramme der er sat på kommunalt niveau, kan </a:t>
            </a:r>
            <a:r>
              <a:rPr lang="da-DK" sz="900" b="1" dirty="0"/>
              <a:t>institutionsadministratoren</a:t>
            </a:r>
            <a:r>
              <a:rPr lang="da-DK" sz="900" dirty="0"/>
              <a:t> opsætte og håndtere funktionalitet i Aula for en given institution. Rollen som institutionsadministrator kan tildeles flere medarbejdere på en institution.</a:t>
            </a:r>
          </a:p>
          <a:p>
            <a:pPr marL="228600" indent="-228600">
              <a:buFont typeface="+mj-lt"/>
              <a:buAutoNum type="arabicPeriod"/>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228600" indent="-228600">
              <a:buFont typeface="+mj-lt"/>
              <a:buAutoNum type="arabicPeriod"/>
            </a:pPr>
            <a:endParaRPr lang="da-DK" sz="900" dirty="0"/>
          </a:p>
          <a:p>
            <a:r>
              <a:rPr lang="da-DK" sz="900" b="1" i="0" dirty="0"/>
              <a:t>3. </a:t>
            </a:r>
            <a:r>
              <a:rPr lang="da-DK" sz="900" i="0" dirty="0"/>
              <a:t>Institutionsadministratoren kan </a:t>
            </a:r>
            <a:r>
              <a:rPr lang="da-DK" sz="900" b="1" i="0" dirty="0"/>
              <a:t>tildele rettigheder </a:t>
            </a:r>
            <a:r>
              <a:rPr lang="da-DK" sz="900" i="0" dirty="0"/>
              <a:t>til en eller flere medarbejdere.</a:t>
            </a:r>
            <a:r>
              <a:rPr lang="da-DK" sz="900" i="0" kern="1200" dirty="0">
                <a:solidFill>
                  <a:schemeClr val="tx1"/>
                </a:solidFill>
                <a:effectLst/>
                <a:latin typeface="+mn-lt"/>
                <a:ea typeface="+mn-ea"/>
                <a:cs typeface="+mn-cs"/>
              </a:rPr>
              <a:t> Det kunne eksempelvis være, at man tildelte rettigheden til  at oprette håndtere ressourcer til gruppen af medarbejdere i læringscentret (PLC). Den gruppe vil så kunne tilgå ressourcer i administrationsmodulet. De vil ikke have adgang til anden funktionalitet i administrationsmodulet. </a:t>
            </a:r>
          </a:p>
          <a:p>
            <a:endParaRPr lang="da-DK" sz="8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i="0" dirty="0"/>
              <a:t>På jeres skoler i kommunen vil I højst sandsynligt tildele en eller flere rettigheder til</a:t>
            </a:r>
            <a:r>
              <a:rPr lang="da-DK" sz="900" dirty="0"/>
              <a:t> eksempelvis ressourcepersoner i det pædagogiske læringscenter eller pædagogiske superbrugere, som skal varetage administrative opgaver omkring fælles postkasser, hjemmesider, kalender og håndtering af ressourcer i Aula. Hvilke rettigheder der kan uddelegeres</a:t>
            </a:r>
            <a:r>
              <a:rPr lang="da-DK" sz="900" i="0" dirty="0"/>
              <a:t>, vender vi tilbage til undervejs i de følgende moduler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dirty="0">
                <a:latin typeface="Lato black"/>
              </a:rPr>
              <a:t>Og </a:t>
            </a:r>
            <a:r>
              <a:rPr lang="da-DK" sz="900" b="1" dirty="0">
                <a:latin typeface="Lato black"/>
              </a:rPr>
              <a:t>hvordan</a:t>
            </a:r>
            <a:r>
              <a:rPr lang="da-DK" sz="900" dirty="0">
                <a:latin typeface="Lato black"/>
              </a:rPr>
              <a:t> håndterer I så funktionalitet og opsætning af Aula i administrationsmodulet – det tager vi fat på nu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00" b="1" dirty="0">
              <a:latin typeface="Lato black"/>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dirty="0"/>
          </a:p>
          <a:p>
            <a:endParaRPr lang="da-DK" sz="900" i="0"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39</a:t>
            </a:fld>
            <a:endParaRPr lang="da-DK"/>
          </a:p>
        </p:txBody>
      </p:sp>
    </p:spTree>
    <p:extLst>
      <p:ext uri="{BB962C8B-B14F-4D97-AF65-F5344CB8AC3E}">
        <p14:creationId xmlns:p14="http://schemas.microsoft.com/office/powerpoint/2010/main" val="29343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På dag to i morgen – indleder vi med at samle op på dagen i dag. Herefter fortsætter vi med at stille skarpt på administrationsmodulet i Aula.</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De afsluttende moduler på </a:t>
            </a:r>
            <a:r>
              <a:rPr lang="da-DK" b="1" i="0" dirty="0"/>
              <a:t>dag to vil omhandle selve udrulningen af Aula</a:t>
            </a:r>
            <a:r>
              <a:rPr lang="da-DK" i="0" dirty="0"/>
              <a:t>. Udrulningen er den periode, hvor I opsætter Aula i kommune, skole og dagtilbud. Vi vil her gennemgå de udrulningstrin og opsætningsopgaver, der knytter sig til den del, én for én.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Begge dage takker vi af omkring kl. 16.00…</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Vi har ligeledes </a:t>
            </a:r>
            <a:r>
              <a:rPr lang="da-DK" b="1" i="0" dirty="0"/>
              <a:t>en ”Parkeringsplads</a:t>
            </a:r>
            <a:r>
              <a:rPr lang="da-DK" b="0" i="0" dirty="0"/>
              <a:t>”, hvor vi kan parkere spørgsmål undervejs, og som vi samler op på og drøfter i fællesskab som afslutning på hvert modul.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Så er dagen for alvor skudt i gang …</a:t>
            </a:r>
          </a:p>
          <a:p>
            <a:endParaRPr lang="da-DK" dirty="0"/>
          </a:p>
          <a:p>
            <a:endParaRPr lang="da-DK" dirty="0"/>
          </a:p>
          <a:p>
            <a:r>
              <a:rPr lang="da-DK" b="1" dirty="0"/>
              <a:t>Noter:</a:t>
            </a:r>
          </a:p>
          <a:p>
            <a:pPr marL="0" indent="0">
              <a:buFont typeface="Arial" panose="020B0604020202020204" pitchFamily="34" charset="0"/>
              <a:buNone/>
            </a:pPr>
            <a:r>
              <a:rPr lang="da-DK" b="0" i="1" dirty="0"/>
              <a:t>Sørg for at ”Parkeringsplads” er hængt op.</a:t>
            </a:r>
          </a:p>
          <a:p>
            <a:pPr marL="0" indent="0">
              <a:buFont typeface="Arial" panose="020B0604020202020204" pitchFamily="34" charset="0"/>
              <a:buNone/>
            </a:pPr>
            <a:r>
              <a:rPr lang="da-DK" b="0" i="1" dirty="0"/>
              <a:t>Sørg for at ”Administratorens huskeseddel” ligger klar til deltagerne, inden undervisningen starter.  </a:t>
            </a:r>
          </a:p>
          <a:p>
            <a:pPr marL="0" indent="0">
              <a:buFont typeface="Arial" panose="020B0604020202020204" pitchFamily="34" charset="0"/>
              <a:buNone/>
            </a:pPr>
            <a:r>
              <a:rPr lang="da-DK" b="0" i="0" dirty="0"/>
              <a:t> </a:t>
            </a:r>
          </a:p>
          <a:p>
            <a:pPr marL="0" indent="0">
              <a:buFont typeface="Arial" panose="020B0604020202020204" pitchFamily="34" charset="0"/>
              <a:buNone/>
            </a:pPr>
            <a:endParaRPr lang="da-DK" b="0" i="0"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93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5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Temaet for dette modul er Målrettet indhold </a:t>
            </a:r>
            <a:r>
              <a:rPr lang="da-DK" sz="1050" b="0" i="0" kern="1200" dirty="0">
                <a:solidFill>
                  <a:schemeClr val="tx1"/>
                </a:solidFill>
                <a:effectLst/>
                <a:latin typeface="+mn-lt"/>
                <a:ea typeface="+mn-ea"/>
                <a:cs typeface="+mn-cs"/>
              </a:rPr>
              <a:t>– </a:t>
            </a:r>
            <a:r>
              <a:rPr kumimoji="0" lang="da-DK" sz="1050" b="0" i="0" u="none" strike="noStrike" kern="1200" cap="none" spc="0" normalizeH="0" baseline="0" noProof="0" dirty="0">
                <a:ln>
                  <a:noFill/>
                </a:ln>
                <a:solidFill>
                  <a:srgbClr val="000000"/>
                </a:solidFill>
                <a:effectLst/>
                <a:uLnTx/>
                <a:uFillTx/>
                <a:latin typeface="Lato black"/>
                <a:ea typeface="+mn-ea"/>
                <a:cs typeface="+mn-cs"/>
              </a:rPr>
              <a:t>det gør det, fordi </a:t>
            </a:r>
            <a:r>
              <a:rPr kumimoji="0" lang="da-DK" sz="1050" b="1" i="0" u="none" strike="noStrike" kern="1200" cap="none" spc="0" normalizeH="0" baseline="0" noProof="0" dirty="0">
                <a:ln>
                  <a:noFill/>
                </a:ln>
                <a:solidFill>
                  <a:srgbClr val="000000"/>
                </a:solidFill>
                <a:effectLst/>
                <a:uLnTx/>
                <a:uFillTx/>
                <a:latin typeface="Lato black"/>
                <a:ea typeface="+mn-ea"/>
                <a:cs typeface="+mn-cs"/>
              </a:rPr>
              <a:t>opsætningen af </a:t>
            </a:r>
            <a:r>
              <a:rPr kumimoji="0" lang="da-DK" sz="1050" b="1" i="0" u="none" strike="noStrike" kern="1200" cap="none" spc="0" normalizeH="0" baseline="0" noProof="0" dirty="0" err="1">
                <a:ln>
                  <a:noFill/>
                </a:ln>
                <a:solidFill>
                  <a:srgbClr val="000000"/>
                </a:solidFill>
                <a:effectLst/>
                <a:uLnTx/>
                <a:uFillTx/>
                <a:latin typeface="Lato black"/>
                <a:ea typeface="+mn-ea"/>
                <a:cs typeface="+mn-cs"/>
              </a:rPr>
              <a:t>dashboards</a:t>
            </a:r>
            <a:r>
              <a:rPr kumimoji="0" lang="da-DK" sz="1050" b="1" i="0" u="none" strike="noStrike" kern="1200" cap="none" spc="0" normalizeH="0" baseline="0" noProof="0" dirty="0">
                <a:ln>
                  <a:noFill/>
                </a:ln>
                <a:solidFill>
                  <a:srgbClr val="000000"/>
                </a:solidFill>
                <a:effectLst/>
                <a:uLnTx/>
                <a:uFillTx/>
                <a:latin typeface="Lato black"/>
                <a:ea typeface="+mn-ea"/>
                <a:cs typeface="+mn-cs"/>
              </a:rPr>
              <a:t>, </a:t>
            </a:r>
            <a:r>
              <a:rPr kumimoji="0" lang="da-DK" sz="1050" b="1"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1050" b="1" i="0" u="none" strike="noStrike" kern="1200" cap="none" spc="0" normalizeH="0" baseline="0" noProof="0" dirty="0">
                <a:ln>
                  <a:noFill/>
                </a:ln>
                <a:solidFill>
                  <a:srgbClr val="000000"/>
                </a:solidFill>
                <a:effectLst/>
                <a:uLnTx/>
                <a:uFillTx/>
                <a:latin typeface="Lato black"/>
                <a:ea typeface="+mn-ea"/>
                <a:cs typeface="+mn-cs"/>
              </a:rPr>
              <a:t> og brugerroller i Aula er centralt, når vi snakker målretning af indhold for brugerne.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50" b="1" i="0" u="none" strike="noStrike" kern="1200" cap="none" spc="0" normalizeH="0" baseline="0" noProof="0" dirty="0">
              <a:ln>
                <a:noFill/>
              </a:ln>
              <a:solidFill>
                <a:srgbClr val="000000"/>
              </a:solidFill>
              <a:effectLst/>
              <a:uLnTx/>
              <a:uFillTx/>
              <a:latin typeface="Lato black"/>
              <a:ea typeface="+mn-ea"/>
              <a:cs typeface="+mn-cs"/>
            </a:endParaRPr>
          </a:p>
          <a:p>
            <a:r>
              <a:rPr lang="da-DK" sz="1050" b="0" i="0" kern="1200" dirty="0">
                <a:solidFill>
                  <a:schemeClr val="tx1"/>
                </a:solidFill>
                <a:effectLst/>
                <a:latin typeface="+mn-lt"/>
                <a:ea typeface="+mn-ea"/>
                <a:cs typeface="+mn-cs"/>
              </a:rPr>
              <a:t>Opsætningen af Aula </a:t>
            </a:r>
            <a:r>
              <a:rPr lang="da-DK" sz="1050" b="0" i="0" kern="1200" dirty="0" err="1">
                <a:solidFill>
                  <a:schemeClr val="tx1"/>
                </a:solidFill>
                <a:effectLst/>
                <a:latin typeface="+mn-lt"/>
                <a:ea typeface="+mn-ea"/>
                <a:cs typeface="+mn-cs"/>
              </a:rPr>
              <a:t>dashboards</a:t>
            </a:r>
            <a:r>
              <a:rPr lang="da-DK" sz="1050" b="0" i="0" kern="1200" dirty="0">
                <a:solidFill>
                  <a:schemeClr val="tx1"/>
                </a:solidFill>
                <a:effectLst/>
                <a:latin typeface="+mn-lt"/>
                <a:ea typeface="+mn-ea"/>
                <a:cs typeface="+mn-cs"/>
              </a:rPr>
              <a:t> er et af de første trin i den kommunale opsætning af Aula og </a:t>
            </a:r>
            <a:r>
              <a:rPr lang="da-DK" sz="1000" kern="1200" dirty="0">
                <a:solidFill>
                  <a:schemeClr val="tx1"/>
                </a:solidFill>
                <a:effectLst/>
                <a:latin typeface="+mn-lt"/>
                <a:ea typeface="+mn-ea"/>
                <a:cs typeface="+mn-cs"/>
              </a:rPr>
              <a:t>hænger sammen med valg af moduler og placering af </a:t>
            </a:r>
            <a:r>
              <a:rPr lang="da-DK" sz="1000" kern="1200" dirty="0" err="1">
                <a:solidFill>
                  <a:schemeClr val="tx1"/>
                </a:solidFill>
                <a:effectLst/>
                <a:latin typeface="+mn-lt"/>
                <a:ea typeface="+mn-ea"/>
                <a:cs typeface="+mn-cs"/>
              </a:rPr>
              <a:t>widgets</a:t>
            </a:r>
            <a:r>
              <a:rPr lang="da-DK" sz="1000" kern="1200" dirty="0">
                <a:solidFill>
                  <a:schemeClr val="tx1"/>
                </a:solidFill>
                <a:effectLst/>
                <a:latin typeface="+mn-lt"/>
                <a:ea typeface="+mn-ea"/>
                <a:cs typeface="+mn-cs"/>
              </a:rPr>
              <a:t> i Aula. </a:t>
            </a:r>
          </a:p>
          <a:p>
            <a:r>
              <a:rPr lang="da-DK" sz="1000" b="1" kern="1200" dirty="0">
                <a:solidFill>
                  <a:schemeClr val="tx1"/>
                </a:solidFill>
                <a:effectLst/>
                <a:latin typeface="+mn-lt"/>
                <a:ea typeface="+mn-ea"/>
                <a:cs typeface="+mn-cs"/>
              </a:rPr>
              <a:t>Vi stiller altså her skarpt på, hvordan </a:t>
            </a:r>
            <a:r>
              <a:rPr lang="da-DK" sz="1000" b="1" kern="1200" dirty="0" err="1">
                <a:solidFill>
                  <a:schemeClr val="tx1"/>
                </a:solidFill>
                <a:effectLst/>
                <a:latin typeface="+mn-lt"/>
                <a:ea typeface="+mn-ea"/>
                <a:cs typeface="+mn-cs"/>
              </a:rPr>
              <a:t>dashboards</a:t>
            </a:r>
            <a:r>
              <a:rPr lang="da-DK" sz="1000" b="1" kern="1200" dirty="0">
                <a:solidFill>
                  <a:schemeClr val="tx1"/>
                </a:solidFill>
                <a:effectLst/>
                <a:latin typeface="+mn-lt"/>
                <a:ea typeface="+mn-ea"/>
                <a:cs typeface="+mn-cs"/>
              </a:rPr>
              <a:t> og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målrettes medarbejdere, forældre og elever.</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Vi lægger ud med Aula </a:t>
            </a:r>
            <a:r>
              <a:rPr lang="da-DK" sz="1000" kern="1200" dirty="0" err="1">
                <a:solidFill>
                  <a:schemeClr val="tx1"/>
                </a:solidFill>
                <a:effectLst/>
                <a:latin typeface="+mn-lt"/>
                <a:ea typeface="+mn-ea"/>
                <a:cs typeface="+mn-cs"/>
              </a:rPr>
              <a:t>dashboards</a:t>
            </a:r>
            <a:r>
              <a:rPr lang="da-DK" sz="1000" kern="1200" dirty="0">
                <a:solidFill>
                  <a:schemeClr val="tx1"/>
                </a:solidFill>
                <a:effectLst/>
                <a:latin typeface="+mn-lt"/>
                <a:ea typeface="+mn-ea"/>
                <a:cs typeface="+mn-cs"/>
              </a:rPr>
              <a:t>…</a:t>
            </a:r>
          </a:p>
          <a:p>
            <a:endParaRPr lang="da-DK" sz="1000" kern="1200" dirty="0">
              <a:solidFill>
                <a:schemeClr val="tx1"/>
              </a:solidFill>
              <a:effectLst/>
              <a:latin typeface="+mn-lt"/>
              <a:ea typeface="+mn-ea"/>
              <a:cs typeface="+mn-cs"/>
            </a:endParaRPr>
          </a:p>
          <a:p>
            <a:endParaRPr lang="da-DK" sz="1050" b="0" i="0"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dirty="0"/>
              <a:t>Oplæg</a:t>
            </a:r>
          </a:p>
          <a:p>
            <a:r>
              <a:rPr lang="da-DK" sz="1000" b="1" dirty="0"/>
              <a:t>Manus:</a:t>
            </a:r>
          </a:p>
          <a:p>
            <a:r>
              <a:rPr lang="da-DK" sz="1000" kern="1200" dirty="0">
                <a:solidFill>
                  <a:schemeClr val="tx1"/>
                </a:solidFill>
                <a:effectLst/>
                <a:latin typeface="+mn-lt"/>
                <a:ea typeface="+mn-ea"/>
                <a:cs typeface="+mn-cs"/>
              </a:rPr>
              <a:t>I Aula opereres der med syv profilgrupper:</a:t>
            </a:r>
          </a:p>
          <a:p>
            <a:endParaRPr lang="da-DK" sz="1000" kern="1200" dirty="0">
              <a:solidFill>
                <a:schemeClr val="tx1"/>
              </a:solidFill>
              <a:effectLst/>
              <a:latin typeface="+mn-lt"/>
              <a:ea typeface="+mn-ea"/>
              <a:cs typeface="+mn-cs"/>
            </a:endParaRPr>
          </a:p>
          <a:p>
            <a:r>
              <a:rPr lang="da-DK" sz="1000" b="1" i="1" kern="1200" dirty="0">
                <a:solidFill>
                  <a:schemeClr val="tx1"/>
                </a:solidFill>
                <a:effectLst/>
                <a:latin typeface="+mn-lt"/>
                <a:ea typeface="+mn-ea"/>
                <a:cs typeface="+mn-cs"/>
              </a:rPr>
              <a:t>(Klik første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Indskolingselever</a:t>
            </a:r>
          </a:p>
          <a:p>
            <a:pPr marL="171450" lvl="0" indent="-171450">
              <a:buFont typeface="Arial" panose="020B0604020202020204" pitchFamily="34" charset="0"/>
              <a:buChar cha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Mellemtrin/udskolingselever</a:t>
            </a:r>
          </a:p>
          <a:p>
            <a:pPr marL="171450" lvl="0" indent="-171450">
              <a:buFont typeface="Arial" panose="020B0604020202020204" pitchFamily="34" charset="0"/>
              <a:buChar cha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Forældre/værger</a:t>
            </a:r>
          </a:p>
          <a:p>
            <a:pPr marL="171450" lvl="0" indent="-171450">
              <a:buFont typeface="Arial" panose="020B0604020202020204" pitchFamily="34" charset="0"/>
              <a:buChar cha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Pædagogisk personale – skole (herunder timevikarer)  </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Pædagogisk personale – dagtilbud </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Leder</a:t>
            </a:r>
          </a:p>
          <a:p>
            <a:pPr marL="0" lvl="0" indent="0">
              <a:buFont typeface="Arial" panose="020B0604020202020204" pitchFamily="34" charset="0"/>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profilgruppe frem)</a:t>
            </a:r>
            <a:endParaRPr lang="da-DK"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000" kern="1200" dirty="0">
                <a:solidFill>
                  <a:schemeClr val="tx1"/>
                </a:solidFill>
                <a:effectLst/>
                <a:latin typeface="+mn-lt"/>
                <a:ea typeface="+mn-ea"/>
                <a:cs typeface="+mn-cs"/>
              </a:rPr>
              <a:t>Øvrige brugere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000000"/>
              </a:solidFill>
              <a:effectLst/>
              <a:uLnTx/>
              <a:uFillTx/>
              <a:latin typeface="Lato black"/>
              <a:ea typeface="+mn-ea"/>
              <a:cs typeface="+mn-cs"/>
            </a:endParaRPr>
          </a:p>
          <a:p>
            <a:pPr marL="0" lvl="0" indent="0">
              <a:buFont typeface="Arial" panose="020B0604020202020204" pitchFamily="34" charset="0"/>
              <a:buNone/>
            </a:pPr>
            <a:r>
              <a:rPr lang="da-DK" sz="936" b="1" kern="1200" dirty="0">
                <a:solidFill>
                  <a:schemeClr val="tx1"/>
                </a:solidFill>
                <a:effectLst/>
                <a:latin typeface="+mn-lt"/>
                <a:ea typeface="+mn-ea"/>
                <a:cs typeface="+mn-cs"/>
              </a:rPr>
              <a:t>Det er den kommunale administrator, der opsætter </a:t>
            </a:r>
            <a:r>
              <a:rPr lang="da-DK" sz="936" b="1" kern="1200" dirty="0" err="1">
                <a:solidFill>
                  <a:schemeClr val="tx1"/>
                </a:solidFill>
                <a:effectLst/>
                <a:latin typeface="+mn-lt"/>
                <a:ea typeface="+mn-ea"/>
                <a:cs typeface="+mn-cs"/>
              </a:rPr>
              <a:t>dashboards</a:t>
            </a:r>
            <a:r>
              <a:rPr lang="da-DK" sz="936" b="1" kern="1200" dirty="0">
                <a:solidFill>
                  <a:schemeClr val="tx1"/>
                </a:solidFill>
                <a:effectLst/>
                <a:latin typeface="+mn-lt"/>
                <a:ea typeface="+mn-ea"/>
                <a:cs typeface="+mn-cs"/>
              </a:rPr>
              <a:t> for alle profilgrupper</a:t>
            </a:r>
            <a:r>
              <a:rPr lang="da-DK" sz="936" kern="1200" dirty="0">
                <a:solidFill>
                  <a:schemeClr val="tx1"/>
                </a:solidFill>
                <a:effectLst/>
                <a:latin typeface="+mn-lt"/>
                <a:ea typeface="+mn-ea"/>
                <a:cs typeface="+mn-cs"/>
              </a:rPr>
              <a:t>. Opsætningen for profilgrupper og institutioner kan til enhver tid løbende tilpasses og justeres af den kommunale administrator. </a:t>
            </a:r>
          </a:p>
          <a:p>
            <a:pPr marL="0" lvl="0" indent="0">
              <a:buFont typeface="Arial" panose="020B0604020202020204" pitchFamily="34" charset="0"/>
              <a:buNone/>
            </a:pPr>
            <a:r>
              <a:rPr lang="da-DK" sz="936" kern="1200" dirty="0">
                <a:solidFill>
                  <a:schemeClr val="tx1"/>
                </a:solidFill>
                <a:effectLst/>
                <a:latin typeface="+mn-lt"/>
                <a:ea typeface="+mn-ea"/>
                <a:cs typeface="+mn-cs"/>
              </a:rPr>
              <a:t>Det betyder, at brugerne af Aula vil blive mødt af et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med bestemte moduler og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tilpasset de enkelte profiltyper. </a:t>
            </a:r>
          </a:p>
          <a:p>
            <a:pPr marL="0" lvl="0" indent="0">
              <a:buFont typeface="Arial" panose="020B0604020202020204" pitchFamily="34" charset="0"/>
              <a:buNone/>
            </a:pPr>
            <a:r>
              <a:rPr lang="da-DK" sz="936" kern="1200" dirty="0" err="1">
                <a:solidFill>
                  <a:schemeClr val="tx1"/>
                </a:solidFill>
                <a:effectLst/>
                <a:latin typeface="+mn-lt"/>
                <a:ea typeface="+mn-ea"/>
                <a:cs typeface="+mn-cs"/>
              </a:rPr>
              <a:t>Ift</a:t>
            </a:r>
            <a:r>
              <a:rPr lang="da-DK" sz="936" kern="1200" dirty="0">
                <a:solidFill>
                  <a:schemeClr val="tx1"/>
                </a:solidFill>
                <a:effectLst/>
                <a:latin typeface="+mn-lt"/>
                <a:ea typeface="+mn-ea"/>
                <a:cs typeface="+mn-cs"/>
              </a:rPr>
              <a:t> til moduler gælder dette eksempelvis opsætningen af hvilke profilgrupper, der skal tildeles Komme/gå-modulet. </a:t>
            </a:r>
          </a:p>
          <a:p>
            <a:pPr marL="0" lvl="0" indent="0">
              <a:buFont typeface="Arial" panose="020B0604020202020204" pitchFamily="34" charset="0"/>
              <a:buNone/>
            </a:pPr>
            <a:endParaRPr lang="da-DK" sz="936" kern="1200" dirty="0">
              <a:solidFill>
                <a:schemeClr val="tx1"/>
              </a:solidFill>
              <a:effectLst/>
              <a:latin typeface="+mn-lt"/>
              <a:ea typeface="+mn-ea"/>
              <a:cs typeface="+mn-cs"/>
            </a:endParaRPr>
          </a:p>
          <a:p>
            <a:pPr marL="0" lvl="0" indent="0">
              <a:buFont typeface="Arial" panose="020B0604020202020204" pitchFamily="34" charset="0"/>
              <a:buNone/>
            </a:pPr>
            <a:r>
              <a:rPr lang="da-DK" sz="900" dirty="0"/>
              <a:t>Rammen for hvem der har adgang til hvilken funktionalitet, og hvordan </a:t>
            </a:r>
            <a:r>
              <a:rPr lang="da-DK" sz="900" b="0" dirty="0">
                <a:latin typeface="Calibri Light" panose="020F0302020204030204" pitchFamily="34" charset="0"/>
                <a:cs typeface="Calibri Light" panose="020F0302020204030204" pitchFamily="34" charset="0"/>
              </a:rPr>
              <a:t>de forskellige brugere har adgang til at bruge den, </a:t>
            </a:r>
            <a:r>
              <a:rPr lang="da-DK" sz="900" dirty="0"/>
              <a:t>sættes altså af kommunens administrator i forbindelse med opsætningen af Aula. </a:t>
            </a:r>
          </a:p>
          <a:p>
            <a:pPr marL="0" lvl="0" indent="0">
              <a:buFont typeface="Arial" panose="020B0604020202020204" pitchFamily="34" charset="0"/>
              <a:buNone/>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 fra den ramme, der er sat på kommunalt niveau, kan </a:t>
            </a:r>
            <a:r>
              <a:rPr lang="da-DK" sz="900" b="0" dirty="0"/>
              <a:t>institutionsadministratorerne på skolerne </a:t>
            </a:r>
            <a:r>
              <a:rPr lang="da-DK" sz="900" dirty="0"/>
              <a:t>opsætte Aula for deres skoler. </a:t>
            </a:r>
            <a:endParaRPr lang="da-DK" sz="800" i="0"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figur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Opgaven omkring opsætning af </a:t>
            </a:r>
            <a:r>
              <a:rPr lang="da-DK" sz="936" b="1" kern="1200" dirty="0" err="1">
                <a:solidFill>
                  <a:schemeClr val="tx1"/>
                </a:solidFill>
                <a:effectLst/>
                <a:latin typeface="+mn-lt"/>
                <a:ea typeface="+mn-ea"/>
                <a:cs typeface="+mn-cs"/>
              </a:rPr>
              <a:t>dashboards</a:t>
            </a:r>
            <a:r>
              <a:rPr lang="da-DK" sz="936" b="1" kern="1200" dirty="0">
                <a:solidFill>
                  <a:schemeClr val="tx1"/>
                </a:solidFill>
                <a:effectLst/>
                <a:latin typeface="+mn-lt"/>
                <a:ea typeface="+mn-ea"/>
                <a:cs typeface="+mn-cs"/>
              </a:rPr>
              <a:t> indebærer altså også placeringen af </a:t>
            </a: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a:t>
            </a:r>
          </a:p>
          <a:p>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er applikationer, som viser genveje til andre eller udvalgt indhold fra It-løsninger, som eksempelvis læringsplatforme eller fildelingssystemer, som kommuner og skoler anvender.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kan indlejres i Aula, så brugerne får en samlet indgang og et samlet overblik. </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Når Aula udrulles, vil der i Aula, som vi var omkring i forrige modul, være snitflader dels til UNI-Login, brugere (børn/elever, medarbejdere og forældre), dels til skema (herunder vikarskema og gårdvagtskema) fra kommunens administrative systemer. </a:t>
            </a:r>
          </a:p>
          <a:p>
            <a:r>
              <a:rPr lang="da-DK" sz="936" kern="1200" dirty="0">
                <a:solidFill>
                  <a:schemeClr val="tx1"/>
                </a:solidFill>
                <a:effectLst/>
                <a:latin typeface="+mn-lt"/>
                <a:ea typeface="+mn-ea"/>
                <a:cs typeface="+mn-cs"/>
              </a:rPr>
              <a:t>Aula har derudover to indbyggede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(Google drev eller Microsoft  Office 365), sådan at kommunen kan give brugerne adgang til kommunens fildelingsløsning.</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i="1" kern="1200" dirty="0">
                <a:solidFill>
                  <a:schemeClr val="tx1"/>
                </a:solidFill>
                <a:effectLst/>
                <a:latin typeface="+mn-lt"/>
                <a:ea typeface="+mn-ea"/>
                <a:cs typeface="+mn-cs"/>
              </a:rPr>
              <a:t>(Klik figur frem)</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Som kommunale administratorer har I rettighed til at fremsøge alle brugere i kommunen, både kommunale medarbejdere og brugere på forskellige intuitioner. I kan tildele og fratage den enkelte bruger administrative roller og rettigheder og tildele brugere begrænset adgang til administrationsmodulet. Dette kan også gøres på gruppeniveau – dvs. at I kan tildele rettigheder til en gruppe af medarbejdere ad gangen, hvis der er behov for det.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dirty="0"/>
              <a:t>Men hvordan er de konkrete arbejdsgange omkring opsætning af </a:t>
            </a:r>
            <a:r>
              <a:rPr lang="da-DK" sz="1050" b="0" dirty="0" err="1"/>
              <a:t>dashboards</a:t>
            </a:r>
            <a:r>
              <a:rPr lang="da-DK" sz="1050" b="0" dirty="0"/>
              <a:t> og </a:t>
            </a:r>
            <a:r>
              <a:rPr lang="da-DK" sz="1050" b="0" dirty="0" err="1"/>
              <a:t>widgets</a:t>
            </a:r>
            <a:r>
              <a:rPr lang="da-DK" sz="1050" b="0" dirty="0"/>
              <a:t> – og h</a:t>
            </a:r>
            <a:r>
              <a:rPr lang="da-DK" sz="1000" b="0" kern="1200" dirty="0">
                <a:solidFill>
                  <a:schemeClr val="tx1"/>
                </a:solidFill>
                <a:effectLst/>
                <a:latin typeface="+mn-lt"/>
                <a:ea typeface="+mn-ea"/>
                <a:cs typeface="+mn-cs"/>
              </a:rPr>
              <a:t>vordan tildeles roller og rettigheder til andre brugere i Aula?  Lad os gå videre til opgavefasen, så I kan få </a:t>
            </a:r>
            <a:r>
              <a:rPr lang="da-DK" sz="1000" b="0" i="1" kern="1200" dirty="0" err="1">
                <a:solidFill>
                  <a:schemeClr val="tx1"/>
                </a:solidFill>
                <a:effectLst/>
                <a:latin typeface="+mn-lt"/>
                <a:ea typeface="+mn-ea"/>
                <a:cs typeface="+mn-cs"/>
              </a:rPr>
              <a:t>hands</a:t>
            </a:r>
            <a:r>
              <a:rPr lang="da-DK" sz="1000" b="0" i="1" kern="1200" dirty="0">
                <a:solidFill>
                  <a:schemeClr val="tx1"/>
                </a:solidFill>
                <a:effectLst/>
                <a:latin typeface="+mn-lt"/>
                <a:ea typeface="+mn-ea"/>
                <a:cs typeface="+mn-cs"/>
              </a:rPr>
              <a:t> on </a:t>
            </a:r>
            <a:r>
              <a:rPr lang="da-DK" sz="1000" b="0" kern="1200" dirty="0">
                <a:solidFill>
                  <a:schemeClr val="tx1"/>
                </a:solidFill>
                <a:effectLst/>
                <a:latin typeface="+mn-lt"/>
                <a:ea typeface="+mn-ea"/>
                <a:cs typeface="+mn-cs"/>
              </a:rPr>
              <a:t>på den del …</a:t>
            </a:r>
            <a:endParaRPr lang="da-DK" sz="1050" b="0" kern="1200" dirty="0">
              <a:solidFill>
                <a:schemeClr val="tx1"/>
              </a:solidFill>
              <a:effectLst/>
              <a:latin typeface="+mn-lt"/>
              <a:ea typeface="+mn-ea"/>
              <a:cs typeface="+mn-cs"/>
            </a:endParaRPr>
          </a:p>
          <a:p>
            <a:endParaRPr lang="da-DK" b="1"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066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Opgave</a:t>
            </a:r>
          </a:p>
          <a:p>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0" dirty="0"/>
              <a:t>Før I får opgaven til dette modul, får I her tildelt et </a:t>
            </a:r>
            <a:r>
              <a:rPr lang="da-DK" sz="1000" b="1" i="0" dirty="0"/>
              <a:t>nyt</a:t>
            </a:r>
            <a:r>
              <a:rPr lang="da-DK" sz="1000" i="0" dirty="0"/>
              <a:t> </a:t>
            </a:r>
            <a:r>
              <a:rPr lang="da-DK" sz="1000" b="1" i="0" dirty="0"/>
              <a:t>”visitkort” </a:t>
            </a:r>
            <a:r>
              <a:rPr lang="da-DK" sz="1000" b="0" i="0" dirty="0"/>
              <a:t>med nyt </a:t>
            </a:r>
            <a:r>
              <a:rPr lang="da-DK" sz="1000" i="0" dirty="0"/>
              <a:t>”alias”  og login. Det gør I fordi, I nu skal logge på Aula som kommunale administratorer. I er altså ikke længere delt</a:t>
            </a:r>
            <a:r>
              <a:rPr lang="da-DK" sz="1000" dirty="0"/>
              <a:t> i team på samme institution, men er nu administratorer af hver jeres kommune.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dirty="0"/>
              <a:t>(Note: tegn evt. på tavle, så de forstår opbygningen her)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dirty="0"/>
          </a:p>
          <a:p>
            <a:r>
              <a:rPr lang="da-DK" sz="1000" i="0" dirty="0"/>
              <a:t>I får nu uddelt opgavesedlen – </a:t>
            </a:r>
            <a:r>
              <a:rPr lang="da-DK" sz="1000" b="1" i="0" dirty="0"/>
              <a:t>”Målrettet indhold”</a:t>
            </a:r>
          </a:p>
          <a:p>
            <a:endParaRPr lang="da-DK" sz="1000" i="0" dirty="0"/>
          </a:p>
          <a:p>
            <a:r>
              <a:rPr lang="da-DK" sz="1000" i="0" dirty="0"/>
              <a:t>Som støtte kan I finde hjælp i administratorvejledningen, så I lærer den godt at kende.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denne opgaveseddel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48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Opsamling</a:t>
            </a:r>
          </a:p>
          <a:p>
            <a:r>
              <a:rPr lang="da-DK" sz="900" b="1" dirty="0"/>
              <a:t>Manus:</a:t>
            </a:r>
          </a:p>
          <a:p>
            <a:pPr marL="0" indent="0">
              <a:buFont typeface="Arial" panose="020B0604020202020204" pitchFamily="34" charset="0"/>
              <a:buNone/>
            </a:pPr>
            <a:r>
              <a:rPr lang="da-DK" sz="900" kern="1200" dirty="0">
                <a:solidFill>
                  <a:schemeClr val="tx1"/>
                </a:solidFill>
                <a:effectLst/>
                <a:latin typeface="+mn-lt"/>
                <a:ea typeface="+mn-ea"/>
                <a:cs typeface="+mn-cs"/>
              </a:rPr>
              <a:t>Så fik I afprøvet arbejdsgange omkring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og brugerroller – inden I påbegynder den reelle opsætning af Aula, er der et par spørgsmål, I skal have afklaret… </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kern="1200" dirty="0">
              <a:solidFill>
                <a:schemeClr val="tx1"/>
              </a:solidFill>
              <a:effectLst/>
              <a:latin typeface="+mn-lt"/>
              <a:ea typeface="+mn-ea"/>
              <a:cs typeface="+mn-cs"/>
            </a:endParaRPr>
          </a:p>
          <a:p>
            <a:r>
              <a:rPr lang="da-DK" sz="800" b="1" dirty="0">
                <a:latin typeface="Lato black"/>
              </a:rPr>
              <a:t>For hvordan skal opsætningen af </a:t>
            </a:r>
            <a:r>
              <a:rPr lang="da-DK" sz="800" b="1" dirty="0" err="1">
                <a:latin typeface="Lato black"/>
              </a:rPr>
              <a:t>dashboards</a:t>
            </a:r>
            <a:r>
              <a:rPr lang="da-DK" sz="800" b="1" dirty="0">
                <a:latin typeface="Lato black"/>
              </a:rPr>
              <a:t> være i jeres kommuner? </a:t>
            </a:r>
          </a:p>
          <a:p>
            <a:endParaRPr lang="da-DK" sz="800" b="1" dirty="0">
              <a:latin typeface="Lato black"/>
            </a:endParaRPr>
          </a:p>
          <a:p>
            <a:r>
              <a:rPr lang="da-DK" sz="800" b="1" dirty="0">
                <a:latin typeface="Lato black"/>
              </a:rPr>
              <a:t>Og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 </a:t>
            </a:r>
            <a:r>
              <a:rPr kumimoji="0" lang="da-DK" sz="800" b="1"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800" b="1" i="0" u="none" strike="noStrike" kern="1200" cap="none" spc="0" normalizeH="0" baseline="0" noProof="0" dirty="0">
                <a:ln>
                  <a:noFill/>
                </a:ln>
                <a:solidFill>
                  <a:srgbClr val="000000"/>
                </a:solidFill>
                <a:effectLst/>
                <a:uLnTx/>
                <a:uFillTx/>
                <a:latin typeface="Lato black"/>
                <a:ea typeface="+mn-ea"/>
                <a:cs typeface="+mn-cs"/>
              </a:rPr>
              <a:t> skal der være i Aula - og hvor skal de placeres?</a:t>
            </a:r>
          </a:p>
          <a:p>
            <a:br>
              <a:rPr lang="da-DK" sz="800" b="1" dirty="0">
                <a:latin typeface="Lato black"/>
              </a:rPr>
            </a:br>
            <a:r>
              <a:rPr lang="da-DK" sz="936" kern="1200" dirty="0">
                <a:solidFill>
                  <a:schemeClr val="tx1"/>
                </a:solidFill>
                <a:effectLst/>
                <a:latin typeface="+mn-lt"/>
                <a:ea typeface="+mn-ea"/>
                <a:cs typeface="+mn-cs"/>
              </a:rPr>
              <a:t>Håndteringen af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 er kan deles op i tre niveauer.</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Aula er der fra start sat en overordnet ramme for, hvordan </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skal se ud for de forskellige brugerprofiler i Aula. Her er nogle moduler låst, mens andre vil være anbefalet.</a:t>
            </a:r>
          </a:p>
          <a:p>
            <a:r>
              <a:rPr lang="da-DK" sz="936" u="none" kern="1200" dirty="0">
                <a:solidFill>
                  <a:schemeClr val="tx1"/>
                </a:solidFill>
                <a:effectLst/>
                <a:latin typeface="+mn-lt"/>
                <a:ea typeface="+mn-ea"/>
                <a:cs typeface="+mn-cs"/>
              </a:rPr>
              <a:t>Ud fra hvilke moduler der er åbne, og dermed tilgængelige, og hvilke der er låst som obligatoriske moduler, kan den kommunale administrator </a:t>
            </a:r>
            <a:r>
              <a:rPr lang="da-DK" sz="936" i="0" u="none" kern="1200" dirty="0">
                <a:solidFill>
                  <a:schemeClr val="tx1"/>
                </a:solidFill>
                <a:effectLst/>
                <a:latin typeface="+mn-lt"/>
                <a:ea typeface="+mn-ea"/>
                <a:cs typeface="+mn-cs"/>
              </a:rPr>
              <a:t>anbefale</a:t>
            </a:r>
            <a:r>
              <a:rPr lang="da-DK" sz="936" u="none" kern="1200" dirty="0">
                <a:solidFill>
                  <a:schemeClr val="tx1"/>
                </a:solidFill>
                <a:effectLst/>
                <a:latin typeface="+mn-lt"/>
                <a:ea typeface="+mn-ea"/>
                <a:cs typeface="+mn-cs"/>
              </a:rPr>
              <a:t> rammerne for de institutionsadministratorer, som derefter frit kan vælge moduler eller fravælge </a:t>
            </a:r>
            <a:r>
              <a:rPr lang="da-DK" sz="936" u="none" kern="1200" dirty="0" err="1">
                <a:solidFill>
                  <a:schemeClr val="tx1"/>
                </a:solidFill>
                <a:effectLst/>
                <a:latin typeface="+mn-lt"/>
                <a:ea typeface="+mn-ea"/>
                <a:cs typeface="+mn-cs"/>
              </a:rPr>
              <a:t>widgets</a:t>
            </a:r>
            <a:r>
              <a:rPr lang="da-DK" sz="936" u="none" kern="1200" dirty="0">
                <a:solidFill>
                  <a:schemeClr val="tx1"/>
                </a:solidFill>
                <a:effectLst/>
                <a:latin typeface="+mn-lt"/>
                <a:ea typeface="+mn-ea"/>
                <a:cs typeface="+mn-cs"/>
              </a:rPr>
              <a:t> for den enkelte institution. </a:t>
            </a:r>
          </a:p>
          <a:p>
            <a:endParaRPr lang="da-DK" sz="936"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Institutionsadministratoren kan altså – uagtet anbefalinger -  tilpasse det kommunalt definerede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uden tekniske begrænsninger– dvs. tilføje og fjerne moduler eller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for alle profiltyper på institutionsniveau.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Derfor er det vigtigt, at det afklares i hvor høj grad, der ønskes en fælles standard for hhv. hele kommunen og den enkelte institution. Herunder retningslinjer og ensartethed for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i den enkelte kommune.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Her er et særligt opmærksomhedspunkt, at have alle brugerperspektiver for øje – særligt forældreperspektivet. Vælger hver institution eksempelvis hver sin placering af </a:t>
            </a:r>
            <a:r>
              <a:rPr lang="da-DK" sz="1000" b="0" kern="1200" dirty="0" err="1">
                <a:solidFill>
                  <a:schemeClr val="tx1"/>
                </a:solidFill>
                <a:effectLst/>
                <a:latin typeface="+mn-lt"/>
                <a:ea typeface="+mn-ea"/>
                <a:cs typeface="+mn-cs"/>
              </a:rPr>
              <a:t>widgets</a:t>
            </a:r>
            <a:r>
              <a:rPr lang="da-DK" sz="1000" b="0" kern="1200" dirty="0">
                <a:solidFill>
                  <a:schemeClr val="tx1"/>
                </a:solidFill>
                <a:effectLst/>
                <a:latin typeface="+mn-lt"/>
                <a:ea typeface="+mn-ea"/>
                <a:cs typeface="+mn-cs"/>
              </a:rPr>
              <a:t> i Aula, vil det have stor betydning for brugeroplevelsen, fordi Aula, så at sige, vil ”hoppe rundt”, hvis eksempelvis en forælder har børn i forskellige institutioner, hvor opsætningen af </a:t>
            </a:r>
            <a:r>
              <a:rPr lang="da-DK" sz="1000" b="0" kern="1200" dirty="0" err="1">
                <a:solidFill>
                  <a:schemeClr val="tx1"/>
                </a:solidFill>
                <a:effectLst/>
                <a:latin typeface="+mn-lt"/>
                <a:ea typeface="+mn-ea"/>
                <a:cs typeface="+mn-cs"/>
              </a:rPr>
              <a:t>dashboards</a:t>
            </a:r>
            <a:r>
              <a:rPr lang="da-DK" sz="1000" b="0" kern="1200" dirty="0">
                <a:solidFill>
                  <a:schemeClr val="tx1"/>
                </a:solidFill>
                <a:effectLst/>
                <a:latin typeface="+mn-lt"/>
                <a:ea typeface="+mn-ea"/>
                <a:cs typeface="+mn-cs"/>
              </a:rPr>
              <a:t> er meget forskellig.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De af jer, som kiggede ind i administratorvejledningen i opgavefasen, kom måske omkring det, at man kun kan have </a:t>
            </a:r>
            <a:r>
              <a:rPr lang="da-DK" sz="936" kern="1200" dirty="0">
                <a:solidFill>
                  <a:schemeClr val="tx1"/>
                </a:solidFill>
                <a:effectLst/>
                <a:latin typeface="+mn-lt"/>
                <a:ea typeface="+mn-ea"/>
                <a:cs typeface="+mn-cs"/>
              </a:rPr>
              <a:t>en profiltype pr institution. Det betyder, at du </a:t>
            </a:r>
            <a:r>
              <a:rPr lang="da-DK" sz="936" kern="1200" dirty="0" err="1">
                <a:solidFill>
                  <a:schemeClr val="tx1"/>
                </a:solidFill>
                <a:effectLst/>
                <a:latin typeface="+mn-lt"/>
                <a:ea typeface="+mn-ea"/>
                <a:cs typeface="+mn-cs"/>
              </a:rPr>
              <a:t>f.eks</a:t>
            </a:r>
            <a:r>
              <a:rPr lang="da-DK" sz="936" kern="1200" dirty="0">
                <a:solidFill>
                  <a:schemeClr val="tx1"/>
                </a:solidFill>
                <a:effectLst/>
                <a:latin typeface="+mn-lt"/>
                <a:ea typeface="+mn-ea"/>
                <a:cs typeface="+mn-cs"/>
              </a:rPr>
              <a:t> ikke både kan have rollen lærer og leder på den samme skole.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Her peger vi på en </a:t>
            </a:r>
            <a:r>
              <a:rPr lang="da-DK" sz="936" kern="1200" dirty="0" err="1">
                <a:solidFill>
                  <a:schemeClr val="tx1"/>
                </a:solidFill>
                <a:effectLst/>
                <a:latin typeface="+mn-lt"/>
                <a:ea typeface="+mn-ea"/>
                <a:cs typeface="+mn-cs"/>
              </a:rPr>
              <a:t>workaround</a:t>
            </a:r>
            <a:r>
              <a:rPr lang="da-DK" sz="936" kern="1200" dirty="0">
                <a:solidFill>
                  <a:schemeClr val="tx1"/>
                </a:solidFill>
                <a:effectLst/>
                <a:latin typeface="+mn-lt"/>
                <a:ea typeface="+mn-ea"/>
                <a:cs typeface="+mn-cs"/>
              </a:rPr>
              <a:t> i de tilfælde, hvor eks. en leder også er lærer på en institution og derfor og har brug for at se nogle af 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tilknyttet </a:t>
            </a:r>
            <a:r>
              <a:rPr lang="da-DK" sz="936" kern="1200" dirty="0" err="1">
                <a:solidFill>
                  <a:schemeClr val="tx1"/>
                </a:solidFill>
                <a:effectLst/>
                <a:latin typeface="+mn-lt"/>
                <a:ea typeface="+mn-ea"/>
                <a:cs typeface="+mn-cs"/>
              </a:rPr>
              <a:t>lærerdashboardet</a:t>
            </a:r>
            <a:r>
              <a:rPr lang="da-DK" sz="936" kern="1200" dirty="0">
                <a:solidFill>
                  <a:schemeClr val="tx1"/>
                </a:solidFill>
                <a:effectLst/>
                <a:latin typeface="+mn-lt"/>
                <a:ea typeface="+mn-ea"/>
                <a:cs typeface="+mn-cs"/>
              </a:rPr>
              <a:t> Her kan en bruger med den dobbeltrolle eventuelt tilknyttes lærer-</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Alternativt kan det løses ved at oprette en gruppe til de ledere, som også er lærere, hvor de nødvendige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tilføjes gruppesiden. På den måde kan en leder også få adgang til 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tilknyttet lærerne.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du er leder på en institution og samtidig tilknyttet som lærer på en anden, får du både adgang til </a:t>
            </a:r>
            <a:r>
              <a:rPr lang="da-DK" sz="936" i="1" kern="1200" dirty="0">
                <a:solidFill>
                  <a:schemeClr val="tx1"/>
                </a:solidFill>
                <a:effectLst/>
                <a:latin typeface="+mn-lt"/>
                <a:ea typeface="+mn-ea"/>
                <a:cs typeface="+mn-cs"/>
              </a:rPr>
              <a:t>l</a:t>
            </a:r>
            <a:r>
              <a:rPr lang="da-DK" sz="936" kern="1200" dirty="0">
                <a:solidFill>
                  <a:schemeClr val="tx1"/>
                </a:solidFill>
                <a:effectLst/>
                <a:latin typeface="+mn-lt"/>
                <a:ea typeface="+mn-ea"/>
                <a:cs typeface="+mn-cs"/>
              </a:rPr>
              <a:t>eder- og lærer </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for de pågældende institutioner. Alle moduler og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vil være tilgængelige på dit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og du skal derfor ikke skifte imellem de to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a:t>
            </a:r>
          </a:p>
          <a:p>
            <a:r>
              <a:rPr lang="da-DK" sz="936" kern="1200" dirty="0">
                <a:solidFill>
                  <a:schemeClr val="tx1"/>
                </a:solidFill>
                <a:effectLst/>
                <a:latin typeface="+mn-lt"/>
                <a:ea typeface="+mn-ea"/>
                <a:cs typeface="+mn-cs"/>
              </a:rPr>
              <a:t> </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Og endelig omkring brugerroller </a:t>
            </a:r>
            <a:r>
              <a:rPr lang="da-DK" sz="900" b="1" i="1" kern="1200" dirty="0">
                <a:solidFill>
                  <a:schemeClr val="tx1"/>
                </a:solidFill>
                <a:effectLst/>
                <a:latin typeface="+mn-lt"/>
                <a:ea typeface="+mn-ea"/>
                <a:cs typeface="+mn-cs"/>
              </a:rPr>
              <a:t>– </a:t>
            </a:r>
            <a:r>
              <a:rPr lang="da-DK" sz="900" b="0" i="0" kern="1200" dirty="0">
                <a:solidFill>
                  <a:schemeClr val="tx1"/>
                </a:solidFill>
                <a:effectLst/>
                <a:latin typeface="+mn-lt"/>
                <a:ea typeface="+mn-ea"/>
                <a:cs typeface="+mn-cs"/>
              </a:rPr>
              <a:t>her skal det afklares,  hvem der skal tildeles hvilke brugerroller i forvaltning og på skoler.</a:t>
            </a:r>
          </a:p>
          <a:p>
            <a:endParaRPr lang="da-DK" sz="900" kern="1200" dirty="0">
              <a:solidFill>
                <a:schemeClr val="tx1"/>
              </a:solidFill>
              <a:effectLst/>
              <a:latin typeface="+mn-lt"/>
              <a:ea typeface="+mn-ea"/>
              <a:cs typeface="+mn-cs"/>
            </a:endParaRPr>
          </a:p>
          <a:p>
            <a:pPr marL="0" indent="0">
              <a:buFont typeface="Arial" panose="020B0604020202020204" pitchFamily="34" charset="0"/>
              <a:buNone/>
            </a:pPr>
            <a:endParaRPr lang="da-DK" sz="936" b="1" i="1"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Er der føjet spørgsmål til parkeringsplads, så kom ligeledes rundt om dem. </a:t>
            </a:r>
          </a:p>
          <a:p>
            <a:endParaRPr lang="da-DK" sz="900" b="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Noter:</a:t>
            </a:r>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00" kern="1200" dirty="0">
                <a:solidFill>
                  <a:schemeClr val="tx1"/>
                </a:solidFill>
                <a:effectLst/>
                <a:latin typeface="+mn-lt"/>
                <a:ea typeface="+mn-ea"/>
                <a:cs typeface="+mn-cs"/>
              </a:rPr>
              <a:t>•Giv plads til spørgsmål, undren og refleksion.</a:t>
            </a:r>
          </a:p>
          <a:p>
            <a:r>
              <a:rPr lang="da-DK" sz="900" kern="1200" dirty="0">
                <a:solidFill>
                  <a:schemeClr val="tx1"/>
                </a:solidFill>
                <a:effectLst/>
                <a:latin typeface="+mn-lt"/>
                <a:ea typeface="+mn-ea"/>
                <a:cs typeface="+mn-cs"/>
              </a:rPr>
              <a:t>•Stil gerne spørgsmål til hvilke situationer, de ser de forskellige funktioner anvendt.</a:t>
            </a:r>
          </a:p>
          <a:p>
            <a:r>
              <a:rPr lang="da-DK" sz="900"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43</a:t>
            </a:fld>
            <a:endParaRPr lang="da-DK"/>
          </a:p>
        </p:txBody>
      </p:sp>
    </p:spTree>
    <p:extLst>
      <p:ext uri="{BB962C8B-B14F-4D97-AF65-F5344CB8AC3E}">
        <p14:creationId xmlns:p14="http://schemas.microsoft.com/office/powerpoint/2010/main" val="1678765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dirty="0"/>
              <a:t>Oplæg</a:t>
            </a:r>
          </a:p>
          <a:p>
            <a:pPr marL="0" indent="0">
              <a:buFont typeface="Arial" panose="020B0604020202020204" pitchFamily="34" charset="0"/>
              <a:buNone/>
            </a:pPr>
            <a:r>
              <a:rPr lang="da-DK" sz="9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Som vi har været omkring tidligere i dag, </a:t>
            </a:r>
            <a:r>
              <a:rPr lang="da-DK" sz="900" b="1" kern="1200" dirty="0">
                <a:solidFill>
                  <a:schemeClr val="tx1"/>
                </a:solidFill>
                <a:effectLst/>
                <a:latin typeface="+mn-lt"/>
                <a:ea typeface="+mn-ea"/>
                <a:cs typeface="+mn-cs"/>
              </a:rPr>
              <a:t>henter Aula hovedgrupperne ind i Aula fra jeres personale- og elevadministrative systemer via Uni-Login</a:t>
            </a:r>
            <a:r>
              <a:rPr lang="da-DK" sz="9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Det betyder, at der i Aula allerede er oprettet grupper som skoleklasser, herunder de elever, lærer og forældre, der er tilknyttet klassen.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baseline="0" dirty="0"/>
              <a:t>Ud over hovedgrupperne, kan vi oprette nye grupper direkte i Aula – </a:t>
            </a:r>
            <a:r>
              <a:rPr lang="da-DK" sz="900" b="1" i="0" baseline="0" dirty="0"/>
              <a:t>Aula-grupperne</a:t>
            </a:r>
            <a:r>
              <a:rPr lang="da-DK" sz="900" b="0" i="0" baseline="0" dirty="0"/>
              <a:t> – men hvordan</a:t>
            </a:r>
            <a:r>
              <a:rPr lang="da-DK" sz="900" kern="1200" dirty="0">
                <a:solidFill>
                  <a:schemeClr val="tx1"/>
                </a:solidFill>
                <a:effectLst/>
                <a:latin typeface="+mn-lt"/>
                <a:ea typeface="+mn-ea"/>
                <a:cs typeface="+mn-cs"/>
              </a:rPr>
              <a:t> sikrer I </a:t>
            </a:r>
            <a:r>
              <a:rPr lang="da-DK" sz="900" b="1" kern="1200" dirty="0">
                <a:solidFill>
                  <a:schemeClr val="tx1"/>
                </a:solidFill>
                <a:effectLst/>
                <a:latin typeface="+mn-lt"/>
                <a:ea typeface="+mn-ea"/>
                <a:cs typeface="+mn-cs"/>
              </a:rPr>
              <a:t>en god arbejdsgang og gruppestruktur for Aula-grupper, der understøtter nem og hurtig kommunikation og samtidig minimerer manuelt vedligehold? Det er det centrale fokuspunkt i dette modul.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i="0"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i="0" dirty="0"/>
              <a:t>Manus: </a:t>
            </a:r>
          </a:p>
          <a:p>
            <a:endParaRPr lang="da-DK" sz="900"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første fokus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kern="1200" dirty="0">
                <a:solidFill>
                  <a:schemeClr val="tx1"/>
                </a:solidFill>
                <a:effectLst/>
                <a:latin typeface="+mn-lt"/>
                <a:ea typeface="+mn-ea"/>
                <a:cs typeface="+mn-cs"/>
              </a:rPr>
              <a:t>Hvem skal kunne håndtere grupper – </a:t>
            </a:r>
            <a:r>
              <a:rPr lang="da-DK" sz="900" b="0" kern="1200" dirty="0">
                <a:solidFill>
                  <a:schemeClr val="tx1"/>
                </a:solidFill>
                <a:effectLst/>
                <a:latin typeface="+mn-lt"/>
                <a:ea typeface="+mn-ea"/>
                <a:cs typeface="+mn-cs"/>
              </a:rPr>
              <a:t>vi har været omkring grupper ad flere omgange </a:t>
            </a:r>
            <a:r>
              <a:rPr lang="da-DK" sz="900" b="0" i="0" kern="1200" dirty="0">
                <a:solidFill>
                  <a:schemeClr val="tx1"/>
                </a:solidFill>
                <a:effectLst/>
                <a:latin typeface="+mn-lt"/>
                <a:ea typeface="+mn-ea"/>
                <a:cs typeface="+mn-cs"/>
              </a:rPr>
              <a:t>– Det afgørende </a:t>
            </a:r>
            <a:r>
              <a:rPr lang="da-DK" sz="900" b="0" i="0" kern="1200" dirty="0" err="1">
                <a:solidFill>
                  <a:schemeClr val="tx1"/>
                </a:solidFill>
                <a:effectLst/>
                <a:latin typeface="+mn-lt"/>
                <a:ea typeface="+mn-ea"/>
                <a:cs typeface="+mn-cs"/>
              </a:rPr>
              <a:t>ift</a:t>
            </a:r>
            <a:r>
              <a:rPr lang="da-DK" sz="900" b="0" i="0" kern="1200" dirty="0">
                <a:solidFill>
                  <a:schemeClr val="tx1"/>
                </a:solidFill>
                <a:effectLst/>
                <a:latin typeface="+mn-lt"/>
                <a:ea typeface="+mn-ea"/>
                <a:cs typeface="+mn-cs"/>
              </a:rPr>
              <a:t> jeres rolle er her at få afklaret, </a:t>
            </a:r>
            <a:r>
              <a:rPr lang="da-DK" sz="900" b="1" i="0" kern="1200" dirty="0">
                <a:solidFill>
                  <a:schemeClr val="tx1"/>
                </a:solidFill>
                <a:effectLst/>
                <a:latin typeface="+mn-lt"/>
                <a:ea typeface="+mn-ea"/>
                <a:cs typeface="+mn-cs"/>
              </a:rPr>
              <a:t>hvem der kan håndtere grupper i jeres kommuner.  </a:t>
            </a:r>
            <a:r>
              <a:rPr lang="da-DK" sz="900" b="0" kern="1200" dirty="0">
                <a:solidFill>
                  <a:schemeClr val="tx1"/>
                </a:solidFill>
                <a:effectLst/>
                <a:latin typeface="+mn-lt"/>
                <a:ea typeface="+mn-ea"/>
                <a:cs typeface="+mn-cs"/>
              </a:rPr>
              <a:t> </a:t>
            </a:r>
            <a:endParaRPr lang="da-DK" sz="9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næste fokus frem):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kern="1200" dirty="0">
                <a:solidFill>
                  <a:schemeClr val="tx1"/>
                </a:solidFill>
                <a:effectLst/>
                <a:latin typeface="+mn-lt"/>
                <a:ea typeface="+mn-ea"/>
                <a:cs typeface="+mn-cs"/>
              </a:rPr>
              <a:t>Hvordan skal Aula-grupper oprettes – </a:t>
            </a:r>
            <a:r>
              <a:rPr lang="da-DK" sz="936" kern="1200" dirty="0">
                <a:solidFill>
                  <a:schemeClr val="tx1"/>
                </a:solidFill>
                <a:effectLst/>
                <a:latin typeface="+mn-lt"/>
                <a:ea typeface="+mn-ea"/>
                <a:cs typeface="+mn-cs"/>
              </a:rPr>
              <a:t>for hvordan sikrer I </a:t>
            </a:r>
            <a:r>
              <a:rPr lang="da-DK" sz="936" b="1" kern="1200" dirty="0">
                <a:solidFill>
                  <a:schemeClr val="tx1"/>
                </a:solidFill>
                <a:effectLst/>
                <a:latin typeface="+mn-lt"/>
                <a:ea typeface="+mn-ea"/>
                <a:cs typeface="+mn-cs"/>
              </a:rPr>
              <a:t>en smart arbejdsgang og gruppestruktur for Aula-grupper</a:t>
            </a:r>
            <a:r>
              <a:rPr lang="da-DK" sz="936" kern="1200" dirty="0">
                <a:solidFill>
                  <a:schemeClr val="tx1"/>
                </a:solidFill>
                <a:effectLst/>
                <a:latin typeface="+mn-lt"/>
                <a:ea typeface="+mn-ea"/>
                <a:cs typeface="+mn-cs"/>
              </a:rPr>
              <a:t>, der understøtter nem og hurtig kommunikation og samtidig minimerer manuelt vedligehold? Som administratorer kan I opsætte en fælles standard for gruppestrukturen og formidle den til institutionsadministratorer og superbrugere.  Og hvad er så en smart gruppestruktur – vi kommer med et bud her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endParaRPr lang="da-DK" sz="900" b="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45</a:t>
            </a:fld>
            <a:endParaRPr lang="da-DK"/>
          </a:p>
        </p:txBody>
      </p:sp>
    </p:spTree>
    <p:extLst>
      <p:ext uri="{BB962C8B-B14F-4D97-AF65-F5344CB8AC3E}">
        <p14:creationId xmlns:p14="http://schemas.microsoft.com/office/powerpoint/2010/main" val="3265618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kern="1200" dirty="0">
                <a:solidFill>
                  <a:schemeClr val="tx1"/>
                </a:solidFill>
                <a:effectLst/>
                <a:latin typeface="+mn-lt"/>
                <a:ea typeface="+mn-ea"/>
                <a:cs typeface="+mn-cs"/>
              </a:rPr>
              <a:t>Manus:</a:t>
            </a:r>
          </a:p>
          <a:p>
            <a:r>
              <a:rPr lang="da-DK" sz="1050" kern="1200" dirty="0">
                <a:solidFill>
                  <a:schemeClr val="tx1"/>
                </a:solidFill>
                <a:effectLst/>
                <a:latin typeface="+mn-lt"/>
                <a:ea typeface="+mn-ea"/>
                <a:cs typeface="+mn-cs"/>
              </a:rPr>
              <a:t>For at </a:t>
            </a:r>
            <a:r>
              <a:rPr lang="da-DK" sz="1050" b="1" kern="1200" dirty="0">
                <a:solidFill>
                  <a:schemeClr val="tx1"/>
                </a:solidFill>
                <a:effectLst/>
                <a:latin typeface="+mn-lt"/>
                <a:ea typeface="+mn-ea"/>
                <a:cs typeface="+mn-cs"/>
              </a:rPr>
              <a:t>minimere manuelt vedligehold af grupper i Aula, anbefaler vi, at Aula-grupper, så vidt muligt, oprettes med udgangspunkt i de eksisterende hovedgrupper</a:t>
            </a:r>
            <a:r>
              <a:rPr lang="da-DK" sz="1050" kern="1200" dirty="0">
                <a:solidFill>
                  <a:schemeClr val="tx1"/>
                </a:solidFill>
                <a:effectLst/>
                <a:latin typeface="+mn-lt"/>
                <a:ea typeface="+mn-ea"/>
                <a:cs typeface="+mn-cs"/>
              </a:rPr>
              <a:t>. På den måde behøver I ikke manuelt at tilføje eller fjerne elever eller medarbejdere i hver eneste gruppe. Aula opdaterer samtlige grupper, der har rødder i hovedgrupperne, når der foretages ændringer i jeres personale- og elevadministrative systemer.  </a:t>
            </a:r>
          </a:p>
          <a:p>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Et eksempel: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I vil oprette </a:t>
            </a:r>
            <a:r>
              <a:rPr lang="da-DK" sz="1000" b="1" kern="1200" dirty="0">
                <a:solidFill>
                  <a:schemeClr val="tx1"/>
                </a:solidFill>
                <a:effectLst/>
                <a:latin typeface="+mn-lt"/>
                <a:ea typeface="+mn-ea"/>
                <a:cs typeface="+mn-cs"/>
              </a:rPr>
              <a:t>en gruppe for lærere på tværs af 7. klassetrin</a:t>
            </a:r>
            <a:r>
              <a:rPr lang="da-DK" sz="1000"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Hovedgrupperne for 7. klassetrin er allerede hentet ind i Aula via UNI-C fra jeres administrative 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I vælger at oprette en Aula-gruppe, der er relateret til hovedgrupperne 7.A, 7.B og 7.C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 I fremsøger de tre 7. klasser og vinger alene medarbejdere  af. I </a:t>
            </a:r>
            <a:r>
              <a:rPr lang="da-DK" sz="1000" b="1" kern="1200" dirty="0">
                <a:solidFill>
                  <a:schemeClr val="tx1"/>
                </a:solidFill>
                <a:effectLst/>
                <a:latin typeface="+mn-lt"/>
                <a:ea typeface="+mn-ea"/>
                <a:cs typeface="+mn-cs"/>
              </a:rPr>
              <a:t>filtrerer altså alle øvrige medlemmer af hovedgruppen fra</a:t>
            </a:r>
            <a:r>
              <a:rPr lang="da-DK" sz="1000" b="0" kern="1200" dirty="0">
                <a:solidFill>
                  <a:schemeClr val="tx1"/>
                </a:solidFill>
                <a:effectLst/>
                <a:latin typeface="+mn-lt"/>
                <a:ea typeface="+mn-ea"/>
                <a:cs typeface="+mn-cs"/>
              </a:rPr>
              <a:t>. Herefter navngives gruppen – her ”7. Årgangsteam 18/19”.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tekst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På samme måde kan der oprettes grupper for forældre eller elever… Der vil uden tvivl være mange, der opretter grupper som lærerteam eller fagteam. Det er derfor </a:t>
            </a:r>
            <a:r>
              <a:rPr lang="da-DK" sz="1000" b="1" kern="1200" dirty="0">
                <a:solidFill>
                  <a:schemeClr val="tx1"/>
                </a:solidFill>
                <a:effectLst/>
                <a:latin typeface="+mn-lt"/>
                <a:ea typeface="+mn-ea"/>
                <a:cs typeface="+mn-cs"/>
              </a:rPr>
              <a:t>også</a:t>
            </a:r>
            <a:r>
              <a:rPr lang="da-DK" sz="1000" b="0" kern="1200" dirty="0">
                <a:solidFill>
                  <a:schemeClr val="tx1"/>
                </a:solidFill>
                <a:effectLst/>
                <a:latin typeface="+mn-lt"/>
                <a:ea typeface="+mn-ea"/>
                <a:cs typeface="+mn-cs"/>
              </a:rPr>
              <a:t> </a:t>
            </a:r>
            <a:r>
              <a:rPr lang="da-DK" sz="1000" b="1" kern="1200" dirty="0">
                <a:solidFill>
                  <a:schemeClr val="tx1"/>
                </a:solidFill>
                <a:effectLst/>
                <a:latin typeface="+mn-lt"/>
                <a:ea typeface="+mn-ea"/>
                <a:cs typeface="+mn-cs"/>
              </a:rPr>
              <a:t>vigtigt, at I navngiver grupperne klogt</a:t>
            </a:r>
            <a:r>
              <a:rPr lang="da-DK" sz="1000" b="0" kern="1200" dirty="0">
                <a:solidFill>
                  <a:schemeClr val="tx1"/>
                </a:solidFill>
                <a:effectLst/>
                <a:latin typeface="+mn-lt"/>
                <a:ea typeface="+mn-ea"/>
                <a:cs typeface="+mn-cs"/>
              </a:rPr>
              <a:t>, så de er til at adskille fra hinanden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 </a:t>
            </a: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 </a:t>
            </a:r>
          </a:p>
          <a:p>
            <a:r>
              <a:rPr lang="da-DK" dirty="0"/>
              <a:t>    </a:t>
            </a:r>
          </a:p>
        </p:txBody>
      </p:sp>
      <p:sp>
        <p:nvSpPr>
          <p:cNvPr id="4" name="Slide Number Placeholder 3"/>
          <p:cNvSpPr>
            <a:spLocks noGrp="1"/>
          </p:cNvSpPr>
          <p:nvPr>
            <p:ph type="sldNum" sz="quarter" idx="5"/>
          </p:nvPr>
        </p:nvSpPr>
        <p:spPr/>
        <p:txBody>
          <a:bodyPr/>
          <a:lstStyle/>
          <a:p>
            <a:fld id="{0DA0114A-87C3-AE42-9FE6-947C2632DDED}" type="slidenum">
              <a:rPr lang="da-DK" smtClean="0"/>
              <a:t>46</a:t>
            </a:fld>
            <a:endParaRPr lang="da-DK"/>
          </a:p>
        </p:txBody>
      </p:sp>
    </p:spTree>
    <p:extLst>
      <p:ext uri="{BB962C8B-B14F-4D97-AF65-F5344CB8AC3E}">
        <p14:creationId xmlns:p14="http://schemas.microsoft.com/office/powerpoint/2010/main" val="1739497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Manus</a:t>
            </a:r>
            <a:r>
              <a:rPr lang="da-DK" sz="1050" kern="1200" dirty="0">
                <a:solidFill>
                  <a:schemeClr val="tx1"/>
                </a:solidFill>
                <a:effectLst/>
                <a:latin typeface="+mn-lt"/>
                <a:ea typeface="+mn-ea"/>
                <a:cs typeface="+mn-cs"/>
              </a:rPr>
              <a:t>:</a:t>
            </a:r>
          </a:p>
          <a:p>
            <a:r>
              <a:rPr lang="da-DK" sz="1050" kern="1200" dirty="0">
                <a:solidFill>
                  <a:schemeClr val="tx1"/>
                </a:solidFill>
                <a:effectLst/>
                <a:latin typeface="+mn-lt"/>
                <a:ea typeface="+mn-ea"/>
                <a:cs typeface="+mn-cs"/>
              </a:rPr>
              <a:t>Et andet eksempel på oprettelse af Aula-grupper er at </a:t>
            </a:r>
            <a:r>
              <a:rPr lang="da-DK" sz="1050" b="1" kern="1200" dirty="0">
                <a:solidFill>
                  <a:schemeClr val="tx1"/>
                </a:solidFill>
                <a:effectLst/>
                <a:latin typeface="+mn-lt"/>
                <a:ea typeface="+mn-ea"/>
                <a:cs typeface="+mn-cs"/>
              </a:rPr>
              <a:t>tilføje brugere ved at samle udvalgte hovedgrupper</a:t>
            </a: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Alle eleverne på 0. klasse skal på deres første hyttetur. I den forbindelse er der mange fælles praktiske informationer for 0. klasserne, som lærerstaben skal formidle til elevernes forældre. </a:t>
            </a: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I vil derfor oprette </a:t>
            </a:r>
            <a:r>
              <a:rPr lang="da-DK" sz="1050" b="1" kern="1200" dirty="0">
                <a:solidFill>
                  <a:schemeClr val="tx1"/>
                </a:solidFill>
                <a:effectLst/>
                <a:latin typeface="+mn-lt"/>
                <a:ea typeface="+mn-ea"/>
                <a:cs typeface="+mn-cs"/>
              </a:rPr>
              <a:t>en ny gruppe for alle medlemmerne af 0. klasserne</a:t>
            </a:r>
            <a:r>
              <a:rPr lang="da-DK" sz="1050" kern="1200" dirty="0">
                <a:solidFill>
                  <a:schemeClr val="tx1"/>
                </a:solidFill>
                <a:effectLst/>
                <a:latin typeface="+mn-lt"/>
                <a:ea typeface="+mn-ea"/>
                <a:cs typeface="+mn-cs"/>
              </a:rPr>
              <a:t>, som tilføjes på en gang. Aula-gruppen navngives ”0. årgangs hyttetur”. En sådan gruppe vil I nok gøre tidsbegrænset, fordi der kun er behov for kommunikation her i en kortere periode.</a:t>
            </a:r>
          </a:p>
          <a:p>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Som i eksemplet fra før, </a:t>
            </a:r>
            <a:r>
              <a:rPr lang="da-DK" sz="1050" b="0" kern="1200" dirty="0">
                <a:solidFill>
                  <a:schemeClr val="tx1"/>
                </a:solidFill>
                <a:effectLst/>
                <a:latin typeface="+mn-lt"/>
                <a:ea typeface="+mn-ea"/>
                <a:cs typeface="+mn-cs"/>
              </a:rPr>
              <a:t>vælger I at oprette en Aula-gruppe, der er relateret til hovedgrupperne 0.A, 0.B og 0.C, og tilføjer alle medlemmer på en gang ved at vinge klasserne af.</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Skulle der starte en ny elev i 0. klasse, vil eleven og elevens forældre automatisk få adgang til Aula-gruppen, 0. Årgangs hyttetur, fordi gruppen er relateret til hovedgruppen.</a:t>
            </a:r>
          </a:p>
          <a:p>
            <a:r>
              <a:rPr lang="da-DK" sz="105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Et vigtigt opmærksomhedspunkt er dog, at der kun bliver oprettet relationer mellem grupperne, hvis du tilføjer gruppen/grupperne til en lukket gruppe.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Åbne grupper eller grupper med ansøgning er tænkt som frivillige grupper, som eksempelvis Musikskolen. Brugere skal derfor have mulighed for at melde sig ud af gruppen igen, hvis de ikke længere ønsker at modtage information fra Musikskolen.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r>
              <a:rPr lang="da-DK" sz="1100" kern="1200" dirty="0">
                <a:solidFill>
                  <a:schemeClr val="tx1"/>
                </a:solidFill>
                <a:effectLst/>
                <a:latin typeface="+mn-lt"/>
                <a:ea typeface="+mn-ea"/>
                <a:cs typeface="+mn-cs"/>
              </a:rPr>
              <a:t>Nok snak - nu skal I selv prøve kræfter med de to eksempler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 </a:t>
            </a:r>
          </a:p>
          <a:p>
            <a:endParaRPr lang="da-DK" dirty="0"/>
          </a:p>
        </p:txBody>
      </p:sp>
      <p:sp>
        <p:nvSpPr>
          <p:cNvPr id="4" name="Slide Number Placeholder 3"/>
          <p:cNvSpPr>
            <a:spLocks noGrp="1"/>
          </p:cNvSpPr>
          <p:nvPr>
            <p:ph type="sldNum" sz="quarter" idx="5"/>
          </p:nvPr>
        </p:nvSpPr>
        <p:spPr/>
        <p:txBody>
          <a:bodyPr/>
          <a:lstStyle/>
          <a:p>
            <a:fld id="{0DA0114A-87C3-AE42-9FE6-947C2632DDED}" type="slidenum">
              <a:rPr lang="da-DK" smtClean="0"/>
              <a:t>47</a:t>
            </a:fld>
            <a:endParaRPr lang="da-DK"/>
          </a:p>
        </p:txBody>
      </p:sp>
    </p:spTree>
    <p:extLst>
      <p:ext uri="{BB962C8B-B14F-4D97-AF65-F5344CB8AC3E}">
        <p14:creationId xmlns:p14="http://schemas.microsoft.com/office/powerpoint/2010/main" val="2249525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dirty="0"/>
              <a:t>Opgave</a:t>
            </a:r>
          </a:p>
          <a:p>
            <a:r>
              <a:rPr lang="da-DK" sz="1200" b="1" i="0" dirty="0"/>
              <a:t>Manus:</a:t>
            </a:r>
          </a:p>
          <a:p>
            <a:r>
              <a:rPr lang="da-DK" sz="1000" i="0" dirty="0"/>
              <a:t>Det gør I med opgavesedlen – </a:t>
            </a:r>
            <a:r>
              <a:rPr lang="da-DK" sz="1000" b="1" i="0" dirty="0"/>
              <a:t>”Smarte Aula-grupper”</a:t>
            </a:r>
          </a:p>
          <a:p>
            <a:endParaRPr lang="da-DK" sz="1000" i="0" dirty="0"/>
          </a:p>
          <a:p>
            <a:r>
              <a:rPr lang="da-DK" sz="1000" i="0" dirty="0"/>
              <a:t>Brug administratorvejledningen,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p>
          <a:p>
            <a:endParaRPr lang="da-DK" sz="1000" b="1"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opgavesedlen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endParaRPr lang="da-DK" sz="1200" b="1" i="0"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620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b="1" i="0" dirty="0"/>
              <a:t>Opsamling – administration: Målrettet kommunikation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i="0" dirty="0"/>
              <a:t>Manus:</a:t>
            </a:r>
            <a:r>
              <a:rPr lang="da-DK" b="1" i="1"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0" kern="1200" dirty="0">
                <a:solidFill>
                  <a:schemeClr val="tx1"/>
                </a:solidFill>
                <a:effectLst/>
                <a:latin typeface="+mn-lt"/>
                <a:ea typeface="+mn-ea"/>
                <a:cs typeface="+mn-cs"/>
              </a:rPr>
              <a:t>Hvad har I brug for at vide ifm. oprettelse af grupper i Aula?</a:t>
            </a:r>
            <a:r>
              <a:rPr lang="da-DK" sz="8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Sørg for, at få noteret eventuelle afklaringspunkter på jeres ”huskeseddel”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b="0" i="0" u="sng"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endParaRPr lang="da-DK" sz="800" b="0" i="1" kern="1200" dirty="0">
              <a:solidFill>
                <a:schemeClr val="tx1"/>
              </a:solidFill>
              <a:effectLst/>
              <a:latin typeface="+mn-lt"/>
              <a:ea typeface="+mn-ea"/>
              <a:cs typeface="+mn-cs"/>
            </a:endParaRPr>
          </a:p>
          <a:p>
            <a:pPr marL="0" indent="0">
              <a:buNone/>
            </a:pPr>
            <a:endParaRPr lang="da-DK" sz="700" b="1" i="1" u="none" kern="1200" dirty="0">
              <a:solidFill>
                <a:schemeClr val="tx1"/>
              </a:solidFill>
              <a:effectLst/>
              <a:latin typeface="+mn-lt"/>
              <a:ea typeface="+mn-ea"/>
              <a:cs typeface="+mn-cs"/>
            </a:endParaRPr>
          </a:p>
          <a:p>
            <a:r>
              <a:rPr kumimoji="0" lang="da-DK" sz="800" b="1" i="0" u="none" strike="noStrike" kern="1200" cap="none" spc="0" normalizeH="0" baseline="0" noProof="0" dirty="0">
                <a:ln>
                  <a:noFill/>
                </a:ln>
                <a:solidFill>
                  <a:srgbClr val="000000"/>
                </a:solidFill>
                <a:effectLst/>
                <a:uLnTx/>
                <a:uFillTx/>
                <a:latin typeface="Lato black"/>
                <a:ea typeface="+mn-ea"/>
                <a:cs typeface="+mn-cs"/>
              </a:rPr>
              <a:t>Hvilke</a:t>
            </a:r>
            <a:r>
              <a:rPr kumimoji="0" lang="da-DK" sz="800" b="1" i="0" u="none" strike="noStrike" kern="1200" cap="none" spc="0" normalizeH="0" noProof="0" dirty="0">
                <a:ln>
                  <a:noFill/>
                </a:ln>
                <a:solidFill>
                  <a:srgbClr val="000000"/>
                </a:solidFill>
                <a:effectLst/>
                <a:uLnTx/>
                <a:uFillTx/>
                <a:latin typeface="Lato black"/>
                <a:ea typeface="+mn-ea"/>
                <a:cs typeface="+mn-cs"/>
              </a:rPr>
              <a:t> </a:t>
            </a:r>
            <a:r>
              <a:rPr kumimoji="0" lang="da-DK" sz="800" b="1" i="0" u="none" strike="noStrike" kern="1200" cap="none" spc="0" normalizeH="0" baseline="0" noProof="0" dirty="0">
                <a:ln>
                  <a:noFill/>
                </a:ln>
                <a:solidFill>
                  <a:srgbClr val="000000"/>
                </a:solidFill>
                <a:effectLst/>
                <a:uLnTx/>
                <a:uFillTx/>
                <a:latin typeface="Lato black"/>
                <a:ea typeface="+mn-ea"/>
                <a:cs typeface="+mn-cs"/>
              </a:rPr>
              <a:t>grupper i</a:t>
            </a:r>
            <a:r>
              <a:rPr kumimoji="0" lang="da-DK" sz="800" b="1" i="0" u="none" strike="noStrike" kern="1200" cap="none" spc="0" normalizeH="0" noProof="0" dirty="0">
                <a:ln>
                  <a:noFill/>
                </a:ln>
                <a:solidFill>
                  <a:srgbClr val="000000"/>
                </a:solidFill>
                <a:effectLst/>
                <a:uLnTx/>
                <a:uFillTx/>
                <a:latin typeface="Lato black"/>
                <a:ea typeface="+mn-ea"/>
                <a:cs typeface="+mn-cs"/>
              </a:rPr>
              <a:t> Aula</a:t>
            </a:r>
            <a:r>
              <a:rPr kumimoji="0" lang="da-DK" sz="800" b="1" i="0" u="none" strike="noStrike" kern="1200" cap="none" spc="0" normalizeH="0" baseline="0" noProof="0" dirty="0">
                <a:ln>
                  <a:noFill/>
                </a:ln>
                <a:solidFill>
                  <a:srgbClr val="000000"/>
                </a:solidFill>
                <a:effectLst/>
                <a:uLnTx/>
                <a:uFillTx/>
                <a:latin typeface="Lato black"/>
                <a:ea typeface="+mn-ea"/>
                <a:cs typeface="+mn-cs"/>
              </a:rPr>
              <a:t>? </a:t>
            </a:r>
            <a:r>
              <a:rPr lang="da-DK" sz="800" b="0" kern="1200" dirty="0">
                <a:solidFill>
                  <a:schemeClr val="tx1"/>
                </a:solidFill>
                <a:effectLst/>
                <a:latin typeface="+mn-lt"/>
                <a:ea typeface="+mn-ea"/>
                <a:cs typeface="+mn-cs"/>
              </a:rPr>
              <a:t>Som vi var omkring i basismodulet, skal det først og fremmest afklares, hvilke beslutninger der er truffet omkring brugen af grupper – på kommunalt niveau og på institutionsniveau. </a:t>
            </a:r>
          </a:p>
          <a:p>
            <a:endParaRPr lang="da-DK" sz="800"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endParaRPr lang="da-DK" sz="800" b="0" i="1" kern="1200" dirty="0">
              <a:solidFill>
                <a:schemeClr val="tx1"/>
              </a:solidFill>
              <a:effectLst/>
              <a:latin typeface="+mn-lt"/>
              <a:ea typeface="+mn-ea"/>
              <a:cs typeface="+mn-cs"/>
            </a:endParaRPr>
          </a:p>
          <a:p>
            <a:endParaRPr lang="da-DK" sz="8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Hvordan skal jeres Aula gruppe-træ se ud? </a:t>
            </a:r>
            <a:r>
              <a:rPr kumimoji="0" lang="da-DK" sz="800" b="0" i="0" u="none" strike="noStrike" kern="1200" cap="none" spc="0" normalizeH="0" baseline="0" noProof="0" dirty="0">
                <a:ln>
                  <a:noFill/>
                </a:ln>
                <a:solidFill>
                  <a:srgbClr val="000000"/>
                </a:solidFill>
                <a:effectLst/>
                <a:uLnTx/>
                <a:uFillTx/>
                <a:latin typeface="Lato black"/>
                <a:ea typeface="+mn-ea"/>
                <a:cs typeface="+mn-cs"/>
              </a:rPr>
              <a:t>Hvordan vil i tegne jeres </a:t>
            </a:r>
            <a:r>
              <a:rPr kumimoji="0" lang="da-DK" sz="800" b="1" i="0" u="none" strike="noStrike" kern="1200" cap="none" spc="0" normalizeH="0" baseline="0" noProof="0" dirty="0">
                <a:ln>
                  <a:noFill/>
                </a:ln>
                <a:solidFill>
                  <a:srgbClr val="000000"/>
                </a:solidFill>
                <a:effectLst/>
                <a:uLnTx/>
                <a:uFillTx/>
                <a:latin typeface="Lato black"/>
                <a:ea typeface="+mn-ea"/>
                <a:cs typeface="+mn-cs"/>
              </a:rPr>
              <a:t>gruppestruktur</a:t>
            </a:r>
            <a:r>
              <a:rPr kumimoji="0" lang="da-DK" sz="800" b="0" i="0" u="none" strike="noStrike" kern="1200" cap="none" spc="0" normalizeH="0" baseline="0" noProof="0" dirty="0">
                <a:ln>
                  <a:noFill/>
                </a:ln>
                <a:solidFill>
                  <a:srgbClr val="000000"/>
                </a:solidFill>
                <a:effectLst/>
                <a:uLnTx/>
                <a:uFillTx/>
                <a:latin typeface="Lato black"/>
                <a:ea typeface="+mn-ea"/>
                <a:cs typeface="+mn-cs"/>
              </a:rPr>
              <a:t> op  - er der fælles standarder her - og hvordan vil I formidle de til skoler og eventuelle medarbejdere, der har fået tildelt retten til at håndtere grupper?</a:t>
            </a:r>
          </a:p>
          <a:p>
            <a:endParaRPr lang="da-DK" sz="8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Og afslutningsvist..</a:t>
            </a:r>
            <a:endParaRPr lang="da-DK" sz="800" b="0" i="1" kern="1200" dirty="0">
              <a:solidFill>
                <a:schemeClr val="tx1"/>
              </a:solidFill>
              <a:effectLst/>
              <a:latin typeface="+mn-lt"/>
              <a:ea typeface="+mn-ea"/>
              <a:cs typeface="+mn-cs"/>
            </a:endParaRPr>
          </a:p>
          <a:p>
            <a:endParaRPr lang="da-DK" sz="800" b="1" kern="1200" dirty="0">
              <a:solidFill>
                <a:schemeClr val="tx1"/>
              </a:solidFill>
              <a:effectLst/>
              <a:latin typeface="+mn-lt"/>
              <a:ea typeface="+mn-ea"/>
              <a:cs typeface="+mn-cs"/>
            </a:endParaRPr>
          </a:p>
          <a:p>
            <a:pPr marL="171450" indent="-171450">
              <a:buFont typeface="Arial" panose="020B0604020202020204" pitchFamily="34" charset="0"/>
              <a:buChar cha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 grupper tværgående</a:t>
            </a:r>
            <a:r>
              <a:rPr kumimoji="0" lang="da-DK" sz="800" b="1" i="0" u="none" strike="noStrike" kern="1200" cap="none" spc="0" normalizeH="0" noProof="0" dirty="0">
                <a:ln>
                  <a:noFill/>
                </a:ln>
                <a:solidFill>
                  <a:srgbClr val="000000"/>
                </a:solidFill>
                <a:effectLst/>
                <a:uLnTx/>
                <a:uFillTx/>
                <a:latin typeface="Lato black"/>
                <a:ea typeface="+mn-ea"/>
                <a:cs typeface="+mn-cs"/>
              </a:rPr>
              <a:t> grupper</a:t>
            </a:r>
            <a:r>
              <a:rPr kumimoji="0" lang="da-DK" sz="800" b="1" i="0" u="none" strike="noStrike" kern="1200" cap="none" spc="0" normalizeH="0" baseline="0" noProof="0" dirty="0">
                <a:ln>
                  <a:noFill/>
                </a:ln>
                <a:solidFill>
                  <a:srgbClr val="000000"/>
                </a:solidFill>
                <a:effectLst/>
                <a:uLnTx/>
                <a:uFillTx/>
                <a:latin typeface="Lato black"/>
                <a:ea typeface="+mn-ea"/>
                <a:cs typeface="+mn-cs"/>
              </a:rPr>
              <a:t>? </a:t>
            </a:r>
            <a:r>
              <a:rPr lang="da-DK" sz="800" b="0" kern="1200" dirty="0">
                <a:solidFill>
                  <a:schemeClr val="tx1"/>
                </a:solidFill>
                <a:effectLst/>
                <a:latin typeface="+mn-lt"/>
                <a:ea typeface="+mn-ea"/>
                <a:cs typeface="+mn-cs"/>
              </a:rPr>
              <a:t>Tværgående grupper oprettes på samme måde som almindelige grupper i Aula. Det er som udgangspunkt alene den kommunale administrator, der kan oprette tværkommunale grupper. Her skal det altså afklares hvorvidt, der er truffet beslutninger om tværgående grupper i jeres kommune, og i så fald hvilke tværgående grupper der så skal oprettes.</a:t>
            </a:r>
            <a:endParaRPr lang="da-DK" sz="800"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0" u="none"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i="1"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b="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b="0" i="1" kern="1200" dirty="0">
                <a:solidFill>
                  <a:schemeClr val="tx1"/>
                </a:solidFill>
                <a:effectLst/>
                <a:latin typeface="+mn-lt"/>
                <a:ea typeface="+mn-ea"/>
                <a:cs typeface="+mn-cs"/>
              </a:rPr>
              <a:t>•Giv plads til spørgsmål, undren og refleksion.</a:t>
            </a:r>
          </a:p>
          <a:p>
            <a:r>
              <a:rPr lang="da-DK" sz="800" b="0" i="1" kern="1200" dirty="0">
                <a:solidFill>
                  <a:schemeClr val="tx1"/>
                </a:solidFill>
                <a:effectLst/>
                <a:latin typeface="+mn-lt"/>
                <a:ea typeface="+mn-ea"/>
                <a:cs typeface="+mn-cs"/>
              </a:rPr>
              <a:t>•Stil gerne spørgsmål til hvilke situationer, de ser de forskellige funktioner anvendt.</a:t>
            </a:r>
          </a:p>
          <a:p>
            <a:r>
              <a:rPr lang="da-DK" sz="800" b="0" i="1" kern="1200" dirty="0">
                <a:solidFill>
                  <a:schemeClr val="tx1"/>
                </a:solidFill>
                <a:effectLst/>
                <a:latin typeface="+mn-lt"/>
                <a:ea typeface="+mn-ea"/>
                <a:cs typeface="+mn-cs"/>
              </a:rPr>
              <a:t>•Lad dem også byde ind med, hvilke nye arbejdsgange, de her er blevet præsenteret for</a:t>
            </a:r>
          </a:p>
          <a:p>
            <a:endParaRPr lang="da-DK" sz="800"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indleder med en </a:t>
            </a:r>
            <a:r>
              <a:rPr lang="da-DK" b="1" dirty="0"/>
              <a:t>kort introduktion til Aula  </a:t>
            </a:r>
            <a:r>
              <a:rPr lang="da-DK" dirty="0"/>
              <a:t>– for hvilke fordele kommer Aula med?</a:t>
            </a:r>
          </a:p>
          <a:p>
            <a:endParaRPr lang="da-DK" b="1"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91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Det var dagens sidste modul – I har gjort det super godt!</a:t>
            </a:r>
          </a:p>
          <a:p>
            <a:endParaRPr lang="da-DK" dirty="0"/>
          </a:p>
          <a:p>
            <a:r>
              <a:rPr lang="da-DK" dirty="0"/>
              <a:t>Inden vi siger tak for i dag, kaster vi et sidste blik på parkeringspladsen </a:t>
            </a:r>
          </a:p>
          <a:p>
            <a:endParaRPr lang="da-DK" dirty="0"/>
          </a:p>
          <a:p>
            <a:pPr marL="171450" indent="-171450">
              <a:buFont typeface="Arial" panose="020B0604020202020204" pitchFamily="34" charset="0"/>
              <a:buChar char="•"/>
            </a:pPr>
            <a:r>
              <a:rPr lang="da-DK" b="1" dirty="0"/>
              <a:t>Er der spørgsmål, der ikke er fulgt op på?</a:t>
            </a:r>
          </a:p>
          <a:p>
            <a:pPr marL="171450" indent="-171450">
              <a:buFont typeface="Arial" panose="020B0604020202020204" pitchFamily="34" charset="0"/>
              <a:buChar char="•"/>
            </a:pPr>
            <a:endParaRPr lang="da-DK" b="1" dirty="0"/>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i="1" dirty="0"/>
              <a:t>(Er der eventuelt spørgsmål, som underviseren ikke kan besvare, skal det sikres, at deltagerne ved, at der vil blive fulgt op på disse og hvordan.)</a:t>
            </a:r>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50</a:t>
            </a:fld>
            <a:endParaRPr lang="da-DK"/>
          </a:p>
        </p:txBody>
      </p:sp>
    </p:spTree>
    <p:extLst>
      <p:ext uri="{BB962C8B-B14F-4D97-AF65-F5344CB8AC3E}">
        <p14:creationId xmlns:p14="http://schemas.microsoft.com/office/powerpoint/2010/main" val="182779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Stort tak for i dag - vi ses i morgen til endnu en lærerig uddannelsesdag, hvor vi går videre med de resterende rettighedsroller i Aula og herefter stiller ind på selve udrulningen af Aula, så I får helt styr på , hvad der skal ske her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endParaRPr lang="da-DK" sz="1000" b="1" i="1"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131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 </a:t>
            </a:r>
          </a:p>
          <a:p>
            <a:r>
              <a:rPr lang="da-DK" b="0" dirty="0"/>
              <a:t>Tak for i går – og velkommen til dag to…</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Lad os indledningsvist ridse dagens program op. Her til formiddag </a:t>
            </a:r>
            <a:r>
              <a:rPr lang="da-DK" b="1" i="0" dirty="0"/>
              <a:t>fortsætter vi med at stille skarpt på administrationsmodulet i Aula</a:t>
            </a:r>
            <a:r>
              <a:rPr lang="da-DK" i="0"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r>
              <a:rPr lang="da-DK" dirty="0"/>
              <a:t>Efter frokost i dag vil I præsenteres for den </a:t>
            </a:r>
            <a:r>
              <a:rPr lang="da-DK" sz="900" kern="1200" dirty="0">
                <a:solidFill>
                  <a:schemeClr val="tx1"/>
                </a:solidFill>
                <a:effectLst/>
                <a:latin typeface="+mn-lt"/>
                <a:ea typeface="+mn-ea"/>
                <a:cs typeface="+mn-cs"/>
              </a:rPr>
              <a:t>overordnede tidsplan og proces for udrulningen, og vi kommer her ind på de enkelte udrulningstrin og opgaver, som skal udføres i jeres kommune og tilhørende institutioner. </a:t>
            </a:r>
          </a:p>
          <a:p>
            <a:endParaRPr lang="da-DK" sz="900" kern="1200" dirty="0">
              <a:solidFill>
                <a:schemeClr val="tx1"/>
              </a:solidFill>
              <a:effectLst/>
              <a:latin typeface="+mn-lt"/>
              <a:ea typeface="+mn-ea"/>
              <a:cs typeface="+mn-cs"/>
            </a:endParaRPr>
          </a:p>
          <a:p>
            <a:r>
              <a:rPr lang="da-DK" b="0" dirty="0"/>
              <a:t>I har fået udleveret ”friske huskesedler”, så brug dem lige så flittigt undervejs i dag som i går…</a:t>
            </a:r>
          </a:p>
          <a:p>
            <a:endParaRPr lang="da-DK" b="0" dirty="0"/>
          </a:p>
          <a:p>
            <a:r>
              <a:rPr lang="da-DK" b="1" dirty="0"/>
              <a:t>Noter:</a:t>
            </a:r>
          </a:p>
          <a:p>
            <a:pPr marL="0" indent="0">
              <a:buFont typeface="Arial" panose="020B0604020202020204" pitchFamily="34" charset="0"/>
              <a:buNone/>
            </a:pPr>
            <a:r>
              <a:rPr lang="da-DK" b="0" i="1" dirty="0"/>
              <a:t>Sørg for at ”Administratorernes huskeseddel” ligger klar til deltagerne, inden undervisningen starter.  </a:t>
            </a:r>
          </a:p>
          <a:p>
            <a:pPr marL="0" indent="0">
              <a:buFont typeface="Arial" panose="020B0604020202020204" pitchFamily="34" charset="0"/>
              <a:buNone/>
            </a:pPr>
            <a:r>
              <a:rPr lang="da-DK" b="0" i="1" dirty="0"/>
              <a:t>Sørg for at ”Parkeringsplads” er hængt op.</a:t>
            </a:r>
          </a:p>
          <a:p>
            <a:pPr marL="0" indent="0">
              <a:buFont typeface="Arial" panose="020B0604020202020204" pitchFamily="34" charset="0"/>
              <a:buNone/>
            </a:pPr>
            <a:r>
              <a:rPr lang="da-DK" b="0" i="1" dirty="0"/>
              <a:t> </a:t>
            </a:r>
          </a:p>
          <a:p>
            <a:pPr marL="0" indent="0">
              <a:buFont typeface="Arial" panose="020B0604020202020204" pitchFamily="34" charset="0"/>
              <a:buNone/>
            </a:pPr>
            <a:endParaRPr lang="da-DK" b="0" i="0"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6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dirty="0"/>
              <a:t>Vi samler indledningsvist op på dagen i går – særligt med </a:t>
            </a:r>
            <a:r>
              <a:rPr lang="da-DK" sz="900" b="1" i="0" dirty="0"/>
              <a:t>fokus på opsætning af Aula </a:t>
            </a:r>
            <a:r>
              <a:rPr lang="da-DK" sz="900" b="1" i="0" dirty="0" err="1"/>
              <a:t>dashboards</a:t>
            </a:r>
            <a:r>
              <a:rPr lang="da-DK" sz="900" b="0" i="0" dirty="0"/>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dirty="0"/>
              <a:t>Sagt som, er opsætningen af Aula </a:t>
            </a:r>
            <a:r>
              <a:rPr lang="da-DK" sz="900" b="0" i="0" dirty="0" err="1"/>
              <a:t>dashboards</a:t>
            </a:r>
            <a:r>
              <a:rPr lang="da-DK" sz="900" b="0" i="0" dirty="0"/>
              <a:t> helt centralt og et af de første trin i opsætningen af Aula. </a:t>
            </a:r>
            <a:r>
              <a:rPr lang="da-DK" sz="900" kern="1200" dirty="0">
                <a:solidFill>
                  <a:schemeClr val="tx1"/>
                </a:solidFill>
                <a:effectLst/>
                <a:latin typeface="+mn-lt"/>
                <a:ea typeface="+mn-ea"/>
                <a:cs typeface="+mn-cs"/>
              </a:rPr>
              <a:t>Det er den kommunale administrator, der opsætter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for alle profilgrupper i Aula og det er dermed jer, der sætter rammen for, hvilke moduler og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jeres brugergrupper skal kunne tilgå i Aula, og dermed også en ramme for hvordan institutionerne efterfølgende kan tilpasse, deres </a:t>
            </a:r>
            <a:r>
              <a:rPr lang="da-DK" sz="900" kern="1200" dirty="0" err="1">
                <a:solidFill>
                  <a:schemeClr val="tx1"/>
                </a:solidFill>
                <a:effectLst/>
                <a:latin typeface="+mn-lt"/>
                <a:ea typeface="+mn-ea"/>
                <a:cs typeface="+mn-cs"/>
              </a:rPr>
              <a:t>dashboards</a:t>
            </a:r>
            <a:r>
              <a:rPr lang="da-DK" sz="9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kern="1200" dirty="0">
                <a:solidFill>
                  <a:schemeClr val="tx1"/>
                </a:solidFill>
                <a:effectLst/>
                <a:latin typeface="+mn-lt"/>
                <a:ea typeface="+mn-ea"/>
                <a:cs typeface="+mn-cs"/>
              </a:rPr>
              <a:t>Moduler der er låst, er selvsagt obligatoriske og kan ikke fjernes af institutionsadministratorerne. Herudover kan den kommunale administrator stjerne-markere moduler, ud fra de beslutninger der er truffet om opsætning af </a:t>
            </a:r>
            <a:r>
              <a:rPr lang="da-DK" sz="800" kern="1200" dirty="0" err="1">
                <a:solidFill>
                  <a:schemeClr val="tx1"/>
                </a:solidFill>
                <a:effectLst/>
                <a:latin typeface="+mn-lt"/>
                <a:ea typeface="+mn-ea"/>
                <a:cs typeface="+mn-cs"/>
              </a:rPr>
              <a:t>dashboards</a:t>
            </a:r>
            <a:r>
              <a:rPr lang="da-DK" sz="800" kern="1200" dirty="0">
                <a:solidFill>
                  <a:schemeClr val="tx1"/>
                </a:solidFill>
                <a:effectLst/>
                <a:latin typeface="+mn-lt"/>
                <a:ea typeface="+mn-ea"/>
                <a:cs typeface="+mn-cs"/>
              </a:rPr>
              <a:t> i kommunen. Institutionsadministratoren kan altså – uagtet anbefalinger -  tilpasse det kommunalt definerede </a:t>
            </a:r>
            <a:r>
              <a:rPr lang="da-DK" sz="800" kern="1200" dirty="0" err="1">
                <a:solidFill>
                  <a:schemeClr val="tx1"/>
                </a:solidFill>
                <a:effectLst/>
                <a:latin typeface="+mn-lt"/>
                <a:ea typeface="+mn-ea"/>
                <a:cs typeface="+mn-cs"/>
              </a:rPr>
              <a:t>dashboard</a:t>
            </a:r>
            <a:r>
              <a:rPr lang="da-DK" sz="800" kern="1200" dirty="0">
                <a:solidFill>
                  <a:schemeClr val="tx1"/>
                </a:solidFill>
                <a:effectLst/>
                <a:latin typeface="+mn-lt"/>
                <a:ea typeface="+mn-ea"/>
                <a:cs typeface="+mn-cs"/>
              </a:rPr>
              <a:t> uden tekniske begrænsninger– dvs. tilføje og fjerne moduler eller </a:t>
            </a:r>
            <a:r>
              <a:rPr lang="da-DK" sz="800" kern="1200" dirty="0" err="1">
                <a:solidFill>
                  <a:schemeClr val="tx1"/>
                </a:solidFill>
                <a:effectLst/>
                <a:latin typeface="+mn-lt"/>
                <a:ea typeface="+mn-ea"/>
                <a:cs typeface="+mn-cs"/>
              </a:rPr>
              <a:t>widgets</a:t>
            </a:r>
            <a:r>
              <a:rPr lang="da-DK" sz="800" kern="1200" dirty="0">
                <a:solidFill>
                  <a:schemeClr val="tx1"/>
                </a:solidFill>
                <a:effectLst/>
                <a:latin typeface="+mn-lt"/>
                <a:ea typeface="+mn-ea"/>
                <a:cs typeface="+mn-cs"/>
              </a:rPr>
              <a:t> for alle profiltyper på institutionsniveau.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kern="1200" dirty="0">
                <a:solidFill>
                  <a:schemeClr val="tx1"/>
                </a:solidFill>
                <a:effectLst/>
                <a:latin typeface="+mn-lt"/>
                <a:ea typeface="+mn-ea"/>
                <a:cs typeface="+mn-cs"/>
              </a:rPr>
              <a:t>Igen påpeger vi derfor her, at </a:t>
            </a:r>
            <a:r>
              <a:rPr lang="da-DK" sz="800" b="1" kern="1200" dirty="0">
                <a:solidFill>
                  <a:schemeClr val="tx1"/>
                </a:solidFill>
                <a:effectLst/>
                <a:latin typeface="+mn-lt"/>
                <a:ea typeface="+mn-ea"/>
                <a:cs typeface="+mn-cs"/>
              </a:rPr>
              <a:t>det bør afklares i hvor høj grad, der ønskes en fælles standard </a:t>
            </a:r>
            <a:r>
              <a:rPr lang="da-DK" sz="800" kern="1200" dirty="0">
                <a:solidFill>
                  <a:schemeClr val="tx1"/>
                </a:solidFill>
                <a:effectLst/>
                <a:latin typeface="+mn-lt"/>
                <a:ea typeface="+mn-ea"/>
                <a:cs typeface="+mn-cs"/>
              </a:rPr>
              <a:t>for opsætning </a:t>
            </a:r>
            <a:r>
              <a:rPr lang="da-DK" sz="800" kern="1200" dirty="0" err="1">
                <a:solidFill>
                  <a:schemeClr val="tx1"/>
                </a:solidFill>
                <a:effectLst/>
                <a:latin typeface="+mn-lt"/>
                <a:ea typeface="+mn-ea"/>
                <a:cs typeface="+mn-cs"/>
              </a:rPr>
              <a:t>dashboards</a:t>
            </a:r>
            <a:r>
              <a:rPr lang="da-DK" sz="800" kern="1200" dirty="0">
                <a:solidFill>
                  <a:schemeClr val="tx1"/>
                </a:solidFill>
                <a:effectLst/>
                <a:latin typeface="+mn-lt"/>
                <a:ea typeface="+mn-ea"/>
                <a:cs typeface="+mn-cs"/>
              </a:rPr>
              <a:t> i den enkelte kommune.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0" kern="1200" dirty="0">
                <a:solidFill>
                  <a:schemeClr val="tx1"/>
                </a:solidFill>
                <a:effectLst/>
                <a:latin typeface="+mn-lt"/>
                <a:ea typeface="+mn-ea"/>
                <a:cs typeface="+mn-cs"/>
              </a:rPr>
              <a:t>Her er et særligt opmærksomhedspunkt, at have alle brugerperspektiver for øje – særligt forældreperspektivet. Vælger hver institution eksempelvis hver sin placering af </a:t>
            </a:r>
            <a:r>
              <a:rPr lang="da-DK" sz="800" b="0" kern="1200" dirty="0" err="1">
                <a:solidFill>
                  <a:schemeClr val="tx1"/>
                </a:solidFill>
                <a:effectLst/>
                <a:latin typeface="+mn-lt"/>
                <a:ea typeface="+mn-ea"/>
                <a:cs typeface="+mn-cs"/>
              </a:rPr>
              <a:t>widgets</a:t>
            </a:r>
            <a:r>
              <a:rPr lang="da-DK" sz="800" b="0" kern="1200" dirty="0">
                <a:solidFill>
                  <a:schemeClr val="tx1"/>
                </a:solidFill>
                <a:effectLst/>
                <a:latin typeface="+mn-lt"/>
                <a:ea typeface="+mn-ea"/>
                <a:cs typeface="+mn-cs"/>
              </a:rPr>
              <a:t> i Aula, vil det have stor betydning for brugeroplevelsen, fordi Aula, så at sige, vil ”hoppe rundt”, hvis eksempelvis en forælder har børn i forskellige institutioner, hvor opsætningen af </a:t>
            </a:r>
            <a:r>
              <a:rPr lang="da-DK" sz="800" b="0" kern="1200" dirty="0" err="1">
                <a:solidFill>
                  <a:schemeClr val="tx1"/>
                </a:solidFill>
                <a:effectLst/>
                <a:latin typeface="+mn-lt"/>
                <a:ea typeface="+mn-ea"/>
                <a:cs typeface="+mn-cs"/>
              </a:rPr>
              <a:t>dashboards</a:t>
            </a:r>
            <a:r>
              <a:rPr lang="da-DK" sz="800" b="0" kern="1200" dirty="0">
                <a:solidFill>
                  <a:schemeClr val="tx1"/>
                </a:solidFill>
                <a:effectLst/>
                <a:latin typeface="+mn-lt"/>
                <a:ea typeface="+mn-ea"/>
                <a:cs typeface="+mn-cs"/>
              </a:rPr>
              <a:t> er meget forskellig.</a:t>
            </a:r>
          </a:p>
          <a:p>
            <a:pPr marL="0" indent="0">
              <a:buFont typeface="Arial" panose="020B0604020202020204" pitchFamily="34" charset="0"/>
              <a:buNone/>
            </a:pPr>
            <a:endParaRPr lang="da-DK" sz="900" dirty="0"/>
          </a:p>
          <a:p>
            <a:r>
              <a:rPr lang="da-DK" sz="900" b="1" dirty="0"/>
              <a:t>Er der andet, som har givet anledning til spørgsmål, efter vi forlod hinanden efter gårsdagens undervisning? </a:t>
            </a:r>
          </a:p>
          <a:p>
            <a:endParaRPr lang="da-DK" sz="900" dirty="0"/>
          </a:p>
          <a:p>
            <a:r>
              <a:rPr lang="da-DK" sz="900" dirty="0"/>
              <a:t>Så tager vi fat på modul 10 …</a:t>
            </a:r>
          </a:p>
          <a:p>
            <a:endParaRPr lang="da-DK" sz="900" dirty="0"/>
          </a:p>
          <a:p>
            <a:r>
              <a:rPr lang="da-DK" sz="900" b="1" dirty="0"/>
              <a:t>Note: </a:t>
            </a:r>
          </a:p>
          <a:p>
            <a:r>
              <a:rPr lang="da-DK" sz="900" b="0" i="1" dirty="0"/>
              <a:t>Giv tid til at uddybe eventuelle spørgsmål eller tvivl, som kunne være opstået. </a:t>
            </a:r>
            <a:br>
              <a:rPr lang="da-DK" sz="900" i="1" dirty="0"/>
            </a:br>
            <a:r>
              <a:rPr lang="da-DK" sz="900" i="1" dirty="0"/>
              <a:t>Hvis der ikke er nogle spørgsmål, fortsættes der blot til næste modul. </a:t>
            </a:r>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54</a:t>
            </a:fld>
            <a:endParaRPr lang="da-DK"/>
          </a:p>
        </p:txBody>
      </p:sp>
    </p:spTree>
    <p:extLst>
      <p:ext uri="{BB962C8B-B14F-4D97-AF65-F5344CB8AC3E}">
        <p14:creationId xmlns:p14="http://schemas.microsoft.com/office/powerpoint/2010/main" val="990303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i="0" kern="1200" dirty="0">
                <a:solidFill>
                  <a:schemeClr val="tx1"/>
                </a:solidFill>
                <a:effectLst/>
                <a:latin typeface="+mn-lt"/>
                <a:ea typeface="+mn-ea"/>
                <a:cs typeface="+mn-cs"/>
              </a:rPr>
              <a:t>Temaet for dagens første modul er </a:t>
            </a:r>
            <a:r>
              <a:rPr lang="da-DK" sz="1000" b="1" i="0" kern="1200" dirty="0">
                <a:solidFill>
                  <a:schemeClr val="tx1"/>
                </a:solidFill>
                <a:effectLst/>
                <a:latin typeface="+mn-lt"/>
                <a:ea typeface="+mn-ea"/>
                <a:cs typeface="+mn-cs"/>
              </a:rPr>
              <a:t>Kommunikation</a:t>
            </a:r>
            <a:r>
              <a:rPr lang="da-DK" sz="1000" b="0" i="0" kern="1200" dirty="0">
                <a:solidFill>
                  <a:schemeClr val="tx1"/>
                </a:solidFill>
                <a:effectLst/>
                <a:latin typeface="+mn-lt"/>
                <a:ea typeface="+mn-ea"/>
                <a:cs typeface="+mn-cs"/>
              </a:rPr>
              <a:t>. Modulet omhandler grundlæggende </a:t>
            </a:r>
            <a:r>
              <a:rPr lang="da-DK" sz="1000" b="1" i="0" kern="1200" dirty="0">
                <a:solidFill>
                  <a:schemeClr val="tx1"/>
                </a:solidFill>
                <a:effectLst/>
                <a:latin typeface="+mn-lt"/>
                <a:ea typeface="+mn-ea"/>
                <a:cs typeface="+mn-cs"/>
              </a:rPr>
              <a:t>opsætningen af, hvem der må kommunikere med hvem i Aula, og hvem der har adgang til data.  </a:t>
            </a:r>
            <a:r>
              <a:rPr lang="da-DK" sz="1000" b="0" i="0" kern="1200" dirty="0">
                <a:solidFill>
                  <a:schemeClr val="tx1"/>
                </a:solidFill>
                <a:effectLst/>
                <a:latin typeface="+mn-lt"/>
                <a:ea typeface="+mn-ea"/>
                <a:cs typeface="+mn-cs"/>
              </a:rPr>
              <a:t>Vi stiller her skarpt på </a:t>
            </a:r>
            <a:r>
              <a:rPr kumimoji="0" lang="da-DK" sz="1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Kommunikationskanaler</a:t>
            </a:r>
            <a:r>
              <a:rPr kumimoji="0" lang="da-DK" sz="1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 </a:t>
            </a:r>
            <a:r>
              <a:rPr lang="da-DK" sz="1000" b="1" dirty="0">
                <a:solidFill>
                  <a:srgbClr val="FFFFFF"/>
                </a:solidFill>
                <a:latin typeface="Lato black"/>
                <a:cs typeface="Arial" panose="020B0604020202020204" pitchFamily="34" charset="0"/>
              </a:rPr>
              <a:t>Forvaltningsmyndigheder</a:t>
            </a:r>
            <a:r>
              <a:rPr lang="da-DK" sz="1000" b="0" dirty="0">
                <a:solidFill>
                  <a:srgbClr val="FFFFFF"/>
                </a:solidFill>
                <a:latin typeface="Lato black"/>
                <a:cs typeface="Arial" panose="020B0604020202020204" pitchFamily="34" charset="0"/>
              </a:rPr>
              <a:t>, </a:t>
            </a:r>
            <a:r>
              <a:rPr kumimoji="0" lang="da-DK" sz="1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Godkendte</a:t>
            </a:r>
            <a:r>
              <a:rPr kumimoji="0" lang="da-DK" sz="1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 </a:t>
            </a:r>
            <a:r>
              <a:rPr kumimoji="0" lang="da-DK" sz="1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modtagere</a:t>
            </a:r>
            <a:r>
              <a:rPr kumimoji="0" lang="da-DK" sz="1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endParaRPr lang="da-DK" sz="1000" b="0" i="0"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Oplæg</a:t>
            </a:r>
          </a:p>
          <a:p>
            <a:r>
              <a:rPr lang="da-DK" sz="900" b="1" dirty="0"/>
              <a:t>Manus:</a:t>
            </a:r>
          </a:p>
          <a:p>
            <a:r>
              <a:rPr lang="da-DK" sz="900" b="0" i="0" dirty="0"/>
              <a:t>Vi uddyber nu tre af de rettigheder, som knytter an til rollen som kommunal administrator- hvad betyder de egentlig?</a:t>
            </a:r>
          </a:p>
          <a:p>
            <a:endParaRPr lang="da-DK" sz="900" b="1"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afklaringspunkt frem)</a:t>
            </a:r>
            <a:endParaRPr lang="da-DK" sz="900" kern="1200" dirty="0">
              <a:solidFill>
                <a:schemeClr val="tx1"/>
              </a:solidFill>
              <a:effectLst/>
              <a:latin typeface="+mn-lt"/>
              <a:ea typeface="+mn-ea"/>
              <a:cs typeface="+mn-cs"/>
            </a:endParaRPr>
          </a:p>
          <a:p>
            <a:endParaRPr lang="da-DK" sz="900" b="1" dirty="0"/>
          </a:p>
          <a:p>
            <a:pPr marL="171450" indent="-171450">
              <a:buFont typeface="Arial" panose="020B0604020202020204" pitchFamily="34" charset="0"/>
              <a:buChar char="•"/>
            </a:pPr>
            <a:r>
              <a:rPr lang="da-DK" sz="900" b="1" kern="1200" dirty="0">
                <a:solidFill>
                  <a:schemeClr val="tx1"/>
                </a:solidFill>
                <a:effectLst/>
                <a:latin typeface="+mn-lt"/>
                <a:ea typeface="+mn-ea"/>
                <a:cs typeface="+mn-cs"/>
              </a:rPr>
              <a:t>Håndtering af kommunikationskanaler </a:t>
            </a:r>
            <a:r>
              <a:rPr lang="da-DK" sz="900" kern="1200" dirty="0">
                <a:solidFill>
                  <a:schemeClr val="tx1"/>
                </a:solidFill>
                <a:effectLst/>
                <a:latin typeface="+mn-lt"/>
                <a:ea typeface="+mn-ea"/>
                <a:cs typeface="+mn-cs"/>
              </a:rPr>
              <a:t>handler om </a:t>
            </a:r>
            <a:r>
              <a:rPr lang="da-DK" sz="900" b="1" kern="1200" dirty="0">
                <a:solidFill>
                  <a:schemeClr val="tx1"/>
                </a:solidFill>
                <a:effectLst/>
                <a:latin typeface="+mn-lt"/>
                <a:ea typeface="+mn-ea"/>
                <a:cs typeface="+mn-cs"/>
              </a:rPr>
              <a:t>”Hvem der må kommunikere med hvem” </a:t>
            </a:r>
            <a:r>
              <a:rPr lang="da-DK" sz="900" kern="1200" dirty="0">
                <a:solidFill>
                  <a:schemeClr val="tx1"/>
                </a:solidFill>
                <a:effectLst/>
                <a:latin typeface="+mn-lt"/>
                <a:ea typeface="+mn-ea"/>
                <a:cs typeface="+mn-cs"/>
              </a:rPr>
              <a:t>– dvs. hvordan skal kommunikationen mellem medarbejdere, forældre og elever foregå. </a:t>
            </a:r>
          </a:p>
          <a:p>
            <a:r>
              <a:rPr lang="da-DK" sz="900" b="0" dirty="0"/>
              <a:t>Der findes der </a:t>
            </a:r>
            <a:r>
              <a:rPr lang="da-DK" sz="900" b="1" dirty="0"/>
              <a:t>tre overordnede profiltyper som bruger Aula, nemlig børn, forældre og medarbejdere</a:t>
            </a:r>
            <a:r>
              <a:rPr lang="da-DK" sz="900" b="0" dirty="0"/>
              <a:t>. Alle profiltyper kan som udgangspunkt lave opslag i grupper, kommentere på hinandens opslag, skrive beskeder til hinanden osv. På kryds og tværs. </a:t>
            </a:r>
            <a:r>
              <a:rPr lang="da-DK" sz="900" b="1" dirty="0"/>
              <a:t>Opsætningen af kommunikationskanaler handler derfor om opsætningen af, hvilken kommunikation, som må foregå mellem de tre profiltyper</a:t>
            </a:r>
            <a:r>
              <a:rPr lang="da-DK" sz="900" b="0" dirty="0"/>
              <a:t>. </a:t>
            </a:r>
            <a:r>
              <a:rPr lang="da-DK" sz="900" kern="1200" dirty="0">
                <a:solidFill>
                  <a:schemeClr val="tx1"/>
                </a:solidFill>
                <a:effectLst/>
                <a:latin typeface="+mn-lt"/>
                <a:ea typeface="+mn-ea"/>
                <a:cs typeface="+mn-cs"/>
              </a:rPr>
              <a:t>Som udgangspunkt er kommunikationskanalerne sat til at være åbne profilerne imellem, da dette sikrer den bedst mulige brugeroplevelse, og det er en klar anbefaling, at de er åbne - men der kan være tilfælde, hvor det er nødvendigt at begrænse kommunikationen. </a:t>
            </a:r>
          </a:p>
          <a:p>
            <a:endParaRPr lang="da-DK" sz="900" b="0" kern="1200" dirty="0">
              <a:solidFill>
                <a:schemeClr val="tx1"/>
              </a:solidFill>
              <a:effectLst/>
              <a:latin typeface="+mn-lt"/>
              <a:ea typeface="+mn-ea"/>
              <a:cs typeface="+mn-cs"/>
            </a:endParaRPr>
          </a:p>
          <a:p>
            <a:r>
              <a:rPr lang="da-DK" sz="900" b="0" kern="1200" dirty="0">
                <a:solidFill>
                  <a:schemeClr val="tx1"/>
                </a:solidFill>
                <a:effectLst/>
                <a:latin typeface="+mn-lt"/>
                <a:ea typeface="+mn-ea"/>
                <a:cs typeface="+mn-cs"/>
              </a:rPr>
              <a:t>Hvis det for eksempel vælges at kommunikationen mellem forældre skal være blokeret, kan denne blokering opsættes kommunalt, så indstillingen gælder for alle institutioner. I det tilfælde vil forældre ikke kunne kommunikere med andre forældre i hele kommunen. Blokeringen kan ligeledes alene opsættes på institutionsniveau, så blokeringen kun gælder for den specifikke institution. </a:t>
            </a:r>
            <a:r>
              <a:rPr lang="da-DK" sz="936" kern="1200" dirty="0">
                <a:solidFill>
                  <a:schemeClr val="tx1"/>
                </a:solidFill>
                <a:effectLst/>
                <a:latin typeface="+mn-lt"/>
                <a:ea typeface="+mn-ea"/>
                <a:cs typeface="+mn-cs"/>
              </a:rPr>
              <a:t>Konsekvensen vil her være, at hvis forældre ikke må kommunikere med forældre i en specifik institution, vil de heller ikke kunne kommunikere med andre forældre uden for institutionen. </a:t>
            </a:r>
          </a:p>
          <a:p>
            <a:pPr marL="0" indent="0">
              <a:buFont typeface="Arial" panose="020B0604020202020204" pitchFamily="34" charset="0"/>
              <a:buNone/>
            </a:pPr>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Hvis der træffes beslutning om at blokere kommunikationskanaler mellem givne profiltyper, er det altså en arbejdsopgave, som vil være en af del af den kommunale opsætning af Aula.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pPr marL="0" indent="0">
              <a:buFont typeface="Arial" panose="020B0604020202020204" pitchFamily="34" charset="0"/>
              <a:buNone/>
            </a:pPr>
            <a:r>
              <a:rPr lang="da-DK" sz="900" b="1" i="1" kern="1200" dirty="0">
                <a:solidFill>
                  <a:schemeClr val="tx1"/>
                </a:solidFill>
                <a:effectLst/>
                <a:latin typeface="+mn-lt"/>
                <a:ea typeface="+mn-ea"/>
                <a:cs typeface="+mn-cs"/>
              </a:rPr>
              <a:t>(klik næste afklaringspunkt frem)</a:t>
            </a:r>
            <a:endParaRPr lang="da-DK" sz="900" kern="1200" dirty="0">
              <a:solidFill>
                <a:schemeClr val="tx1"/>
              </a:solidFill>
              <a:effectLst/>
              <a:latin typeface="+mn-lt"/>
              <a:ea typeface="+mn-ea"/>
              <a:cs typeface="+mn-cs"/>
            </a:endParaRPr>
          </a:p>
          <a:p>
            <a:pPr marL="171450" indent="-171450">
              <a:buFont typeface="Arial" panose="020B0604020202020204" pitchFamily="34" charset="0"/>
              <a:buChar char="•"/>
            </a:pPr>
            <a:endParaRPr lang="da-DK" sz="9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00" b="1" kern="1200" dirty="0">
                <a:solidFill>
                  <a:schemeClr val="tx1"/>
                </a:solidFill>
                <a:effectLst/>
                <a:latin typeface="+mn-lt"/>
                <a:ea typeface="+mn-ea"/>
                <a:cs typeface="+mn-cs"/>
              </a:rPr>
              <a:t>Kommunikation ud af Aula</a:t>
            </a:r>
            <a:r>
              <a:rPr lang="da-DK" sz="900" kern="1200" dirty="0">
                <a:solidFill>
                  <a:schemeClr val="tx1"/>
                </a:solidFill>
                <a:effectLst/>
                <a:latin typeface="+mn-lt"/>
                <a:ea typeface="+mn-ea"/>
                <a:cs typeface="+mn-cs"/>
              </a:rPr>
              <a:t>  - handler om, </a:t>
            </a:r>
            <a:r>
              <a:rPr lang="da-DK" sz="936" b="1" kern="1200" dirty="0">
                <a:solidFill>
                  <a:schemeClr val="tx1"/>
                </a:solidFill>
                <a:effectLst/>
                <a:latin typeface="+mn-lt"/>
                <a:ea typeface="+mn-ea"/>
                <a:cs typeface="+mn-cs"/>
              </a:rPr>
              <a:t>hvilke modtagere uden for Aula, som medarbejdere i Aula kan sende personfølsomt indhold til</a:t>
            </a:r>
            <a:r>
              <a:rPr lang="da-DK" sz="936" kern="1200" dirty="0">
                <a:solidFill>
                  <a:schemeClr val="tx1"/>
                </a:solidFill>
                <a:effectLst/>
                <a:latin typeface="+mn-lt"/>
                <a:ea typeface="+mn-ea"/>
                <a:cs typeface="+mn-cs"/>
              </a:rPr>
              <a:t>. Under ’Godkendte modtagere’ kan den kommunale administrator derfor oprette en liste, som angiver</a:t>
            </a:r>
            <a:r>
              <a:rPr lang="da-DK" sz="936" b="1" kern="1200" dirty="0">
                <a:solidFill>
                  <a:schemeClr val="tx1"/>
                </a:solidFill>
                <a:effectLst/>
                <a:latin typeface="+mn-lt"/>
                <a:ea typeface="+mn-ea"/>
                <a:cs typeface="+mn-cs"/>
              </a:rPr>
              <a:t>, hvem der kan modtage personfølsomt indhold fra Aula</a:t>
            </a:r>
            <a:r>
              <a:rPr lang="da-DK" sz="936" kern="1200" dirty="0">
                <a:solidFill>
                  <a:schemeClr val="tx1"/>
                </a:solidFill>
                <a:effectLst/>
                <a:latin typeface="+mn-lt"/>
                <a:ea typeface="+mn-ea"/>
                <a:cs typeface="+mn-cs"/>
              </a:rPr>
              <a:t>. Det at afsende eksterne mails er endnu ikke færdigudviklet. I vil blive vejledt i administratorvejledning og trin-for-trin-guides, så I bliver godt klædt på her.</a:t>
            </a:r>
          </a:p>
          <a:p>
            <a:endParaRPr lang="da-DK" sz="936" b="1" kern="1200" dirty="0">
              <a:solidFill>
                <a:schemeClr val="tx1"/>
              </a:solidFill>
              <a:effectLst/>
              <a:latin typeface="+mn-lt"/>
              <a:ea typeface="+mn-ea"/>
              <a:cs typeface="+mn-cs"/>
            </a:endParaRPr>
          </a:p>
          <a:p>
            <a:pPr marL="0" indent="0">
              <a:buFont typeface="Arial" panose="020B0604020202020204" pitchFamily="34" charset="0"/>
              <a:buNone/>
            </a:pPr>
            <a:r>
              <a:rPr lang="da-DK" sz="900" b="1" i="1" kern="1200" dirty="0">
                <a:solidFill>
                  <a:schemeClr val="tx1"/>
                </a:solidFill>
                <a:effectLst/>
                <a:latin typeface="+mn-lt"/>
                <a:ea typeface="+mn-ea"/>
                <a:cs typeface="+mn-cs"/>
              </a:rPr>
              <a:t>(klik næste afklaringspunkt frem)</a:t>
            </a:r>
          </a:p>
          <a:p>
            <a:pPr marL="0" indent="0">
              <a:buFont typeface="Arial" panose="020B0604020202020204" pitchFamily="34" charset="0"/>
              <a:buNone/>
            </a:pPr>
            <a:endParaRPr lang="da-DK" sz="9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dirty="0"/>
              <a:t>Fællespostkasser</a:t>
            </a:r>
            <a:r>
              <a:rPr lang="da-DK" sz="900" dirty="0"/>
              <a:t> i Aula giver mulighed for at have en enkel postkasse, som en eller flere brugere kan være fælles om. Et eksempel kunne være en fællespostkasse for skolens elevråd eller for forældre på tværs af institutioner, hvor de kan stille spørgsmål omkring Aula. Afsenderen af en Fællespostkasse er ikke bundet op på en enkelt person, men på gruppen. </a:t>
            </a:r>
            <a:endParaRPr lang="da-DK" sz="900" b="0" dirty="0"/>
          </a:p>
          <a:p>
            <a:pPr marL="0" indent="0">
              <a:buFont typeface="Arial" panose="020B0604020202020204" pitchFamily="34" charset="0"/>
              <a:buNone/>
            </a:pPr>
            <a:endParaRPr lang="da-DK" sz="9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00" b="1" kern="1200" dirty="0">
                <a:solidFill>
                  <a:schemeClr val="tx1"/>
                </a:solidFill>
                <a:effectLst/>
                <a:latin typeface="+mn-lt"/>
                <a:ea typeface="+mn-ea"/>
                <a:cs typeface="+mn-cs"/>
              </a:rPr>
              <a:t>Kommunikation om personfølsomt indhold og samtykker </a:t>
            </a:r>
            <a:r>
              <a:rPr lang="da-DK" sz="900" kern="1200" dirty="0">
                <a:solidFill>
                  <a:schemeClr val="tx1"/>
                </a:solidFill>
                <a:effectLst/>
                <a:latin typeface="+mn-lt"/>
                <a:ea typeface="+mn-ea"/>
                <a:cs typeface="+mn-cs"/>
              </a:rPr>
              <a:t>– handler om, </a:t>
            </a:r>
            <a:r>
              <a:rPr lang="da-DK" sz="936" b="1" kern="1200" dirty="0">
                <a:solidFill>
                  <a:schemeClr val="tx1"/>
                </a:solidFill>
                <a:effectLst/>
                <a:latin typeface="+mn-lt"/>
                <a:ea typeface="+mn-ea"/>
                <a:cs typeface="+mn-cs"/>
              </a:rPr>
              <a:t>hvilken forvaltningsmyndighed en samling eller gruppe af flere institutioner er tilknyttet. I Aula får afsender af personfølsomt indhold fra en forvaltningsmyndighed til en anden en altid advarsel, som skal accepteres, før beskeden kan sendes. Personfølsomt indhold der sendes indenfor samme forvaltningsmyndighed, vil ikke foranledige en advarsel.</a:t>
            </a:r>
          </a:p>
          <a:p>
            <a:pPr marL="171450" indent="-171450">
              <a:buFont typeface="Arial" panose="020B0604020202020204" pitchFamily="34" charset="0"/>
              <a:buChar char="•"/>
            </a:pPr>
            <a:endParaRPr lang="da-DK" sz="936" b="1" kern="1200" dirty="0">
              <a:solidFill>
                <a:schemeClr val="tx1"/>
              </a:solidFill>
              <a:effectLst/>
              <a:latin typeface="+mn-lt"/>
              <a:ea typeface="+mn-ea"/>
              <a:cs typeface="+mn-cs"/>
            </a:endParaRPr>
          </a:p>
          <a:p>
            <a:pPr marL="0" indent="0">
              <a:buFont typeface="Arial" panose="020B0604020202020204" pitchFamily="34" charset="0"/>
              <a:buNone/>
            </a:pPr>
            <a:r>
              <a:rPr lang="da-DK" sz="936" kern="1200" dirty="0">
                <a:solidFill>
                  <a:schemeClr val="tx1"/>
                </a:solidFill>
                <a:effectLst/>
                <a:latin typeface="+mn-lt"/>
                <a:ea typeface="+mn-ea"/>
                <a:cs typeface="+mn-cs"/>
              </a:rPr>
              <a:t>En forvaltningsmyndighed i Aula indeholder dermed de skoler og daginstitutioner, som har et fælles dataejerskab.  </a:t>
            </a:r>
          </a:p>
          <a:p>
            <a:pPr marL="0" indent="0">
              <a:buFont typeface="Arial" panose="020B0604020202020204" pitchFamily="34" charset="0"/>
              <a:buNone/>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Det betyder også, at hvis en skole har inddelt indskoling, mellemtrin og udskoling i tre forskellige institutioner, som ikke hører under samme forvaltningsmyndighed, så skal brugerne svare på samtykker ved hvert skift. Dette gælder også, hvis en institution rykker over i en anden forvaltningsmyndighed. I det tilfælde vil brugerne ligeledes blive bedt om at svare på alle samtykker endnu engang. </a:t>
            </a:r>
          </a:p>
          <a:p>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Nok snak - nu går vi til </a:t>
            </a:r>
            <a:r>
              <a:rPr lang="da-DK" sz="900" b="1" kern="1200" dirty="0">
                <a:solidFill>
                  <a:schemeClr val="tx1"/>
                </a:solidFill>
                <a:effectLst/>
                <a:latin typeface="+mn-lt"/>
                <a:ea typeface="+mn-ea"/>
                <a:cs typeface="+mn-cs"/>
              </a:rPr>
              <a:t>opgavefasen, hvor I skal afprøve arbejdsgangene ift. opsætning af kommunikationskanaler, godkendte modtagere og forvaltningsmyndigheder</a:t>
            </a:r>
            <a:r>
              <a:rPr lang="da-DK" sz="900" kern="1200" dirty="0">
                <a:solidFill>
                  <a:schemeClr val="tx1"/>
                </a:solidFill>
                <a:effectLst/>
                <a:latin typeface="+mn-lt"/>
                <a:ea typeface="+mn-ea"/>
                <a:cs typeface="+mn-cs"/>
              </a:rPr>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715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i="0" dirty="0"/>
              <a:t>Opgave</a:t>
            </a:r>
          </a:p>
          <a:p>
            <a:r>
              <a:rPr lang="da-DK" sz="1100" b="1" i="0" dirty="0"/>
              <a:t>Manus:</a:t>
            </a:r>
          </a:p>
          <a:p>
            <a:r>
              <a:rPr lang="da-DK" sz="900" i="0" dirty="0"/>
              <a:t>I får nu uddelt opgavesedlen – </a:t>
            </a:r>
            <a:r>
              <a:rPr lang="da-DK" sz="900" b="1" i="0" dirty="0"/>
              <a:t>”Hvem må kommunikere med hvem?” </a:t>
            </a:r>
            <a:endParaRPr lang="da-DK" sz="900" b="1" i="1" strike="sngStrike" dirty="0"/>
          </a:p>
          <a:p>
            <a:endParaRPr lang="da-DK" sz="900" i="0" dirty="0"/>
          </a:p>
          <a:p>
            <a:r>
              <a:rPr lang="da-DK" sz="900" i="0" dirty="0"/>
              <a:t>Som støtte kan I her bruge </a:t>
            </a:r>
            <a:r>
              <a:rPr lang="da-DK" sz="900" b="1" i="0" dirty="0"/>
              <a:t>administratorvejledningen</a:t>
            </a:r>
            <a:r>
              <a:rPr lang="da-DK" sz="900" i="0" dirty="0"/>
              <a:t>, hvis I har behov for det. </a:t>
            </a:r>
            <a:r>
              <a:rPr lang="da-DK" sz="900" b="0" i="0" dirty="0"/>
              <a:t>Administratorvejledningen</a:t>
            </a:r>
            <a:r>
              <a:rPr lang="da-DK" sz="900" i="0" dirty="0"/>
              <a:t> gennemgår al relevant funktionalitet for administratorer af Aula, I vil derfor altid kunne følge op og genopfriske, det vi gennemgår i dag, i administratorvejledningen.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b="1" i="0" kern="1200" dirty="0">
              <a:solidFill>
                <a:schemeClr val="tx1"/>
              </a:solidFill>
              <a:effectLst/>
              <a:latin typeface="+mn-lt"/>
              <a:ea typeface="+mn-ea"/>
              <a:cs typeface="+mn-cs"/>
            </a:endParaRPr>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25 minutter til opgavesedlen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pPr marL="0" indent="0">
              <a:buFont typeface="Arial" panose="020B0604020202020204" pitchFamily="34" charset="0"/>
              <a:buNone/>
            </a:pPr>
            <a:endParaRPr lang="da-DK" sz="900" i="1"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b="1" i="0" dirty="0"/>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0" kern="1200" dirty="0">
                <a:solidFill>
                  <a:schemeClr val="tx1"/>
                </a:solidFill>
                <a:effectLst/>
                <a:latin typeface="+mn-lt"/>
                <a:ea typeface="+mn-ea"/>
                <a:cs typeface="+mn-cs"/>
              </a:rPr>
              <a:t>Vi samler nu op på de rettigheder i administrationsmodulet, som I er blevet præsenteret for i dette modul. </a:t>
            </a:r>
            <a:r>
              <a:rPr lang="da-DK" sz="936" kern="1200" dirty="0">
                <a:solidFill>
                  <a:schemeClr val="tx1"/>
                </a:solidFill>
                <a:effectLst/>
                <a:latin typeface="+mn-lt"/>
                <a:ea typeface="+mn-ea"/>
                <a:cs typeface="+mn-cs"/>
              </a:rPr>
              <a:t>Fokus er fortsat på anvendelse – og særligt i administrationsmodulerne på de områder, som er konkrete arbejdsopgaver for jer ifm. opsætningen af Aula i jeres kommune.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Her i opsamlingsdelen skal det sikres, at de spørgsmål og afklaringer omkring opsætning og anvendelse, bliver klart defineret, så de kan blive besvaret, før I påbegynder opsætningen af Aula i jeres kommune.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Sørg derfor for, at få noteret eventuelle afklaringspunkter på jeres ”huskeseddel” undervejs.</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Oplæg til afklaringspunkter omkring anvendelse og opsætning:</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b="0" i="0" dirty="0"/>
              <a:t>Vi samler først op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for at fremhæve)</a:t>
            </a:r>
          </a:p>
          <a:p>
            <a:pPr marL="0" indent="0">
              <a:buNone/>
            </a:pPr>
            <a:endParaRPr lang="da-DK" sz="700" b="1" i="1" u="none"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i="0" kern="1200" dirty="0">
                <a:solidFill>
                  <a:schemeClr val="tx1"/>
                </a:solidFill>
                <a:effectLst/>
                <a:latin typeface="+mn-lt"/>
                <a:ea typeface="+mn-ea"/>
                <a:cs typeface="+mn-cs"/>
              </a:rPr>
              <a:t>Hvem skal kommunikere med hvem?</a:t>
            </a:r>
          </a:p>
          <a:p>
            <a:r>
              <a:rPr lang="da-DK" sz="800" b="0" kern="1200" dirty="0">
                <a:solidFill>
                  <a:schemeClr val="tx1"/>
                </a:solidFill>
                <a:effectLst/>
                <a:latin typeface="+mn-lt"/>
                <a:ea typeface="+mn-ea"/>
                <a:cs typeface="+mn-cs"/>
              </a:rPr>
              <a:t>Intern kommunikation kan begrænses brugerne imellem.</a:t>
            </a:r>
          </a:p>
          <a:p>
            <a:r>
              <a:rPr lang="da-DK" sz="800" b="1" kern="1200" dirty="0">
                <a:solidFill>
                  <a:schemeClr val="tx1"/>
                </a:solidFill>
                <a:effectLst/>
                <a:latin typeface="+mn-lt"/>
                <a:ea typeface="+mn-ea"/>
                <a:cs typeface="+mn-cs"/>
              </a:rPr>
              <a:t>Igennem kommunikationskanalerne er det muligt at opsætte, hvilke profiltyper der skal kunne kommunikere med hinanden</a:t>
            </a:r>
            <a:r>
              <a:rPr lang="da-DK" sz="800" b="0" kern="1200" dirty="0">
                <a:solidFill>
                  <a:schemeClr val="tx1"/>
                </a:solidFill>
                <a:effectLst/>
                <a:latin typeface="+mn-lt"/>
                <a:ea typeface="+mn-ea"/>
                <a:cs typeface="+mn-cs"/>
              </a:rPr>
              <a:t>, både på kommunalt niveau og på institutionsniveau. Vi kan på den måde styre og begrænse kommunikationen mellem Aula-brugerne, hvis dette er nødvendigt. </a:t>
            </a:r>
            <a:r>
              <a:rPr lang="da-DK" sz="800" b="1" kern="1200" dirty="0">
                <a:solidFill>
                  <a:schemeClr val="tx1"/>
                </a:solidFill>
                <a:effectLst/>
                <a:latin typeface="+mn-lt"/>
                <a:ea typeface="+mn-ea"/>
                <a:cs typeface="+mn-cs"/>
              </a:rPr>
              <a:t>Igen, anbefalingen er som udgangspunkt, at lade kommunikationskanalerne være åbne, så brugerne sikres den bedst mulige oplevelse af Aula.</a:t>
            </a:r>
          </a:p>
          <a:p>
            <a:r>
              <a:rPr lang="da-DK" sz="800" b="0" kern="1200" dirty="0">
                <a:solidFill>
                  <a:schemeClr val="tx1"/>
                </a:solidFill>
                <a:effectLst/>
                <a:latin typeface="+mn-lt"/>
                <a:ea typeface="+mn-ea"/>
                <a:cs typeface="+mn-cs"/>
              </a:rPr>
              <a:t>Det er alene rollen kommunal administrator, der kan blokere kommunikationskanaler på tværs af institutioner.</a:t>
            </a:r>
          </a:p>
          <a:p>
            <a:endParaRPr lang="da-DK" sz="800" b="0" kern="1200" dirty="0">
              <a:solidFill>
                <a:schemeClr val="tx1"/>
              </a:solidFill>
              <a:effectLst/>
              <a:latin typeface="+mn-lt"/>
              <a:ea typeface="+mn-ea"/>
              <a:cs typeface="+mn-cs"/>
            </a:endParaRPr>
          </a:p>
          <a:p>
            <a:r>
              <a:rPr lang="da-DK" sz="800" b="0" i="0" kern="1200" dirty="0">
                <a:solidFill>
                  <a:schemeClr val="tx1"/>
                </a:solidFill>
                <a:effectLst/>
                <a:latin typeface="+mn-lt"/>
                <a:ea typeface="+mn-ea"/>
                <a:cs typeface="+mn-cs"/>
              </a:rPr>
              <a:t>Er det i jeres kommune afklaret, hvorvidt kommunikation skal blokeres mellem de tre profiltyper i Aula?</a:t>
            </a:r>
          </a:p>
          <a:p>
            <a:endParaRPr lang="da-DK" sz="800" b="0" kern="1200" dirty="0">
              <a:solidFill>
                <a:schemeClr val="tx1"/>
              </a:solidFill>
              <a:effectLst/>
              <a:latin typeface="+mn-lt"/>
              <a:ea typeface="+mn-ea"/>
              <a:cs typeface="+mn-cs"/>
            </a:endParaRPr>
          </a:p>
          <a:p>
            <a:r>
              <a:rPr lang="da-DK" sz="800" b="0" kern="1200" dirty="0">
                <a:solidFill>
                  <a:schemeClr val="tx1"/>
                </a:solidFill>
                <a:effectLst/>
                <a:latin typeface="+mn-lt"/>
                <a:ea typeface="+mn-ea"/>
                <a:cs typeface="+mn-cs"/>
              </a:rPr>
              <a:t>Den næste vi samler op på 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for at fremhæve)</a:t>
            </a:r>
          </a:p>
          <a:p>
            <a:endParaRPr lang="da-DK" sz="8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 institutioner skal tilknyttes hvilke forvaltningsmyndigheder?</a:t>
            </a:r>
          </a:p>
          <a:p>
            <a:r>
              <a:rPr lang="da-DK" sz="800" b="0" kern="1200" dirty="0">
                <a:solidFill>
                  <a:schemeClr val="tx1"/>
                </a:solidFill>
                <a:effectLst/>
                <a:latin typeface="+mn-lt"/>
                <a:ea typeface="+mn-ea"/>
                <a:cs typeface="+mn-cs"/>
              </a:rPr>
              <a:t>Det er muligt at tilknytte en samling af institutioner til en fælles forvaltningsmyndighed. </a:t>
            </a:r>
            <a:r>
              <a:rPr lang="da-DK" sz="800" b="1" kern="1200" dirty="0">
                <a:solidFill>
                  <a:schemeClr val="tx1"/>
                </a:solidFill>
                <a:effectLst/>
                <a:latin typeface="+mn-lt"/>
                <a:ea typeface="+mn-ea"/>
                <a:cs typeface="+mn-cs"/>
              </a:rPr>
              <a:t>En forvaltningsmyndighed i Aula indeholder dermed de skoler og daginstitutioner, som har et fælles dataejerskab</a:t>
            </a:r>
            <a:r>
              <a:rPr lang="da-DK" sz="800" kern="1200" dirty="0">
                <a:solidFill>
                  <a:schemeClr val="tx1"/>
                </a:solidFill>
                <a:effectLst/>
                <a:latin typeface="+mn-lt"/>
                <a:ea typeface="+mn-ea"/>
                <a:cs typeface="+mn-cs"/>
              </a:rPr>
              <a:t>. </a:t>
            </a:r>
            <a:endParaRPr lang="da-DK" sz="800" b="0" kern="1200" dirty="0">
              <a:solidFill>
                <a:schemeClr val="tx1"/>
              </a:solidFill>
              <a:effectLst/>
              <a:latin typeface="+mn-lt"/>
              <a:ea typeface="+mn-ea"/>
              <a:cs typeface="+mn-cs"/>
            </a:endParaRPr>
          </a:p>
          <a:p>
            <a:r>
              <a:rPr lang="da-DK" sz="800" kern="1200" dirty="0">
                <a:solidFill>
                  <a:schemeClr val="tx1"/>
                </a:solidFill>
                <a:effectLst/>
                <a:latin typeface="+mn-lt"/>
                <a:ea typeface="+mn-ea"/>
                <a:cs typeface="+mn-cs"/>
              </a:rPr>
              <a:t>Det anbefales, at kommunerne holder fast i en given struktur for hvilke institutioner, der hører under hvilke forvaltningsmyndigheder og er varsomme med at flytte rundt på institutionerne. Flyttes en institution fra en forvaltningsmyndighed til en anden, vil det foranledige en advarsel, som skal accepteres først. </a:t>
            </a:r>
          </a:p>
          <a:p>
            <a:pPr marL="0" indent="0">
              <a:buFont typeface="Arial" panose="020B0604020202020204" pitchFamily="34" charset="0"/>
              <a:buNone/>
            </a:pPr>
            <a:endParaRPr lang="da-DK" sz="800" kern="1200" dirty="0">
              <a:solidFill>
                <a:schemeClr val="tx1"/>
              </a:solidFill>
              <a:effectLst/>
              <a:latin typeface="+mn-lt"/>
              <a:ea typeface="+mn-ea"/>
              <a:cs typeface="+mn-cs"/>
            </a:endParaRPr>
          </a:p>
          <a:p>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i="0" kern="1200" dirty="0">
                <a:solidFill>
                  <a:schemeClr val="tx1"/>
                </a:solidFill>
                <a:effectLst/>
                <a:latin typeface="+mn-lt"/>
                <a:ea typeface="+mn-ea"/>
                <a:cs typeface="+mn-cs"/>
              </a:rPr>
              <a:t>Der foreligger derfor en konkret arbejdsopgave her ift. at sikre, at jeres enkelte forvaltningsmyndigheder i kommunen er opsat korrekt.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i="1"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i="0" u="none" kern="1200" dirty="0">
                <a:solidFill>
                  <a:schemeClr val="tx1"/>
                </a:solidFill>
                <a:effectLst/>
                <a:latin typeface="+mn-lt"/>
                <a:ea typeface="+mn-ea"/>
                <a:cs typeface="+mn-cs"/>
              </a:rPr>
              <a:t>Det næste vi samler op på er: </a:t>
            </a:r>
            <a:endParaRPr lang="da-DK" sz="800" b="0" i="0" u="none" kern="1200" dirty="0">
              <a:solidFill>
                <a:schemeClr val="tx1"/>
              </a:solidFill>
              <a:effectLst/>
              <a:latin typeface="+mn-lt"/>
              <a:ea typeface="+mn-ea"/>
              <a:cs typeface="+mn-cs"/>
            </a:endParaRPr>
          </a:p>
          <a:p>
            <a:endParaRPr lang="da-DK" sz="8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for at fremhæve)</a:t>
            </a:r>
          </a:p>
          <a:p>
            <a:endParaRPr lang="da-DK" sz="800"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Hvem skal oprettes som godkendte modtagere?</a:t>
            </a:r>
            <a:endParaRPr lang="da-DK" sz="8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0" u="none" kern="1200" dirty="0">
                <a:solidFill>
                  <a:schemeClr val="tx1"/>
                </a:solidFill>
                <a:effectLst/>
                <a:latin typeface="+mn-lt"/>
                <a:ea typeface="+mn-ea"/>
                <a:cs typeface="+mn-cs"/>
              </a:rPr>
              <a:t>I Aula kan I styre den eksterne kommunikation til brugerne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0" u="none" kern="1200" dirty="0">
                <a:solidFill>
                  <a:schemeClr val="tx1"/>
                </a:solidFill>
                <a:effectLst/>
                <a:latin typeface="+mn-lt"/>
                <a:ea typeface="+mn-ea"/>
                <a:cs typeface="+mn-cs"/>
              </a:rPr>
              <a:t>Det er igennem oprettelse af godkendte modtagere, at Aula-brugere er i stand til at kommunikere med eksterne personer, som ikke selv anvender Aula. Hvis ikke den eksterne bruger er oprettet på listen over godkendte modtagere, vil Aula-brugerne ikke være i stand til at kommunikere med dem. Det er altså her vi godkender specifikke e-mailadresser eller domæner, som medarbejdere i jeres kommune eller kommunes institutioner kan kommunikere med igennem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0" i="1" u="none" strike="sng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for at fremhæve)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i="0" u="none" kern="1200" dirty="0">
                <a:solidFill>
                  <a:schemeClr val="tx1"/>
                </a:solidFill>
                <a:effectLst/>
                <a:latin typeface="+mn-lt"/>
                <a:ea typeface="+mn-ea"/>
                <a:cs typeface="+mn-cs"/>
              </a:rPr>
              <a:t>Den konkrete arbejdsopgave som ligger her, er at sikre at godkendte modtagere/domæner oprettes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i="0" kern="1200" dirty="0">
                <a:solidFill>
                  <a:schemeClr val="tx1"/>
                </a:solidFill>
                <a:effectLst/>
                <a:latin typeface="+mn-lt"/>
                <a:ea typeface="+mn-ea"/>
                <a:cs typeface="+mn-cs"/>
              </a:rPr>
              <a:t>Er det afklaret, hvilke personer eller virksomheder som skal kunne kommunikere ind i Aula i jeres kommune? </a:t>
            </a:r>
            <a:endParaRPr lang="da-DK" sz="6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for at fremhæve)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0" i="0" u="none"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0" i="0" u="none" kern="1200" dirty="0">
                <a:solidFill>
                  <a:schemeClr val="tx1"/>
                </a:solidFill>
                <a:effectLst/>
                <a:latin typeface="+mn-lt"/>
                <a:ea typeface="+mn-ea"/>
                <a:cs typeface="+mn-cs"/>
              </a:rPr>
              <a:t>Og endelig skal det afklares, om I har</a:t>
            </a:r>
            <a:r>
              <a:rPr lang="da-DK" sz="800" b="1" i="0" u="none" kern="1200" dirty="0">
                <a:solidFill>
                  <a:schemeClr val="tx1"/>
                </a:solidFill>
                <a:effectLst/>
                <a:latin typeface="+mn-lt"/>
                <a:ea typeface="+mn-ea"/>
                <a:cs typeface="+mn-cs"/>
              </a:rPr>
              <a:t> behov for Fællespostkasser, der gå på tværs af institutioner i kommunen</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800" b="0" i="0" u="none"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endParaRPr lang="da-DK" sz="800" b="0" i="1" kern="1200" dirty="0">
              <a:solidFill>
                <a:schemeClr val="tx1"/>
              </a:solidFill>
              <a:effectLst/>
              <a:latin typeface="+mn-lt"/>
              <a:ea typeface="+mn-ea"/>
              <a:cs typeface="+mn-cs"/>
            </a:endParaRPr>
          </a:p>
          <a:p>
            <a:pPr marL="0" indent="0">
              <a:buFont typeface="Arial" panose="020B0604020202020204" pitchFamily="34" charset="0"/>
              <a:buNone/>
            </a:pPr>
            <a:endParaRPr lang="da-DK" b="0"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0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i="0" kern="1200" dirty="0">
                <a:solidFill>
                  <a:schemeClr val="tx1"/>
                </a:solidFill>
                <a:effectLst/>
                <a:latin typeface="+mn-lt"/>
                <a:ea typeface="+mn-ea"/>
                <a:cs typeface="+mn-cs"/>
              </a:rPr>
              <a:t>Vi fortsætter med modul 11, som vi har valgt at kalde </a:t>
            </a:r>
            <a:r>
              <a:rPr lang="da-DK" sz="1000" b="1" i="0" kern="1200" dirty="0">
                <a:solidFill>
                  <a:schemeClr val="tx1"/>
                </a:solidFill>
                <a:effectLst/>
                <a:latin typeface="+mn-lt"/>
                <a:ea typeface="+mn-ea"/>
                <a:cs typeface="+mn-cs"/>
              </a:rPr>
              <a:t>Aula på tværs, fordi den funktionalitet, vi her skal omkring kan opsættes på tværs af kommunens institutioner </a:t>
            </a:r>
            <a:r>
              <a:rPr lang="da-DK" sz="1000" b="0" i="0" kern="1200" dirty="0">
                <a:solidFill>
                  <a:schemeClr val="tx1"/>
                </a:solidFill>
                <a:effectLst/>
                <a:latin typeface="+mn-lt"/>
                <a:ea typeface="+mn-ea"/>
                <a:cs typeface="+mn-cs"/>
              </a:rPr>
              <a:t>– nemlig overgangsår og ressourcer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Tx/>
              <a:buNone/>
            </a:pPr>
            <a:r>
              <a:rPr lang="da-DK" b="1" dirty="0"/>
              <a:t>Manus:</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En af de helt store fordele ved Aula er, at </a:t>
            </a:r>
            <a:r>
              <a:rPr lang="da-DK" b="1" i="0" dirty="0"/>
              <a:t>Aula er en</a:t>
            </a:r>
            <a:r>
              <a:rPr lang="da-DK" b="1" i="0" baseline="0" dirty="0"/>
              <a:t> samlet national løsning, der skaber sammenhæng på tværs af institutioner og kommunegrænser</a:t>
            </a:r>
            <a:r>
              <a:rPr lang="da-DK" i="0" baseline="0" dirty="0"/>
              <a:t>. Det betyder, at forældre kan følge deres barn fra første dag i vuggestuen til det går ud af skolen. Det betyder også, at </a:t>
            </a:r>
            <a:r>
              <a:rPr lang="da-DK" b="1" i="0" baseline="0" dirty="0"/>
              <a:t>forældre alene logger ind ét sted og får ét samlet overblik, også selvom de har børn i flere kommuner og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baseline="0" dirty="0"/>
              <a:t>Samme princip gælder for jer, også selvom I er tilknyttet flere institutioner.</a:t>
            </a:r>
          </a:p>
          <a:p>
            <a:pPr marL="0" indent="0">
              <a:buFontTx/>
              <a:buNone/>
            </a:pPr>
            <a:endParaRPr lang="da-DK" i="0" baseline="0" dirty="0"/>
          </a:p>
          <a:p>
            <a:pPr marL="0" indent="0">
              <a:buFontTx/>
              <a:buNone/>
            </a:pPr>
            <a:endParaRPr lang="da-DK" i="0" baseline="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86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Oplæg</a:t>
            </a:r>
          </a:p>
          <a:p>
            <a:r>
              <a:rPr lang="da-DK" sz="900" b="1" dirty="0"/>
              <a:t>Manus:</a:t>
            </a:r>
          </a:p>
          <a:p>
            <a:r>
              <a:rPr lang="da-DK" sz="900" b="1" i="1" dirty="0"/>
              <a:t>(klik afklaringspunkt frem):</a:t>
            </a:r>
          </a:p>
          <a:p>
            <a:endParaRPr lang="da-DK" sz="900" b="1" dirty="0"/>
          </a:p>
          <a:p>
            <a:pPr marL="171450" indent="-171450">
              <a:buFont typeface="Arial" panose="020B0604020202020204" pitchFamily="34" charset="0"/>
              <a:buChar char="•"/>
            </a:pPr>
            <a:r>
              <a:rPr lang="da-DK" sz="900" b="1" i="0" kern="1200" dirty="0">
                <a:solidFill>
                  <a:schemeClr val="tx1"/>
                </a:solidFill>
                <a:effectLst/>
                <a:latin typeface="+mn-lt"/>
                <a:ea typeface="+mn-ea"/>
                <a:cs typeface="+mn-cs"/>
              </a:rPr>
              <a:t>Hvordan opsættes overgangsår i Aula? </a:t>
            </a:r>
            <a:r>
              <a:rPr lang="da-DK" sz="936" kern="1200" dirty="0">
                <a:solidFill>
                  <a:schemeClr val="tx1"/>
                </a:solidFill>
                <a:effectLst/>
                <a:latin typeface="+mn-lt"/>
                <a:ea typeface="+mn-ea"/>
                <a:cs typeface="+mn-cs"/>
              </a:rPr>
              <a:t>Kommunale administratorer kan i Aula administrere </a:t>
            </a:r>
            <a:r>
              <a:rPr lang="da-DK" sz="936" b="1" kern="1200" dirty="0">
                <a:solidFill>
                  <a:schemeClr val="tx1"/>
                </a:solidFill>
                <a:effectLst/>
                <a:latin typeface="+mn-lt"/>
                <a:ea typeface="+mn-ea"/>
                <a:cs typeface="+mn-cs"/>
              </a:rPr>
              <a:t>hvilken årgang, der skal være gældende for overgangen fra indskoling til mellemtrin og udskoling for alle kommunens institutioner</a:t>
            </a:r>
            <a:r>
              <a:rPr lang="da-DK" sz="936" kern="1200" dirty="0">
                <a:solidFill>
                  <a:schemeClr val="tx1"/>
                </a:solidFill>
                <a:effectLst/>
                <a:latin typeface="+mn-lt"/>
                <a:ea typeface="+mn-ea"/>
                <a:cs typeface="+mn-cs"/>
              </a:rPr>
              <a:t>. Overgangsåret har betydning for, hvordan elevernes Aula ser ud. Indskolings- og mellemtrin/udskolingselever vil have forskellige moduler i menuen til venstre, og indskolingselevers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vil være mere simpelt end udskolingselevernes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Overgangsåret fra indskoling til udskoling kan variere fra institution til institution. Derfor kan I som kommunale administratorer oprette særregler for den enkelte institution, så overgangsåret ikke behøver at være det samme for alle institutioner i kommunen.</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Hvilke kommunale ressourcer stilles til rådighed i Aula? </a:t>
            </a:r>
            <a:r>
              <a:rPr lang="da-DK" sz="800" b="0" i="0" kern="1200" dirty="0">
                <a:solidFill>
                  <a:schemeClr val="tx1"/>
                </a:solidFill>
                <a:effectLst/>
                <a:latin typeface="+mn-lt"/>
                <a:ea typeface="+mn-ea"/>
                <a:cs typeface="+mn-cs"/>
              </a:rPr>
              <a:t>Ressourcer i Aula kan tilføjes på </a:t>
            </a:r>
            <a:r>
              <a:rPr lang="da-DK" sz="800" b="1" i="0" kern="1200" dirty="0">
                <a:solidFill>
                  <a:schemeClr val="tx1"/>
                </a:solidFill>
                <a:effectLst/>
                <a:latin typeface="+mn-lt"/>
                <a:ea typeface="+mn-ea"/>
                <a:cs typeface="+mn-cs"/>
              </a:rPr>
              <a:t>to niveauer - </a:t>
            </a:r>
            <a:r>
              <a:rPr lang="da-DK" sz="900" kern="1200" dirty="0">
                <a:solidFill>
                  <a:schemeClr val="tx1"/>
                </a:solidFill>
                <a:effectLst/>
                <a:latin typeface="+mn-lt"/>
                <a:ea typeface="+mn-ea"/>
                <a:cs typeface="+mn-cs"/>
              </a:rPr>
              <a:t>Den kommunale administrator kan oprette </a:t>
            </a:r>
            <a:r>
              <a:rPr lang="da-DK" sz="900" b="1" kern="1200" dirty="0">
                <a:solidFill>
                  <a:schemeClr val="tx1"/>
                </a:solidFill>
                <a:effectLst/>
                <a:latin typeface="+mn-lt"/>
                <a:ea typeface="+mn-ea"/>
                <a:cs typeface="+mn-cs"/>
              </a:rPr>
              <a:t>kommunale ressourcer, der går tværs af institutioner i kommunen</a:t>
            </a:r>
            <a:r>
              <a:rPr lang="da-DK" sz="900" kern="1200" dirty="0">
                <a:solidFill>
                  <a:schemeClr val="tx1"/>
                </a:solidFill>
                <a:effectLst/>
                <a:latin typeface="+mn-lt"/>
                <a:ea typeface="+mn-ea"/>
                <a:cs typeface="+mn-cs"/>
              </a:rPr>
              <a:t>, som eksempelvis kommunens svømmehal eller Eventyrkassen fra kommunens bibliotek. Det er </a:t>
            </a:r>
            <a:r>
              <a:rPr lang="da-DK" sz="900" b="1" kern="1200" dirty="0">
                <a:solidFill>
                  <a:schemeClr val="tx1"/>
                </a:solidFill>
                <a:effectLst/>
                <a:latin typeface="+mn-lt"/>
                <a:ea typeface="+mn-ea"/>
                <a:cs typeface="+mn-cs"/>
              </a:rPr>
              <a:t>institutionsadministratoren samt medarbejdere, der har fået tildelt denne rettighedsrolle, der opretter institutionens ressourcer i Aula</a:t>
            </a:r>
            <a:r>
              <a:rPr lang="da-DK" sz="900" kern="1200" dirty="0">
                <a:solidFill>
                  <a:schemeClr val="tx1"/>
                </a:solidFill>
                <a:effectLst/>
                <a:latin typeface="+mn-lt"/>
                <a:ea typeface="+mn-ea"/>
                <a:cs typeface="+mn-cs"/>
              </a:rPr>
              <a:t>. I har i administrationsmodulet altid det samlede overblik over kommunens eller institutionens oprettede ressourcer, og  I kan her hurtigt og nemt redigere i ressourcekategorier og brugeres/gruppers rettigheder. </a:t>
            </a:r>
          </a:p>
          <a:p>
            <a:endParaRPr lang="da-DK" sz="900" b="1" dirty="0"/>
          </a:p>
          <a:p>
            <a:r>
              <a:rPr lang="da-DK" sz="900" b="0" dirty="0"/>
              <a:t>I opgavefasen, som vi nu tager fat på, får I afprøvet </a:t>
            </a:r>
            <a:r>
              <a:rPr lang="da-DK" sz="900" b="1" dirty="0"/>
              <a:t>arbejdsgangene omkring opsætning af ressourcer og overgangsår </a:t>
            </a:r>
            <a:r>
              <a:rPr lang="da-DK" sz="900" b="0" dirty="0"/>
              <a:t>– begge elementer af opsætningen, hvor I som kommunale administratorer vil have konkrete arbejdsopgaver…</a:t>
            </a: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60</a:t>
            </a:fld>
            <a:endParaRPr lang="da-DK"/>
          </a:p>
        </p:txBody>
      </p:sp>
    </p:spTree>
    <p:extLst>
      <p:ext uri="{BB962C8B-B14F-4D97-AF65-F5344CB8AC3E}">
        <p14:creationId xmlns:p14="http://schemas.microsoft.com/office/powerpoint/2010/main" val="38339503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i="0" dirty="0"/>
              <a:t>Opgave</a:t>
            </a:r>
          </a:p>
          <a:p>
            <a:r>
              <a:rPr lang="da-DK" sz="1100" b="1" i="0" dirty="0"/>
              <a:t>Manus:</a:t>
            </a:r>
          </a:p>
          <a:p>
            <a:r>
              <a:rPr lang="da-DK" sz="900" i="0" dirty="0"/>
              <a:t>I får nu uddelt opgavesedlen – </a:t>
            </a:r>
            <a:r>
              <a:rPr lang="da-DK" sz="900" b="1" i="0" dirty="0"/>
              <a:t>”Aula på tværs”</a:t>
            </a:r>
          </a:p>
          <a:p>
            <a:endParaRPr lang="da-DK" sz="900" i="0" dirty="0"/>
          </a:p>
          <a:p>
            <a:r>
              <a:rPr lang="da-DK" sz="900" i="0" dirty="0"/>
              <a:t>Som støtte opfordres I igen til at bruge administratorvejledningen, så I lærer den godt at kende.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opgavesedlen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pPr marL="0" indent="0">
              <a:buFont typeface="Arial" panose="020B0604020202020204" pitchFamily="34" charset="0"/>
              <a:buNone/>
            </a:pPr>
            <a:endParaRPr lang="da-DK" sz="900" i="1"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i="0" dirty="0"/>
              <a:t>Opsamling </a:t>
            </a:r>
            <a:endParaRPr lang="da-DK" sz="8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0" kern="1200" dirty="0">
                <a:solidFill>
                  <a:schemeClr val="tx1"/>
                </a:solidFill>
                <a:effectLst/>
                <a:latin typeface="+mn-lt"/>
                <a:ea typeface="+mn-ea"/>
                <a:cs typeface="+mn-cs"/>
              </a:rPr>
              <a:t>Vi samler nu op på de konkrete arbejdsopgaver, som involverer jer ift. opsætning af overgangsår og ressourcer ,og som afhænger af, hvilke beslutninger, der er truffet her i jeres kommune.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Sørg derfor for, at få noteret eventuelle afklaringspunkter på jeres ”huskeseddel” undervejs.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b="0" i="0" u="sng"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første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0"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Hvilket overgangsår gælder i kommunen?</a:t>
            </a:r>
          </a:p>
          <a:p>
            <a:pPr marL="0" indent="0">
              <a:buFont typeface="Arial" panose="020B0604020202020204" pitchFamily="34" charset="0"/>
              <a:buNone/>
            </a:pPr>
            <a:r>
              <a:rPr kumimoji="0" lang="da-DK" sz="800" b="0" i="0" u="none" strike="noStrike" kern="1200" cap="none" spc="0" normalizeH="0" baseline="0" noProof="0" dirty="0">
                <a:ln>
                  <a:noFill/>
                </a:ln>
                <a:solidFill>
                  <a:srgbClr val="000000"/>
                </a:solidFill>
                <a:effectLst/>
                <a:uLnTx/>
                <a:uFillTx/>
                <a:latin typeface="Lato black"/>
                <a:ea typeface="+mn-ea"/>
                <a:cs typeface="+mn-cs"/>
              </a:rPr>
              <a:t>Overgangsår sættes som default for hele kommunen. Men det er, som nævnt muligt at </a:t>
            </a:r>
            <a:r>
              <a:rPr lang="da-DK" sz="800" kern="1200" dirty="0">
                <a:solidFill>
                  <a:schemeClr val="tx1"/>
                </a:solidFill>
                <a:effectLst/>
                <a:latin typeface="+mn-lt"/>
                <a:ea typeface="+mn-ea"/>
                <a:cs typeface="+mn-cs"/>
              </a:rPr>
              <a:t>oprette </a:t>
            </a:r>
            <a:r>
              <a:rPr lang="da-DK" sz="800" b="1" kern="1200" dirty="0">
                <a:solidFill>
                  <a:schemeClr val="tx1"/>
                </a:solidFill>
                <a:effectLst/>
                <a:latin typeface="+mn-lt"/>
                <a:ea typeface="+mn-ea"/>
                <a:cs typeface="+mn-cs"/>
              </a:rPr>
              <a:t>særregler</a:t>
            </a:r>
            <a:r>
              <a:rPr lang="da-DK" sz="800" kern="1200" dirty="0">
                <a:solidFill>
                  <a:schemeClr val="tx1"/>
                </a:solidFill>
                <a:effectLst/>
                <a:latin typeface="+mn-lt"/>
                <a:ea typeface="+mn-ea"/>
                <a:cs typeface="+mn-cs"/>
              </a:rPr>
              <a:t> </a:t>
            </a:r>
            <a:r>
              <a:rPr lang="da-DK" sz="800" b="1" kern="1200" dirty="0">
                <a:solidFill>
                  <a:schemeClr val="tx1"/>
                </a:solidFill>
                <a:effectLst/>
                <a:latin typeface="+mn-lt"/>
                <a:ea typeface="+mn-ea"/>
                <a:cs typeface="+mn-cs"/>
              </a:rPr>
              <a:t>for den enkelte institution, så overgangsåret ikke behøver at være det samme for alle institutioner i kommunen.</a:t>
            </a:r>
          </a:p>
          <a:p>
            <a:endParaRPr lang="da-DK" sz="800" b="1" i="0" kern="1200" dirty="0">
              <a:solidFill>
                <a:schemeClr val="tx1"/>
              </a:solidFill>
              <a:effectLst/>
              <a:latin typeface="+mn-lt"/>
              <a:ea typeface="+mn-ea"/>
              <a:cs typeface="+mn-cs"/>
            </a:endParaRPr>
          </a:p>
          <a:p>
            <a:r>
              <a:rPr lang="da-DK" sz="800" b="0" i="0" kern="1200" dirty="0">
                <a:solidFill>
                  <a:schemeClr val="tx1"/>
                </a:solidFill>
                <a:effectLst/>
                <a:latin typeface="+mn-lt"/>
                <a:ea typeface="+mn-ea"/>
                <a:cs typeface="+mn-cs"/>
              </a:rPr>
              <a:t>Det skal derfor afklares, om opsætning af overgangsår følger en fælles standard i jeres kommune eller om der er institutioner, der skal have særregler her. </a:t>
            </a:r>
          </a:p>
          <a:p>
            <a:endParaRPr lang="da-DK" sz="8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afklaringspunktet frem)</a:t>
            </a:r>
            <a:endParaRPr lang="da-DK" sz="800" b="0" i="1" kern="1200" dirty="0">
              <a:solidFill>
                <a:schemeClr val="tx1"/>
              </a:solidFill>
              <a:effectLst/>
              <a:latin typeface="+mn-lt"/>
              <a:ea typeface="+mn-ea"/>
              <a:cs typeface="+mn-cs"/>
            </a:endParaRPr>
          </a:p>
          <a:p>
            <a:pPr marL="0" indent="0">
              <a:buNone/>
            </a:pPr>
            <a:endParaRPr lang="da-DK" sz="700" b="1" i="1"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Oplæg til afklaringspunkter omkring anvendelse:</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800" b="1" i="0" kern="1200" dirty="0">
                <a:solidFill>
                  <a:schemeClr val="tx1"/>
                </a:solidFill>
                <a:effectLst/>
                <a:latin typeface="+mn-lt"/>
                <a:ea typeface="+mn-ea"/>
                <a:cs typeface="+mn-cs"/>
              </a:rPr>
              <a:t>Hvilke ressourcer skal stilles til rådighed i kommunen?</a:t>
            </a:r>
          </a:p>
          <a:p>
            <a:r>
              <a:rPr lang="da-DK" sz="800" kern="1200" dirty="0">
                <a:solidFill>
                  <a:schemeClr val="tx1"/>
                </a:solidFill>
                <a:effectLst/>
                <a:latin typeface="+mn-lt"/>
                <a:ea typeface="+mn-ea"/>
                <a:cs typeface="+mn-cs"/>
              </a:rPr>
              <a:t>Den kommunale administrator, institutionsadministratoren og medarbejdere, der har fået tildelt denne rettighed, kan i Aula administrationsmodul oprette ressourcer i Aula. Oprettelse af kommunale ressourcer kan gennemføres af kommunale administratorer.</a:t>
            </a:r>
          </a:p>
          <a:p>
            <a:endParaRPr lang="da-DK" sz="800" kern="1200" dirty="0">
              <a:solidFill>
                <a:schemeClr val="tx1"/>
              </a:solidFill>
              <a:effectLst/>
              <a:latin typeface="+mn-lt"/>
              <a:ea typeface="+mn-ea"/>
              <a:cs typeface="+mn-cs"/>
            </a:endParaRPr>
          </a:p>
          <a:p>
            <a:r>
              <a:rPr lang="da-DK" sz="800" kern="1200" dirty="0">
                <a:solidFill>
                  <a:schemeClr val="tx1"/>
                </a:solidFill>
                <a:effectLst/>
                <a:latin typeface="+mn-lt"/>
                <a:ea typeface="+mn-ea"/>
                <a:cs typeface="+mn-cs"/>
              </a:rPr>
              <a:t>Det skal her afklares, hvorvidt og i givet fald hvilke kommunale ressourcer, I som kommunale administratorer skal oprette i Aula.</a:t>
            </a:r>
          </a:p>
          <a:p>
            <a:endParaRPr lang="da-DK" sz="800" b="0" i="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i="1" dirty="0"/>
          </a:p>
          <a:p>
            <a:pPr marL="0" indent="0">
              <a:buFont typeface="Arial" panose="020B0604020202020204" pitchFamily="34" charset="0"/>
              <a:buNone/>
            </a:pPr>
            <a:endParaRPr lang="da-DK" b="0"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823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igen tid til at få rystet hovedet og bevæget benene – vi tager en pause på 15 min (</a:t>
            </a:r>
            <a:r>
              <a:rPr lang="da-DK" sz="1000" i="1" kern="1200" dirty="0">
                <a:solidFill>
                  <a:schemeClr val="tx1"/>
                </a:solidFill>
                <a:effectLst/>
                <a:latin typeface="+mn-lt"/>
                <a:ea typeface="+mn-ea"/>
                <a:cs typeface="+mn-cs"/>
              </a:rPr>
              <a:t>angiv</a:t>
            </a:r>
            <a:r>
              <a:rPr lang="da-DK" sz="1000" kern="1200" dirty="0">
                <a:solidFill>
                  <a:schemeClr val="tx1"/>
                </a:solidFill>
                <a:effectLst/>
                <a:latin typeface="+mn-lt"/>
                <a:ea typeface="+mn-ea"/>
                <a:cs typeface="+mn-cs"/>
              </a:rPr>
              <a:t> </a:t>
            </a:r>
            <a:r>
              <a:rPr lang="da-DK" sz="1000" i="1" kern="1200" dirty="0">
                <a:solidFill>
                  <a:schemeClr val="tx1"/>
                </a:solidFill>
                <a:effectLst/>
                <a:latin typeface="+mn-lt"/>
                <a:ea typeface="+mn-ea"/>
                <a:cs typeface="+mn-cs"/>
              </a:rPr>
              <a:t>klokkeslæt</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783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dirty="0"/>
              <a:t>Oplæg</a:t>
            </a:r>
          </a:p>
          <a:p>
            <a:pPr marL="0" indent="0">
              <a:buFont typeface="Arial" panose="020B0604020202020204" pitchFamily="34" charset="0"/>
              <a:buNone/>
            </a:pPr>
            <a:r>
              <a:rPr lang="da-DK" sz="900" b="1" dirty="0"/>
              <a:t>Manus:</a:t>
            </a:r>
          </a:p>
          <a:p>
            <a:r>
              <a:rPr lang="da-DK" sz="900" b="0" i="0" kern="1200" dirty="0">
                <a:solidFill>
                  <a:schemeClr val="tx1"/>
                </a:solidFill>
                <a:effectLst/>
                <a:latin typeface="+mn-lt"/>
                <a:ea typeface="+mn-ea"/>
                <a:cs typeface="+mn-cs"/>
              </a:rPr>
              <a:t>Sidste modul omkring rettighedsroller i Aula har teamet ”Dataetik og færdselsregler”.</a:t>
            </a:r>
          </a:p>
          <a:p>
            <a:r>
              <a:rPr lang="da-DK" sz="900" b="0" kern="1200" dirty="0">
                <a:solidFill>
                  <a:schemeClr val="tx1"/>
                </a:solidFill>
                <a:effectLst/>
                <a:latin typeface="+mn-lt"/>
                <a:ea typeface="+mn-ea"/>
                <a:cs typeface="+mn-cs"/>
              </a:rPr>
              <a:t>Som vi var omkring i går er dataetik er </a:t>
            </a:r>
            <a:r>
              <a:rPr lang="da-DK" sz="900" b="1" kern="1200" dirty="0">
                <a:solidFill>
                  <a:schemeClr val="tx1"/>
                </a:solidFill>
                <a:effectLst/>
                <a:latin typeface="+mn-lt"/>
                <a:ea typeface="+mn-ea"/>
                <a:cs typeface="+mn-cs"/>
              </a:rPr>
              <a:t>et vigtigt aspekt i Aula</a:t>
            </a:r>
            <a:r>
              <a:rPr lang="da-DK" sz="900" kern="1200" dirty="0">
                <a:solidFill>
                  <a:schemeClr val="tx1"/>
                </a:solidFill>
                <a:effectLst/>
                <a:latin typeface="+mn-lt"/>
                <a:ea typeface="+mn-ea"/>
                <a:cs typeface="+mn-cs"/>
              </a:rPr>
              <a:t> -  </a:t>
            </a:r>
            <a:r>
              <a:rPr lang="da-DK" sz="900" b="1" kern="1200" dirty="0">
                <a:solidFill>
                  <a:schemeClr val="tx1"/>
                </a:solidFill>
                <a:effectLst/>
                <a:latin typeface="+mn-lt"/>
                <a:ea typeface="+mn-ea"/>
                <a:cs typeface="+mn-cs"/>
              </a:rPr>
              <a:t>det skal være nemt at håndtere data korrekt og opbevare data sikkert og i overensstemmelse med den nye Persondataforordningen</a:t>
            </a:r>
            <a:r>
              <a:rPr lang="da-DK" sz="900" kern="1200" dirty="0">
                <a:solidFill>
                  <a:schemeClr val="tx1"/>
                </a:solidFill>
                <a:effectLst/>
                <a:latin typeface="+mn-lt"/>
                <a:ea typeface="+mn-ea"/>
                <a:cs typeface="+mn-cs"/>
              </a:rPr>
              <a:t>.  Samtidig skal det være klart og gennemskueligt for alle brugere af Aula, hvad deres data bruges til og hvordan.  Her spiller </a:t>
            </a:r>
            <a:r>
              <a:rPr lang="da-DK" sz="900" b="1" kern="1200" dirty="0">
                <a:solidFill>
                  <a:schemeClr val="tx1"/>
                </a:solidFill>
                <a:effectLst/>
                <a:latin typeface="+mn-lt"/>
                <a:ea typeface="+mn-ea"/>
                <a:cs typeface="+mn-cs"/>
              </a:rPr>
              <a:t>dataetik og gode færdselsregler i Aula </a:t>
            </a:r>
            <a:r>
              <a:rPr lang="da-DK" sz="900" kern="1200" dirty="0">
                <a:solidFill>
                  <a:schemeClr val="tx1"/>
                </a:solidFill>
                <a:effectLst/>
                <a:latin typeface="+mn-lt"/>
                <a:ea typeface="+mn-ea"/>
                <a:cs typeface="+mn-cs"/>
              </a:rPr>
              <a:t>en central rolle.</a:t>
            </a:r>
          </a:p>
          <a:p>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Vi stiller her skarpt på </a:t>
            </a:r>
            <a:r>
              <a:rPr lang="da-DK" sz="900" b="1" kern="1200" dirty="0">
                <a:solidFill>
                  <a:schemeClr val="tx1"/>
                </a:solidFill>
                <a:effectLst/>
                <a:latin typeface="+mn-lt"/>
                <a:ea typeface="+mn-ea"/>
                <a:cs typeface="+mn-cs"/>
              </a:rPr>
              <a:t>”Retten til indsigt og retten til at blive glemt” samt muligheden for at anmelde upassende indhold i Aula…</a:t>
            </a:r>
          </a:p>
          <a:p>
            <a:endParaRPr lang="da-DK" sz="900" b="1" i="1"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Oplæg</a:t>
            </a:r>
          </a:p>
          <a:p>
            <a:r>
              <a:rPr lang="da-DK" sz="900" b="1" dirty="0"/>
              <a:t>Manus:</a:t>
            </a:r>
          </a:p>
          <a:p>
            <a:r>
              <a:rPr lang="da-DK" sz="900" b="0" dirty="0"/>
              <a:t>Vi lægger ud med brugernes ret il indsigt og til at blive glemt : </a:t>
            </a:r>
            <a:endParaRPr lang="da-DK" sz="900" b="1" dirty="0"/>
          </a:p>
          <a:p>
            <a:pPr marL="0" indent="0">
              <a:buFont typeface="Arial" panose="020B0604020202020204" pitchFamily="34" charset="0"/>
              <a:buNone/>
            </a:pPr>
            <a:r>
              <a:rPr lang="da-DK" sz="900" b="1" i="1" kern="1200" dirty="0">
                <a:solidFill>
                  <a:schemeClr val="tx1"/>
                </a:solidFill>
                <a:effectLst/>
                <a:latin typeface="+mn-lt"/>
                <a:ea typeface="+mn-ea"/>
                <a:cs typeface="+mn-cs"/>
              </a:rPr>
              <a:t>(klik  første afklaringspunkt frem)</a:t>
            </a:r>
            <a:endParaRPr lang="da-DK" sz="900" kern="1200" dirty="0">
              <a:solidFill>
                <a:schemeClr val="tx1"/>
              </a:solidFill>
              <a:effectLst/>
              <a:latin typeface="+mn-lt"/>
              <a:ea typeface="+mn-ea"/>
              <a:cs typeface="+mn-cs"/>
            </a:endParaRPr>
          </a:p>
          <a:p>
            <a:endParaRPr lang="da-DK" sz="900"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dirty="0">
                <a:latin typeface="Lato black"/>
              </a:rPr>
              <a:t>Hvordan håndteres retten til indsigt og retten til at blive glemt? </a:t>
            </a:r>
            <a:r>
              <a:rPr lang="da-DK" sz="900" b="0" i="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Som kommunal administrator kan du se og redigere alle data om specifikke brugere. Via denne fremsøgning kan I eksportere eller slette data eller for at sikre brugeres ret til indsigt og ret til at blive glemt. Det er alene den kommunale administrator, der har denne rettighed.</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indent="0">
              <a:buFont typeface="Arial" panose="020B0604020202020204" pitchFamily="34" charset="0"/>
              <a:buNone/>
            </a:pPr>
            <a:r>
              <a:rPr lang="da-DK" sz="900" b="1" i="1" kern="1200" dirty="0">
                <a:solidFill>
                  <a:schemeClr val="tx1"/>
                </a:solidFill>
                <a:effectLst/>
                <a:latin typeface="+mn-lt"/>
                <a:ea typeface="+mn-ea"/>
                <a:cs typeface="+mn-cs"/>
              </a:rPr>
              <a:t>(klik næste afklaringspunkt frem)</a:t>
            </a:r>
            <a:endParaRPr lang="da-DK" sz="900" kern="1200" dirty="0">
              <a:solidFill>
                <a:schemeClr val="tx1"/>
              </a:solidFill>
              <a:effectLst/>
              <a:latin typeface="+mn-lt"/>
              <a:ea typeface="+mn-ea"/>
              <a:cs typeface="+mn-cs"/>
            </a:endParaRPr>
          </a:p>
          <a:p>
            <a:pPr marL="171450" indent="-171450">
              <a:buFont typeface="Arial" panose="020B0604020202020204" pitchFamily="34" charset="0"/>
              <a:buChar char="•"/>
            </a:pPr>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Hvordan håndteres upassende indhold i Aula?</a:t>
            </a:r>
            <a:r>
              <a:rPr lang="da-DK" sz="900" b="0" i="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Brugere af Aula kan anmelde stødende indhold under hvert enkelt opslag, mediefil eller kommentar. Når en bruger anmelder indhold, vil anmeldelsen figurere i administratorens liste over anmeldt indhold. </a:t>
            </a:r>
            <a:r>
              <a:rPr lang="da-DK" sz="900" b="0" i="0" kern="1200" dirty="0">
                <a:solidFill>
                  <a:schemeClr val="tx1"/>
                </a:solidFill>
                <a:effectLst/>
                <a:latin typeface="+mn-lt"/>
                <a:ea typeface="+mn-ea"/>
                <a:cs typeface="+mn-cs"/>
              </a:rPr>
              <a:t>Håndtering af upassende indhold kan håndteres af både kommunal administrator og institutionsadministrator.</a:t>
            </a:r>
          </a:p>
          <a:p>
            <a:endParaRPr lang="da-DK" sz="900" dirty="0"/>
          </a:p>
          <a:p>
            <a:endParaRPr lang="da-DK"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65</a:t>
            </a:fld>
            <a:endParaRPr lang="da-DK"/>
          </a:p>
        </p:txBody>
      </p:sp>
    </p:spTree>
    <p:extLst>
      <p:ext uri="{BB962C8B-B14F-4D97-AF65-F5344CB8AC3E}">
        <p14:creationId xmlns:p14="http://schemas.microsoft.com/office/powerpoint/2010/main" val="15752254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I får nu uddelt opgavesedlen – </a:t>
            </a:r>
            <a:r>
              <a:rPr lang="da-DK" sz="900" b="1" i="0" dirty="0"/>
              <a:t>”Dataetik og færdselsregler” </a:t>
            </a:r>
            <a:endParaRPr lang="da-DK" sz="900" b="1" i="1" dirty="0"/>
          </a:p>
          <a:p>
            <a:endParaRPr lang="da-DK" sz="900" i="0" dirty="0"/>
          </a:p>
          <a:p>
            <a:r>
              <a:rPr lang="da-DK" sz="900" i="0" dirty="0"/>
              <a:t>Brug administratorvejledningen, hvis I har behov for støtte. .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pPr marL="0" indent="0">
              <a:buFont typeface="Arial" panose="020B0604020202020204" pitchFamily="34" charset="0"/>
              <a:buNone/>
            </a:pPr>
            <a:endParaRPr lang="da-DK" sz="900" i="1"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b="1" i="0" dirty="0"/>
              <a:t>Opsamling</a:t>
            </a:r>
          </a:p>
          <a:p>
            <a:pPr marL="0" indent="0">
              <a:buFont typeface="Arial" panose="020B0604020202020204" pitchFamily="34" charset="0"/>
              <a:buNone/>
            </a:pPr>
            <a:r>
              <a:rPr lang="da-DK" b="1" i="0" dirty="0"/>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kern="1200" dirty="0">
                <a:solidFill>
                  <a:schemeClr val="tx1"/>
                </a:solidFill>
                <a:effectLst/>
                <a:latin typeface="+mn-lt"/>
                <a:ea typeface="+mn-ea"/>
                <a:cs typeface="+mn-cs"/>
              </a:rPr>
              <a:t>Dataetik er i Aula er tæt forbundet med krav om samtykke og håndteringen af portrætbilleder. </a:t>
            </a:r>
          </a:p>
          <a:p>
            <a:r>
              <a:rPr lang="da-DK" sz="800" b="0" kern="1200" dirty="0">
                <a:solidFill>
                  <a:schemeClr val="tx1"/>
                </a:solidFill>
                <a:effectLst/>
                <a:latin typeface="+mn-lt"/>
                <a:ea typeface="+mn-ea"/>
                <a:cs typeface="+mn-cs"/>
              </a:rPr>
              <a:t>Opmærkes medier korrekt i Aula, kan retten til indsigt og til at blive glemt nemt håndteres i Aula. Som I fik afprøvet i opgavefasen, vil I </a:t>
            </a:r>
            <a:r>
              <a:rPr lang="da-DK" sz="800" b="1" kern="1200" dirty="0">
                <a:solidFill>
                  <a:schemeClr val="tx1"/>
                </a:solidFill>
                <a:effectLst/>
                <a:latin typeface="+mn-lt"/>
                <a:ea typeface="+mn-ea"/>
                <a:cs typeface="+mn-cs"/>
              </a:rPr>
              <a:t>typisk</a:t>
            </a:r>
            <a:r>
              <a:rPr lang="da-DK" sz="936" b="1" kern="1200" dirty="0">
                <a:solidFill>
                  <a:schemeClr val="tx1"/>
                </a:solidFill>
                <a:effectLst/>
                <a:latin typeface="+mn-lt"/>
                <a:ea typeface="+mn-ea"/>
                <a:cs typeface="+mn-cs"/>
              </a:rPr>
              <a:t> eksportere data omkring en bruger i forbindelse med ’Retten til indsigt’, så I kan videregive data til den pågældende bruger. Når kravet omhandler ’Retten til at blive glemt’, vil I typisk slette al data for en given bruger.</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Når der opstår et krav om ”</a:t>
            </a:r>
            <a:r>
              <a:rPr lang="da-DK" dirty="0">
                <a:latin typeface="Lato black"/>
              </a:rPr>
              <a:t>Retten til indsigt og retten til at blive glemt”, er det jer som kommunale administratorer, der kan varetage denne opgave. Det måske ikke hensigtsmæssigt, at alle</a:t>
            </a:r>
            <a:r>
              <a:rPr lang="da-DK" sz="936" kern="1200" dirty="0">
                <a:solidFill>
                  <a:schemeClr val="tx1"/>
                </a:solidFill>
                <a:effectLst/>
                <a:latin typeface="+mn-lt"/>
                <a:ea typeface="+mn-ea"/>
                <a:cs typeface="+mn-cs"/>
              </a:rPr>
              <a:t> kommunale administratorer kan fremsøge alt. Aula-projektet anbefaler derfor, at denne rettighed begrænses til EN specifik administrator, som kommunen nøje udvælger. </a:t>
            </a:r>
          </a:p>
          <a:p>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0" kern="1200" dirty="0">
                <a:solidFill>
                  <a:schemeClr val="tx1"/>
                </a:solidFill>
                <a:effectLst/>
                <a:latin typeface="+mn-lt"/>
                <a:ea typeface="+mn-ea"/>
                <a:cs typeface="+mn-cs"/>
              </a:rPr>
              <a:t>Ift. anmeldelser kan dette </a:t>
            </a:r>
            <a:r>
              <a:rPr lang="da-DK" sz="800" b="0" i="0" kern="1200" dirty="0">
                <a:solidFill>
                  <a:schemeClr val="tx1"/>
                </a:solidFill>
                <a:effectLst/>
                <a:latin typeface="+mn-lt"/>
                <a:ea typeface="+mn-ea"/>
                <a:cs typeface="+mn-cs"/>
              </a:rPr>
              <a:t>håndteres af både kommunal administrator og institutionsadministrator. </a:t>
            </a:r>
            <a:r>
              <a:rPr lang="da-DK" sz="800" b="1" i="0" kern="1200" dirty="0">
                <a:solidFill>
                  <a:schemeClr val="tx1"/>
                </a:solidFill>
                <a:effectLst/>
                <a:latin typeface="+mn-lt"/>
                <a:ea typeface="+mn-ea"/>
                <a:cs typeface="+mn-cs"/>
              </a:rPr>
              <a:t>Hvorvidt der udarbejdes fælles retningslinjer for den gode tone i Aula, og for hvad der defineres som upassende indhold, er noget der skal afklares i jeres kommuner og skoler</a:t>
            </a:r>
            <a:r>
              <a:rPr lang="da-DK" sz="800" b="0" i="0" kern="1200" dirty="0">
                <a:solidFill>
                  <a:schemeClr val="tx1"/>
                </a:solidFill>
                <a:effectLst/>
                <a:latin typeface="+mn-lt"/>
                <a:ea typeface="+mn-ea"/>
                <a:cs typeface="+mn-cs"/>
              </a:rPr>
              <a:t>. Det gælder ligeledes en afklaring af, hvem der skal håndtere denne rettighed. Under anmeldelser vil I altid have et samlet overblik over, </a:t>
            </a:r>
            <a:r>
              <a:rPr lang="da-DK" sz="936" kern="1200" dirty="0">
                <a:solidFill>
                  <a:schemeClr val="tx1"/>
                </a:solidFill>
                <a:effectLst/>
                <a:latin typeface="+mn-lt"/>
                <a:ea typeface="+mn-ea"/>
                <a:cs typeface="+mn-cs"/>
              </a:rPr>
              <a:t>hvilket indhold der er blevet anmeldt, hvorfor det er anmeldt og af hvem. </a:t>
            </a:r>
            <a:endParaRPr lang="da-DK" sz="8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i="1" dirty="0"/>
          </a:p>
          <a:p>
            <a:pPr marL="0" indent="0">
              <a:buFont typeface="Arial" panose="020B0604020202020204" pitchFamily="34" charset="0"/>
              <a:buNone/>
            </a:pPr>
            <a:endParaRPr lang="da-DK" b="0"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36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Så er det tid til velfortjent frokost – vi ses her igen om 45 min (</a:t>
            </a:r>
            <a:r>
              <a:rPr lang="da-DK" sz="1000" i="1" kern="1200" dirty="0">
                <a:solidFill>
                  <a:schemeClr val="tx1"/>
                </a:solidFill>
                <a:effectLst/>
                <a:latin typeface="+mn-lt"/>
                <a:ea typeface="+mn-ea"/>
                <a:cs typeface="+mn-cs"/>
              </a:rPr>
              <a:t>angiv</a:t>
            </a:r>
            <a:r>
              <a:rPr lang="da-DK" sz="1000" kern="1200" dirty="0">
                <a:solidFill>
                  <a:schemeClr val="tx1"/>
                </a:solidFill>
                <a:effectLst/>
                <a:latin typeface="+mn-lt"/>
                <a:ea typeface="+mn-ea"/>
                <a:cs typeface="+mn-cs"/>
              </a:rPr>
              <a:t> k</a:t>
            </a:r>
            <a:r>
              <a:rPr lang="da-DK" sz="1000" i="1" kern="1200" dirty="0">
                <a:solidFill>
                  <a:schemeClr val="tx1"/>
                </a:solidFill>
                <a:effectLst/>
                <a:latin typeface="+mn-lt"/>
                <a:ea typeface="+mn-ea"/>
                <a:cs typeface="+mn-cs"/>
              </a:rPr>
              <a:t>lokkeslæt</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899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9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kern="1200" dirty="0">
                <a:solidFill>
                  <a:schemeClr val="tx1"/>
                </a:solidFill>
                <a:effectLst/>
                <a:latin typeface="+mn-lt"/>
                <a:ea typeface="+mn-ea"/>
                <a:cs typeface="+mn-cs"/>
              </a:rPr>
              <a:t>Vi er nu kommet til det sidste modul omkring håndtering af funktionalitet i Aula administrationsmodul – denne gang med overskriften: ”</a:t>
            </a:r>
            <a:r>
              <a:rPr lang="da-DK" sz="900" b="1" i="0" kern="1200" dirty="0">
                <a:solidFill>
                  <a:schemeClr val="tx1"/>
                </a:solidFill>
                <a:effectLst/>
                <a:latin typeface="+mn-lt"/>
                <a:ea typeface="+mn-ea"/>
                <a:cs typeface="+mn-cs"/>
              </a:rPr>
              <a:t>Det gode overblik” – her handler det om opsætning af hjemmesider, infotavler og komme/gå modulet i Aula...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r>
              <a:rPr lang="da-DK" sz="900" b="0" i="0" kern="1200" dirty="0">
                <a:solidFill>
                  <a:schemeClr val="tx1"/>
                </a:solidFill>
                <a:effectLst/>
                <a:latin typeface="+mn-lt"/>
                <a:ea typeface="+mn-ea"/>
                <a:cs typeface="+mn-cs"/>
              </a:rPr>
              <a:t>Ud over at de tre fokuspunkter har den fælles overskrift ”Det gode overblik”, har de ligeledes det til fælles at, denne funktionalitet lige nu er i gang med at blive udviklet. Vi gennemgår derfor dette modul uden opgavesedler, men sikrer, at I får en god viden og bliver godt klædt ift. til opsætningen af disse…</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Tx/>
              <a:buNone/>
            </a:pPr>
            <a:r>
              <a:rPr lang="da-DK" b="1" dirty="0"/>
              <a:t>Manus:</a:t>
            </a:r>
          </a:p>
          <a:p>
            <a:pPr marL="0" indent="0">
              <a:buFontTx/>
              <a:buNone/>
            </a:pPr>
            <a:r>
              <a:rPr lang="da-DK" dirty="0"/>
              <a:t>Netop fordi Aula er en</a:t>
            </a:r>
            <a:r>
              <a:rPr lang="da-DK" baseline="0" dirty="0"/>
              <a:t> samlet national løsning, bliver det </a:t>
            </a:r>
            <a:r>
              <a:rPr lang="da-DK" b="1" baseline="0" dirty="0"/>
              <a:t>muligt at samarbejde og administrere Aula på tværs af institutioner og kommunegrænser</a:t>
            </a:r>
            <a:r>
              <a:rPr lang="da-DK" baseline="0" dirty="0"/>
              <a:t>. </a:t>
            </a:r>
          </a:p>
          <a:p>
            <a:pPr marL="0" indent="0">
              <a:buFontTx/>
              <a:buNone/>
            </a:pP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i="0" baseline="0" dirty="0"/>
              <a:t>Det betyder f.eks., at samarbejdet ifm. børns overgang fra dagtilbud til SFO og skole kan understøttes i Aula, før og under elevernes start i SFO og skole.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i="0" baseline="0" dirty="0"/>
              <a:t>Det skaber en langt lettere overgang med mindre administration og hurtigere, mere sikker kommunikation. </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5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36" b="1" kern="1200" dirty="0">
                <a:solidFill>
                  <a:schemeClr val="tx1"/>
                </a:solidFill>
                <a:effectLst/>
                <a:latin typeface="+mn-lt"/>
                <a:ea typeface="+mn-ea"/>
                <a:cs typeface="+mn-cs"/>
              </a:rPr>
              <a:t>Oplæg</a:t>
            </a:r>
          </a:p>
          <a:p>
            <a:r>
              <a:rPr lang="da-DK" sz="936" b="1" kern="1200" dirty="0">
                <a:solidFill>
                  <a:schemeClr val="tx1"/>
                </a:solidFill>
                <a:effectLst/>
                <a:latin typeface="+mn-lt"/>
                <a:ea typeface="+mn-ea"/>
                <a:cs typeface="+mn-cs"/>
              </a:rPr>
              <a:t>Manus:</a:t>
            </a:r>
          </a:p>
          <a:p>
            <a:r>
              <a:rPr lang="da-DK" sz="936" b="0" kern="1200" dirty="0">
                <a:solidFill>
                  <a:schemeClr val="tx1"/>
                </a:solidFill>
                <a:effectLst/>
                <a:latin typeface="+mn-lt"/>
                <a:ea typeface="+mn-ea"/>
                <a:cs typeface="+mn-cs"/>
              </a:rPr>
              <a:t>Vi lægger ud op med </a:t>
            </a:r>
            <a:r>
              <a:rPr lang="da-DK" sz="936" b="1" kern="1200" dirty="0">
                <a:solidFill>
                  <a:schemeClr val="tx1"/>
                </a:solidFill>
                <a:effectLst/>
                <a:latin typeface="+mn-lt"/>
                <a:ea typeface="+mn-ea"/>
                <a:cs typeface="+mn-cs"/>
              </a:rPr>
              <a:t>opsætning af hjemmesider</a:t>
            </a:r>
            <a:r>
              <a:rPr lang="da-DK" sz="936" b="0" kern="1200" dirty="0">
                <a:solidFill>
                  <a:schemeClr val="tx1"/>
                </a:solidFill>
                <a:effectLst/>
                <a:latin typeface="+mn-lt"/>
                <a:ea typeface="+mn-ea"/>
                <a:cs typeface="+mn-cs"/>
              </a:rPr>
              <a:t>.</a:t>
            </a:r>
          </a:p>
          <a:p>
            <a:endParaRPr lang="da-DK" sz="936" b="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Skolers </a:t>
            </a:r>
            <a:r>
              <a:rPr lang="da-DK" sz="936" b="1" kern="1200" dirty="0">
                <a:solidFill>
                  <a:schemeClr val="tx1"/>
                </a:solidFill>
                <a:effectLst/>
                <a:latin typeface="+mn-lt"/>
                <a:ea typeface="+mn-ea"/>
                <a:cs typeface="+mn-cs"/>
              </a:rPr>
              <a:t>hjemmesider kan opsættes fra april 2019</a:t>
            </a:r>
            <a:r>
              <a:rPr lang="da-DK" sz="936" kern="1200" dirty="0">
                <a:solidFill>
                  <a:schemeClr val="tx1"/>
                </a:solidFill>
                <a:effectLst/>
                <a:latin typeface="+mn-lt"/>
                <a:ea typeface="+mn-ea"/>
                <a:cs typeface="+mn-cs"/>
              </a:rPr>
              <a:t>, men meget af opsætningsarbejdet kan forberedes allerede nu, så opsætningen fra april 2019 går nemt og hurtigt. </a:t>
            </a:r>
          </a:p>
          <a:p>
            <a:r>
              <a:rPr lang="da-DK" sz="936" kern="1200" dirty="0">
                <a:solidFill>
                  <a:schemeClr val="tx1"/>
                </a:solidFill>
                <a:effectLst/>
                <a:latin typeface="+mn-lt"/>
                <a:ea typeface="+mn-ea"/>
                <a:cs typeface="+mn-cs"/>
              </a:rPr>
              <a:t>Som forberedelse til opsætningen af hjemmesiden, er der følgende afklaringer, der skal drøftes og besluttes i jeres kommuner: </a:t>
            </a:r>
          </a:p>
          <a:p>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Hvorvidt I ønsker at gøre brug af hjemmesidefunktionaliteten</a:t>
            </a:r>
          </a:p>
          <a:p>
            <a:pPr marL="171450" indent="-171450">
              <a:buFont typeface="Arial" panose="020B0604020202020204" pitchFamily="34" charset="0"/>
              <a:buChar char="•"/>
            </a:pPr>
            <a:endParaRPr lang="da-DK" sz="936" b="1" kern="1200" dirty="0">
              <a:solidFill>
                <a:schemeClr val="tx1"/>
              </a:solidFill>
              <a:effectLst/>
              <a:latin typeface="+mn-lt"/>
              <a:ea typeface="+mn-ea"/>
              <a:cs typeface="+mn-cs"/>
            </a:endParaRPr>
          </a:p>
          <a:p>
            <a:pPr marL="0" indent="0">
              <a:buFont typeface="Arial" panose="020B0604020202020204" pitchFamily="34" charset="0"/>
              <a:buNone/>
            </a:pPr>
            <a:r>
              <a:rPr lang="da-DK" sz="936" b="1" i="1" kern="1200" dirty="0">
                <a:solidFill>
                  <a:schemeClr val="tx1"/>
                </a:solidFill>
                <a:effectLst/>
                <a:latin typeface="+mn-lt"/>
                <a:ea typeface="+mn-ea"/>
                <a:cs typeface="+mn-cs"/>
              </a:rPr>
              <a:t>(Klik næste afklaringspunkt frem)</a:t>
            </a:r>
          </a:p>
          <a:p>
            <a:pPr marL="0" indent="0">
              <a:buFont typeface="Arial" panose="020B0604020202020204" pitchFamily="34" charset="0"/>
              <a:buNone/>
            </a:pPr>
            <a:endParaRPr lang="da-DK" sz="936"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936" b="1" kern="1200" dirty="0">
                <a:solidFill>
                  <a:schemeClr val="tx1"/>
                </a:solidFill>
                <a:effectLst/>
                <a:latin typeface="+mn-lt"/>
                <a:ea typeface="+mn-ea"/>
                <a:cs typeface="+mn-cs"/>
              </a:rPr>
              <a:t>Hvorvidt der skal laves kommunale retningslinjer, der har indflydelse på opsætning af skolernes hjemmesider </a:t>
            </a:r>
          </a:p>
          <a:p>
            <a:pPr marL="171450" lvl="0" indent="-171450">
              <a:buFont typeface="Arial" panose="020B0604020202020204" pitchFamily="34" charset="0"/>
              <a:buChar cha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næste afklaringspunkt frem)</a:t>
            </a:r>
          </a:p>
          <a:p>
            <a:pPr marL="0" lvl="0" indent="0">
              <a:buFont typeface="Arial" panose="020B0604020202020204" pitchFamily="34" charset="0"/>
              <a:buNone/>
            </a:pPr>
            <a:endParaRPr lang="da-DK" sz="936" b="1"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936" b="1" kern="1200" dirty="0">
                <a:solidFill>
                  <a:schemeClr val="tx1"/>
                </a:solidFill>
                <a:effectLst/>
                <a:latin typeface="+mn-lt"/>
                <a:ea typeface="+mn-ea"/>
                <a:cs typeface="+mn-cs"/>
              </a:rPr>
              <a:t>Hvorvidt der skal dannes nyt indhold til de enkelte hjemmesider</a:t>
            </a:r>
            <a:r>
              <a:rPr lang="da-DK" sz="936" kern="1200" dirty="0">
                <a:solidFill>
                  <a:schemeClr val="tx1"/>
                </a:solidFill>
                <a:effectLst/>
                <a:latin typeface="+mn-lt"/>
                <a:ea typeface="+mn-ea"/>
                <a:cs typeface="+mn-cs"/>
              </a:rPr>
              <a:t>. </a:t>
            </a:r>
          </a:p>
          <a:p>
            <a:pPr marL="0" lvl="0" indent="0">
              <a:buFont typeface="Arial" panose="020B0604020202020204" pitchFamily="34" charset="0"/>
              <a:buNone/>
            </a:pPr>
            <a:endParaRPr lang="da-DK" sz="936" kern="1200" dirty="0">
              <a:solidFill>
                <a:schemeClr val="tx1"/>
              </a:solidFill>
              <a:effectLst/>
              <a:latin typeface="+mn-lt"/>
              <a:ea typeface="+mn-ea"/>
              <a:cs typeface="+mn-cs"/>
            </a:endParaRPr>
          </a:p>
          <a:p>
            <a:pPr marL="0" lvl="0" indent="0">
              <a:buFont typeface="Arial" panose="020B0604020202020204" pitchFamily="34" charset="0"/>
              <a:buNone/>
            </a:pPr>
            <a:r>
              <a:rPr lang="da-DK" sz="936" kern="1200" dirty="0">
                <a:solidFill>
                  <a:schemeClr val="tx1"/>
                </a:solidFill>
                <a:effectLst/>
                <a:latin typeface="+mn-lt"/>
                <a:ea typeface="+mn-ea"/>
                <a:cs typeface="+mn-cs"/>
              </a:rPr>
              <a:t>De beslutninger der træffes i jeres kommuner, vil være jeres arbejdsgrundlag for opsætning af hjemmesider.</a:t>
            </a:r>
          </a:p>
          <a:p>
            <a:pPr marL="0" lvl="0" indent="0">
              <a:buFont typeface="Arial" panose="020B0604020202020204" pitchFamily="34" charset="0"/>
              <a:buNone/>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Når selve hjemmesiden skal opsættes, vil det være en mindre opgave. Det vil være ret simpelt at tilføje og flytte indhold til Aulas hjemmeside, da den har en enkel brugergrænseflade. Eksempelvis kan indhold let overføres fra institutionernes nuværende hjemmeside til Aulas hjemmeside ved at kopiere indholdet over.</a:t>
            </a:r>
          </a:p>
          <a:p>
            <a:r>
              <a:rPr lang="da-DK" sz="936" kern="1200" dirty="0">
                <a:solidFill>
                  <a:schemeClr val="tx1"/>
                </a:solidFill>
                <a:effectLst/>
                <a:latin typeface="+mn-lt"/>
                <a:ea typeface="+mn-ea"/>
                <a:cs typeface="+mn-cs"/>
              </a:rPr>
              <a:t>Der vil blive lavet træningsvideoer til opsætning af infotavler og hjemmesiderne trin for trin, så I er godt klædt på til at varetage opgaven, men vi gennemgår nu rammen for de enkelte trin, så I får et godt overblik over processen for opsætning af Aula hjemmesider allerede nu…</a:t>
            </a:r>
          </a:p>
          <a:p>
            <a:r>
              <a:rPr lang="da-DK" sz="936" kern="1200" dirty="0">
                <a:solidFill>
                  <a:schemeClr val="tx1"/>
                </a:solidFill>
                <a:effectLst/>
                <a:latin typeface="+mn-lt"/>
                <a:ea typeface="+mn-ea"/>
                <a:cs typeface="+mn-cs"/>
              </a:rPr>
              <a:t> </a:t>
            </a:r>
          </a:p>
          <a:p>
            <a:endParaRPr lang="da-DK" sz="936" b="0" kern="1200" dirty="0">
              <a:solidFill>
                <a:schemeClr val="tx1"/>
              </a:solidFill>
              <a:effectLst/>
              <a:latin typeface="+mn-lt"/>
              <a:ea typeface="+mn-ea"/>
              <a:cs typeface="+mn-cs"/>
            </a:endParaRPr>
          </a:p>
          <a:p>
            <a:endParaRPr lang="da-DK" sz="936"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70</a:t>
            </a:fld>
            <a:endParaRPr lang="da-DK"/>
          </a:p>
        </p:txBody>
      </p:sp>
    </p:spTree>
    <p:extLst>
      <p:ext uri="{BB962C8B-B14F-4D97-AF65-F5344CB8AC3E}">
        <p14:creationId xmlns:p14="http://schemas.microsoft.com/office/powerpoint/2010/main" val="413497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36" b="1" kern="1200" dirty="0">
                <a:solidFill>
                  <a:schemeClr val="tx1"/>
                </a:solidFill>
                <a:effectLst/>
                <a:latin typeface="+mn-lt"/>
                <a:ea typeface="+mn-ea"/>
                <a:cs typeface="+mn-cs"/>
              </a:rPr>
              <a:t>Oplæg</a:t>
            </a:r>
          </a:p>
          <a:p>
            <a:r>
              <a:rPr lang="da-DK" sz="936" b="1" kern="1200" dirty="0">
                <a:solidFill>
                  <a:schemeClr val="tx1"/>
                </a:solidFill>
                <a:effectLst/>
                <a:latin typeface="+mn-lt"/>
                <a:ea typeface="+mn-ea"/>
                <a:cs typeface="+mn-cs"/>
              </a:rPr>
              <a:t>Manus:</a:t>
            </a:r>
          </a:p>
          <a:p>
            <a:r>
              <a:rPr lang="da-DK" sz="936" b="1" kern="1200" dirty="0">
                <a:solidFill>
                  <a:schemeClr val="tx1"/>
                </a:solidFill>
                <a:effectLst/>
                <a:latin typeface="+mn-lt"/>
                <a:ea typeface="+mn-ea"/>
                <a:cs typeface="+mn-cs"/>
              </a:rPr>
              <a:t>Rammen for opsætning af hjemmesider kan defineres ud fra tre trin. </a:t>
            </a:r>
          </a:p>
          <a:p>
            <a:endParaRPr lang="da-DK" sz="936" b="1"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Trin 1: Opsætningen af hjemmesider i Aula vil tage afsæt i allerede definerede hjemmesideskabeloner, som er oprettet i Aula</a:t>
            </a:r>
          </a:p>
          <a:p>
            <a:endParaRPr lang="da-DK" sz="936" b="1"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Trin 2: Den kommunale administrator i kommunen kan efterfølgende tilpasse hjemmesiden </a:t>
            </a:r>
            <a:r>
              <a:rPr lang="da-DK" sz="936" b="0" kern="1200" dirty="0">
                <a:solidFill>
                  <a:schemeClr val="tx1"/>
                </a:solidFill>
                <a:effectLst/>
                <a:latin typeface="+mn-lt"/>
                <a:ea typeface="+mn-ea"/>
                <a:cs typeface="+mn-cs"/>
              </a:rPr>
              <a:t>ift. </a:t>
            </a:r>
            <a:r>
              <a:rPr lang="da-DK" sz="936" kern="1200" dirty="0">
                <a:solidFill>
                  <a:schemeClr val="tx1"/>
                </a:solidFill>
                <a:effectLst/>
                <a:latin typeface="+mn-lt"/>
                <a:ea typeface="+mn-ea"/>
                <a:cs typeface="+mn-cs"/>
              </a:rPr>
              <a:t>menuer og sider, samt tilføje, redigere og slette websideelementer som tabeller, tekstbokse, medier og links. Med tilpasning af menuer menes der, at administrator kan tilføje nye eller ændre i eksisterende menuer.</a:t>
            </a:r>
          </a:p>
          <a:p>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Trin 3: Institutionsadministratorer – eller medarbejdere, der har fået en rettighed hertil –  kan så afslutningsvist tilpasse hjemmesiden</a:t>
            </a:r>
            <a:r>
              <a:rPr lang="da-DK" sz="936" kern="1200" dirty="0">
                <a:solidFill>
                  <a:schemeClr val="tx1"/>
                </a:solidFill>
                <a:effectLst/>
                <a:latin typeface="+mn-lt"/>
                <a:ea typeface="+mn-ea"/>
                <a:cs typeface="+mn-cs"/>
              </a:rPr>
              <a:t>. Institutioner skal kunne administrere deres egen hjemmeside, hvor de kan give oplysninger om institutionen og dens medlemmer.</a:t>
            </a:r>
          </a:p>
          <a:p>
            <a:r>
              <a:rPr lang="da-DK" sz="936" kern="1200" dirty="0">
                <a:solidFill>
                  <a:schemeClr val="tx1"/>
                </a:solidFill>
                <a:effectLst/>
                <a:latin typeface="+mn-lt"/>
                <a:ea typeface="+mn-ea"/>
                <a:cs typeface="+mn-cs"/>
              </a:rPr>
              <a:t>Fordi der er behov for, at der på den enkelte institution kan foretages tilpasninger til hjemmesiden, er dette tænkt ind i løsningen. Der er ikke tale om at understøtte et behov for meget avancerede hjemmesider, og vi forventer, at langt hovedparten af institutioner vil benytte en standard skabelon. Men hvis kommunerne ønsker andet design eller indhold, vil det også være muligt.</a:t>
            </a:r>
          </a:p>
          <a:p>
            <a:endParaRPr lang="da-DK" sz="936" kern="1200" dirty="0">
              <a:solidFill>
                <a:schemeClr val="tx1"/>
              </a:solidFill>
              <a:effectLst/>
              <a:latin typeface="+mn-lt"/>
              <a:ea typeface="+mn-ea"/>
              <a:cs typeface="+mn-cs"/>
            </a:endParaRPr>
          </a:p>
          <a:p>
            <a:pPr lvl="0"/>
            <a:r>
              <a:rPr lang="da-DK" sz="936" kern="1200" dirty="0">
                <a:solidFill>
                  <a:schemeClr val="tx1"/>
                </a:solidFill>
                <a:effectLst/>
                <a:latin typeface="+mn-lt"/>
                <a:ea typeface="+mn-ea"/>
                <a:cs typeface="+mn-cs"/>
              </a:rPr>
              <a:t>Den kommunale administrator eller institutionsadministrator skal igennem en kort arbejdsgang for oprettelse af en ny hjemmeside. </a:t>
            </a:r>
          </a:p>
          <a:p>
            <a:pPr lvl="0"/>
            <a:r>
              <a:rPr lang="da-DK" sz="936" kern="1200" dirty="0">
                <a:solidFill>
                  <a:schemeClr val="tx1"/>
                </a:solidFill>
                <a:effectLst/>
                <a:latin typeface="+mn-lt"/>
                <a:ea typeface="+mn-ea"/>
                <a:cs typeface="+mn-cs"/>
              </a:rPr>
              <a:t>For at oprette hjemmesiden som en skabelon, kræver det kun et tryk på en knap. Det er derfor meget let at lave nye hjemmesider og gemme dem som skabeloner.</a:t>
            </a:r>
          </a:p>
          <a:p>
            <a:pPr lvl="0"/>
            <a:endParaRPr lang="da-DK" sz="936" kern="1200" dirty="0">
              <a:solidFill>
                <a:schemeClr val="tx1"/>
              </a:solidFill>
              <a:effectLst/>
              <a:latin typeface="+mn-lt"/>
              <a:ea typeface="+mn-ea"/>
              <a:cs typeface="+mn-cs"/>
            </a:endParaRPr>
          </a:p>
          <a:p>
            <a:pPr lvl="0"/>
            <a:r>
              <a:rPr lang="da-DK" sz="936" kern="1200" dirty="0">
                <a:solidFill>
                  <a:schemeClr val="tx1"/>
                </a:solidFill>
                <a:effectLst/>
                <a:latin typeface="+mn-lt"/>
                <a:ea typeface="+mn-ea"/>
                <a:cs typeface="+mn-cs"/>
              </a:rPr>
              <a:t>På redigeringssiden kan der tilføjes relevante indholdselementer og foretages yderligere hjemmesidetilpasninger, inden skabelonen gemmes.  </a:t>
            </a:r>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71</a:t>
            </a:fld>
            <a:endParaRPr lang="da-DK"/>
          </a:p>
        </p:txBody>
      </p:sp>
    </p:spTree>
    <p:extLst>
      <p:ext uri="{BB962C8B-B14F-4D97-AF65-F5344CB8AC3E}">
        <p14:creationId xmlns:p14="http://schemas.microsoft.com/office/powerpoint/2010/main" val="3612581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36" b="1" kern="1200" dirty="0">
                <a:solidFill>
                  <a:schemeClr val="tx1"/>
                </a:solidFill>
                <a:effectLst/>
                <a:latin typeface="+mn-lt"/>
                <a:ea typeface="+mn-ea"/>
                <a:cs typeface="+mn-cs"/>
              </a:rPr>
              <a:t>Oplæg</a:t>
            </a:r>
          </a:p>
          <a:p>
            <a:r>
              <a:rPr lang="da-DK" sz="936" b="1" kern="1200" dirty="0">
                <a:solidFill>
                  <a:schemeClr val="tx1"/>
                </a:solidFill>
                <a:effectLst/>
                <a:latin typeface="+mn-lt"/>
                <a:ea typeface="+mn-ea"/>
                <a:cs typeface="+mn-cs"/>
              </a:rPr>
              <a:t>Manus:</a:t>
            </a:r>
          </a:p>
          <a:p>
            <a:r>
              <a:rPr lang="da-DK" sz="936" kern="1200" dirty="0">
                <a:solidFill>
                  <a:schemeClr val="tx1"/>
                </a:solidFill>
                <a:effectLst/>
                <a:latin typeface="+mn-lt"/>
                <a:ea typeface="+mn-ea"/>
                <a:cs typeface="+mn-cs"/>
              </a:rPr>
              <a:t>Komme-/gå-modulet i Aula giver mulighed for at se, hvilke børn i SFO og dagtilbud, der er kommet, og om de har forladt institutionen igen. Forældre til børn i dagtilbud og SFO kan også, via Komme/gå-modulet, indberette ferie og sygdom for deres barn eller meddele, hvem der henter barnet. </a:t>
            </a:r>
          </a:p>
          <a:p>
            <a:endParaRPr lang="da-DK" sz="936" kern="1200" dirty="0">
              <a:solidFill>
                <a:schemeClr val="tx1"/>
              </a:solidFill>
              <a:effectLst/>
              <a:latin typeface="+mn-lt"/>
              <a:ea typeface="+mn-ea"/>
              <a:cs typeface="+mn-cs"/>
            </a:endParaRPr>
          </a:p>
          <a:p>
            <a:r>
              <a:rPr lang="da-DK" sz="936" b="1" i="1" kern="1200" dirty="0">
                <a:solidFill>
                  <a:schemeClr val="tx1"/>
                </a:solidFill>
                <a:effectLst/>
                <a:latin typeface="+mn-lt"/>
                <a:ea typeface="+mn-ea"/>
                <a:cs typeface="+mn-cs"/>
              </a:rPr>
              <a:t>KLIK figur frem</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På eksempelvis en iPad, kan det  ved et tryk angives, at et barn er kommet eller hentet/gået -  eller at barnet deltager i en aktivitet og hvor aktiviteten finder sted.</a:t>
            </a:r>
          </a:p>
          <a:p>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72</a:t>
            </a:fld>
            <a:endParaRPr lang="da-DK"/>
          </a:p>
        </p:txBody>
      </p:sp>
    </p:spTree>
    <p:extLst>
      <p:ext uri="{BB962C8B-B14F-4D97-AF65-F5344CB8AC3E}">
        <p14:creationId xmlns:p14="http://schemas.microsoft.com/office/powerpoint/2010/main" val="28370215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Opsamling</a:t>
            </a:r>
          </a:p>
          <a:p>
            <a:r>
              <a:rPr lang="da-DK" sz="900" b="1" dirty="0"/>
              <a:t>Manus:</a:t>
            </a:r>
          </a:p>
          <a:p>
            <a:r>
              <a:rPr lang="da-DK" sz="900" kern="1200" dirty="0">
                <a:solidFill>
                  <a:schemeClr val="tx1"/>
                </a:solidFill>
                <a:effectLst/>
                <a:latin typeface="+mn-lt"/>
                <a:ea typeface="+mn-ea"/>
                <a:cs typeface="+mn-cs"/>
              </a:rPr>
              <a:t>Selvom hjemmesider, infotavler og Komme/gå ikke er færdigudviklet endnu kan en del af forberedes allerede nu, så vi opsummerer afslutningsvist, hvilke afklaringer I skal have for øje..</a:t>
            </a:r>
          </a:p>
          <a:p>
            <a:endParaRPr lang="da-DK" sz="90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afklaringspunkt frem)</a:t>
            </a:r>
          </a:p>
          <a:p>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dirty="0">
                <a:latin typeface="Lato black"/>
              </a:rPr>
              <a:t>Hvorvidt, og i så fald hvordan, vil I gøre brug af hjemmesidefunktionaliteten?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I forhold til hjemmesider omhandler det helt overordnet, </a:t>
            </a:r>
            <a:r>
              <a:rPr lang="da-DK" sz="900" kern="1200" dirty="0">
                <a:solidFill>
                  <a:schemeClr val="tx1"/>
                </a:solidFill>
                <a:effectLst/>
                <a:latin typeface="Lato black"/>
                <a:ea typeface="+mn-ea"/>
                <a:cs typeface="+mn-cs"/>
              </a:rPr>
              <a:t>h</a:t>
            </a:r>
            <a:r>
              <a:rPr lang="da-DK" sz="900" dirty="0">
                <a:latin typeface="Lato black"/>
              </a:rPr>
              <a:t>vorvidt, og i så fald hvordan vil I gøre brug af hjemmesidefunktionaliteten. Udarbejdes der centrale retningslinjer for hjemmesider eller træffes beslutninger omkring hjemmesider på de enkelte institutioner?</a:t>
            </a:r>
          </a:p>
          <a:p>
            <a:pPr marL="0" lvl="0" indent="0">
              <a:buFont typeface="Arial" panose="020B0604020202020204" pitchFamily="34" charset="0"/>
              <a:buNone/>
            </a:pPr>
            <a:r>
              <a:rPr lang="da-DK" sz="900" kern="1200" dirty="0">
                <a:solidFill>
                  <a:schemeClr val="tx1"/>
                </a:solidFill>
                <a:effectLst/>
                <a:latin typeface="+mn-lt"/>
                <a:ea typeface="+mn-ea"/>
                <a:cs typeface="+mn-cs"/>
              </a:rPr>
              <a:t>De beslutninger vil være jeres arbejdsgrundlag for opsætning af hjemmesider.</a:t>
            </a:r>
          </a:p>
          <a:p>
            <a:pPr marL="0" lvl="0" indent="0">
              <a:buFont typeface="Arial" panose="020B0604020202020204" pitchFamily="34" charset="0"/>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lvl="0" indent="0">
              <a:buFont typeface="Arial" panose="020B0604020202020204" pitchFamily="34" charset="0"/>
              <a:buNone/>
            </a:pPr>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i="0" kern="1200" dirty="0" err="1">
                <a:solidFill>
                  <a:schemeClr val="tx1"/>
                </a:solidFill>
                <a:effectLst/>
                <a:latin typeface="+mn-lt"/>
                <a:ea typeface="+mn-ea"/>
                <a:cs typeface="+mn-cs"/>
              </a:rPr>
              <a:t>Hvilke</a:t>
            </a:r>
            <a:r>
              <a:rPr lang="en-GB" sz="900" b="1" i="0" kern="1200" dirty="0">
                <a:solidFill>
                  <a:schemeClr val="tx1"/>
                </a:solidFill>
                <a:effectLst/>
                <a:latin typeface="+mn-lt"/>
                <a:ea typeface="+mn-ea"/>
                <a:cs typeface="+mn-cs"/>
              </a:rPr>
              <a:t> </a:t>
            </a:r>
            <a:r>
              <a:rPr lang="en-GB" sz="900" b="1" i="0" kern="1200" dirty="0" err="1">
                <a:solidFill>
                  <a:schemeClr val="tx1"/>
                </a:solidFill>
                <a:effectLst/>
                <a:latin typeface="+mn-lt"/>
                <a:ea typeface="+mn-ea"/>
                <a:cs typeface="+mn-cs"/>
              </a:rPr>
              <a:t>retningslinjer</a:t>
            </a:r>
            <a:r>
              <a:rPr lang="en-GB" sz="900" b="1" i="0" kern="1200" dirty="0">
                <a:solidFill>
                  <a:schemeClr val="tx1"/>
                </a:solidFill>
                <a:effectLst/>
                <a:latin typeface="+mn-lt"/>
                <a:ea typeface="+mn-ea"/>
                <a:cs typeface="+mn-cs"/>
              </a:rPr>
              <a:t> for </a:t>
            </a:r>
            <a:r>
              <a:rPr lang="en-GB" sz="900" b="1" i="0" kern="1200" dirty="0" err="1">
                <a:solidFill>
                  <a:schemeClr val="tx1"/>
                </a:solidFill>
                <a:effectLst/>
                <a:latin typeface="+mn-lt"/>
                <a:ea typeface="+mn-ea"/>
                <a:cs typeface="+mn-cs"/>
              </a:rPr>
              <a:t>infotavler</a:t>
            </a:r>
            <a:r>
              <a:rPr lang="en-GB" sz="900" b="1" i="0" kern="1200" dirty="0">
                <a:solidFill>
                  <a:schemeClr val="tx1"/>
                </a:solidFill>
                <a:effectLst/>
                <a:latin typeface="+mn-lt"/>
                <a:ea typeface="+mn-ea"/>
                <a:cs typeface="+mn-cs"/>
              </a:rPr>
              <a:t>?</a:t>
            </a:r>
            <a:r>
              <a:rPr lang="en-GB" sz="900" i="0" kern="1200" dirty="0">
                <a:solidFill>
                  <a:schemeClr val="tx1"/>
                </a:solidFill>
                <a:effectLst/>
                <a:latin typeface="+mn-lt"/>
                <a:ea typeface="+mn-ea"/>
                <a:cs typeface="+mn-cs"/>
              </a:rPr>
              <a:t> </a:t>
            </a:r>
            <a:r>
              <a:rPr lang="da-DK" sz="900" kern="1200" dirty="0">
                <a:solidFill>
                  <a:schemeClr val="tx1"/>
                </a:solidFill>
                <a:effectLst/>
                <a:latin typeface="+mn-lt"/>
                <a:ea typeface="+mn-ea"/>
                <a:cs typeface="+mn-cs"/>
              </a:rPr>
              <a:t> – omhandler, hvordan opsætningen af infotavler skal foregå.  </a:t>
            </a:r>
          </a:p>
          <a:p>
            <a:r>
              <a:rPr lang="da-DK" sz="900" b="0" dirty="0"/>
              <a:t>Infotavlen kan indeholde alt lige fra orientering om vikardækning til skolens overordnede kalender. </a:t>
            </a:r>
          </a:p>
          <a:p>
            <a:r>
              <a:rPr lang="da-DK" sz="900" b="0" dirty="0"/>
              <a:t>Målet med infotavlen er at give et hurtigt overblik til Aulas brugere om de mest nærliggende informationer. Det skal her afklares, hvorvidt der sættes rammer for infotavlen fra centralt hold eller om denne opgave alene varetages af de enkelte institutionsadministratorer. </a:t>
            </a:r>
            <a:endParaRPr lang="da-DK" sz="936"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afklaringspunkt frem)</a:t>
            </a:r>
          </a:p>
          <a:p>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På samme vis skal det afklares, hvilke profilgrupper, der skal tildeles </a:t>
            </a:r>
            <a:r>
              <a:rPr lang="da-DK" sz="900" b="1" kern="1200" dirty="0">
                <a:solidFill>
                  <a:schemeClr val="tx1"/>
                </a:solidFill>
                <a:effectLst/>
                <a:latin typeface="+mn-lt"/>
                <a:ea typeface="+mn-ea"/>
                <a:cs typeface="+mn-cs"/>
              </a:rPr>
              <a:t>Komme/gå-modulet</a:t>
            </a:r>
            <a:r>
              <a:rPr lang="da-DK" sz="900" kern="1200" dirty="0">
                <a:solidFill>
                  <a:schemeClr val="tx1"/>
                </a:solidFill>
                <a:effectLst/>
                <a:latin typeface="+mn-lt"/>
                <a:ea typeface="+mn-ea"/>
                <a:cs typeface="+mn-cs"/>
              </a:rPr>
              <a:t>. Opsætningen for profilgrupper og institutioner kan løbende tilpasses og justeres af den kommunale administrator. </a:t>
            </a: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i="1" kern="1200" dirty="0">
              <a:solidFill>
                <a:schemeClr val="tx1"/>
              </a:solidFill>
              <a:effectLst/>
              <a:latin typeface="+mn-lt"/>
              <a:ea typeface="+mn-ea"/>
              <a:cs typeface="+mn-cs"/>
            </a:endParaRPr>
          </a:p>
          <a:p>
            <a:pPr marL="0" indent="0">
              <a:buFont typeface="Arial" panose="020B0604020202020204" pitchFamily="34" charset="0"/>
              <a:buNone/>
            </a:pPr>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73</a:t>
            </a:fld>
            <a:endParaRPr lang="da-DK"/>
          </a:p>
        </p:txBody>
      </p:sp>
    </p:spTree>
    <p:extLst>
      <p:ext uri="{BB962C8B-B14F-4D97-AF65-F5344CB8AC3E}">
        <p14:creationId xmlns:p14="http://schemas.microsoft.com/office/powerpoint/2010/main" val="2705334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Oplæg</a:t>
            </a:r>
          </a:p>
          <a:p>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de forrige moduler har vi været omkring de afklaringer, der relaterer sig til de enkelte kommuners beslutninger omkring, hvordan Aula skal anvendes.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Fokus er herfra er nu på selv processen for opsætningen af Aula i landets kommuner og de a</a:t>
            </a:r>
            <a:r>
              <a:rPr lang="da-DK" sz="1000" kern="1200" dirty="0">
                <a:solidFill>
                  <a:schemeClr val="tx1"/>
                </a:solidFill>
                <a:effectLst/>
                <a:latin typeface="+mn-lt"/>
                <a:ea typeface="+mn-ea"/>
                <a:cs typeface="+mn-cs"/>
              </a:rPr>
              <a:t>fklaringer, som er nødvendige for en succesfuld gennemførelse af opsætningen. Den periode, hvor opsætningen af Aula gennemføres i de enkelte kommuner, kalder vi udrulningen af Aula. </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I dette modul koncentrerer vi os derfor om de konkrete arbejdsopgaver, der er forbundet med selve opsætningen og dermed udrulningen af Aula.</a:t>
            </a: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Vi indleder modulet med at præsentere den overordnede tidsplan for udrulningen og den proces, der er tilrettelagt her…</a:t>
            </a:r>
          </a:p>
          <a:p>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r>
              <a:rPr lang="da-DK" sz="100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013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t>Oplæg</a:t>
            </a:r>
          </a:p>
          <a:p>
            <a:r>
              <a:rPr lang="da-DK" sz="800" b="1" dirty="0"/>
              <a:t>Manus: </a:t>
            </a:r>
          </a:p>
          <a:p>
            <a:r>
              <a:rPr lang="da-DK" sz="800" b="0" dirty="0"/>
              <a:t>.. for hvordan kommer udrulningen til at forløbe? </a:t>
            </a:r>
          </a:p>
          <a:p>
            <a:endParaRPr lang="da-DK" sz="800" b="1" dirty="0"/>
          </a:p>
          <a:p>
            <a:r>
              <a:rPr lang="da-DK" sz="800" b="1" dirty="0"/>
              <a:t>(klik illustration frem): </a:t>
            </a:r>
          </a:p>
          <a:p>
            <a:r>
              <a:rPr lang="da-DK" sz="900" kern="1200" dirty="0">
                <a:solidFill>
                  <a:schemeClr val="tx1"/>
                </a:solidFill>
                <a:effectLst/>
                <a:latin typeface="+mn-lt"/>
                <a:ea typeface="+mn-ea"/>
                <a:cs typeface="+mn-cs"/>
              </a:rPr>
              <a:t>Udrulningen af Aula er planlagt til at vare 8 uger. </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a:t>
            </a:r>
          </a:p>
          <a:p>
            <a:r>
              <a:rPr lang="da-DK" sz="900" kern="1200" dirty="0">
                <a:solidFill>
                  <a:schemeClr val="tx1"/>
                </a:solidFill>
                <a:effectLst/>
                <a:latin typeface="+mn-lt"/>
                <a:ea typeface="+mn-ea"/>
                <a:cs typeface="+mn-cs"/>
              </a:rPr>
              <a:t>De to første uger er afsat til at omhandle den kommunale opsætning.</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 </a:t>
            </a:r>
          </a:p>
          <a:p>
            <a:r>
              <a:rPr lang="da-DK" sz="900" kern="1200" dirty="0">
                <a:solidFill>
                  <a:schemeClr val="tx1"/>
                </a:solidFill>
                <a:effectLst/>
                <a:latin typeface="+mn-lt"/>
                <a:ea typeface="+mn-ea"/>
                <a:cs typeface="+mn-cs"/>
              </a:rPr>
              <a:t>De resterende 6 uger bruges til opsætning af jeres kommunes enkelte institutioner. Herudover er der afsat 2 uger, hvis der skulle opstå behov for længere tid til opsætning. </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to første ugers kommunale opsætning varetages og koordineres af jer som kommunale administratorer. I forbindelse med den kommunale opsætning afholdes et opsætningsmøde, hvor Netcompany samler en håndfuld kommuner til et møde om fremdriften i udrulningen. Under mødet står Netcompany til rådighed og kan afhjælpe med spørgsmål og udfordringer i forbindelse med den kommunale opsætning, ligesom det også sikres at kommunen er klædt på til at udrulle Aula til institutionerne indenfor den afsatte tidsramme.</a:t>
            </a:r>
          </a:p>
          <a:p>
            <a:endParaRPr lang="da-DK" sz="90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Efter de to første uger med kommunal opsætning, tilpasses Aula til kommunens institutioner. Dette varetages af institutionens administrator(er) og varetages med fordel under kyndig råd og vejledning af superbrugerne for administrativt personale og/eller jer kommunale administratorer. </a:t>
            </a:r>
            <a:r>
              <a:rPr lang="da-DK" sz="900" kern="1200" dirty="0">
                <a:solidFill>
                  <a:schemeClr val="tx1"/>
                </a:solidFill>
                <a:effectLst/>
                <a:latin typeface="+mn-lt"/>
                <a:ea typeface="+mn-ea"/>
                <a:cs typeface="+mn-cs"/>
              </a:rPr>
              <a:t>Det anbefales, at der i forbindelse med institutionernes opsætning af Aula planlægges 1-2 workshops, hvor jeres institutionsadministratorer sidder sammen og opsætter institutionerne, så de kan blive hjulpet på vej af andre administrative superbruger eller jer som kommunale administratorer og kan sparre med hinanden.</a:t>
            </a: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(Klik sidste illustration frem):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Hele udrulningsforløbet afsluttes med en udrulningsprøve, så det sikres at udrulningen af Aula er blevet gennemført med succes i jeres kommune og at Aula teknisk er sat rigtigt op. </a:t>
            </a:r>
            <a:r>
              <a:rPr lang="da-DK" sz="936" kern="1200" dirty="0">
                <a:solidFill>
                  <a:schemeClr val="tx1"/>
                </a:solidFill>
                <a:effectLst/>
                <a:latin typeface="+mn-lt"/>
                <a:ea typeface="+mn-ea"/>
                <a:cs typeface="+mn-cs"/>
              </a:rPr>
              <a:t>Udrulningsprøven vil bestå af en række såkaldte testcases, som gennemføres af den kommunale administrator og institutionsadministratorerne. </a:t>
            </a:r>
          </a:p>
          <a:p>
            <a:endParaRPr lang="da-DK" sz="900" kern="1200" dirty="0">
              <a:solidFill>
                <a:schemeClr val="tx1"/>
              </a:solidFill>
              <a:effectLst/>
              <a:latin typeface="+mn-lt"/>
              <a:ea typeface="+mn-ea"/>
              <a:cs typeface="+mn-cs"/>
            </a:endParaRPr>
          </a:p>
          <a:p>
            <a:endParaRPr lang="da-DK" sz="900"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løbet af de 8 ugers udrulning foreligger der, som sagt, en række opgaver, også kaldet trin, som skal udføres i kommunen og på institutionerne. </a:t>
            </a:r>
          </a:p>
          <a:p>
            <a:r>
              <a:rPr lang="da-DK" sz="900" i="0" kern="1200" dirty="0">
                <a:solidFill>
                  <a:schemeClr val="tx1"/>
                </a:solidFill>
                <a:effectLst/>
                <a:latin typeface="+mn-lt"/>
                <a:ea typeface="+mn-ea"/>
                <a:cs typeface="+mn-cs"/>
              </a:rPr>
              <a:t>Udrulningstrinnene kan samles i 7 overordnede kommunale trin og 7 institutionstrin.</a:t>
            </a: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75</a:t>
            </a:fld>
            <a:endParaRPr lang="da-DK"/>
          </a:p>
        </p:txBody>
      </p:sp>
    </p:spTree>
    <p:extLst>
      <p:ext uri="{BB962C8B-B14F-4D97-AF65-F5344CB8AC3E}">
        <p14:creationId xmlns:p14="http://schemas.microsoft.com/office/powerpoint/2010/main" val="26773435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 de to uger, som er sat af til den kommunale opsætning, er der altså 7 obligatoriske trin, som I skal gennemføre</a:t>
            </a:r>
            <a:r>
              <a:rPr lang="da-DK" b="1" i="1" dirty="0"/>
              <a:t>. </a:t>
            </a:r>
            <a:r>
              <a:rPr lang="da-DK" b="0" i="0" dirty="0"/>
              <a:t>Alle trin er udførligt beskrevet i den udrulningsdrejebog, som kommunerne får adgang til, inden udrulningen påbegyndes</a:t>
            </a:r>
            <a:r>
              <a:rPr lang="da-DK" b="1" i="1" dirty="0"/>
              <a:t>. </a:t>
            </a:r>
            <a:r>
              <a:rPr lang="da-DK" sz="900" i="0" strike="noStrike" kern="1200" dirty="0">
                <a:solidFill>
                  <a:schemeClr val="tx1"/>
                </a:solidFill>
                <a:effectLst/>
                <a:latin typeface="+mn-lt"/>
                <a:ea typeface="+mn-ea"/>
                <a:cs typeface="+mn-cs"/>
              </a:rPr>
              <a:t>Selve udrulningen sker derfor i tæt samarbejde mellem kommuner og Netcompany, der sammen har udarbejdet en specifik udrulningsdrejebog, der er tilpasset den enkelte kommunes behov.</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i="0" strike="noStrike" kern="1200" dirty="0">
                <a:solidFill>
                  <a:schemeClr val="tx1"/>
                </a:solidFill>
                <a:effectLst/>
                <a:latin typeface="+mn-lt"/>
                <a:ea typeface="+mn-ea"/>
                <a:cs typeface="+mn-cs"/>
              </a:rPr>
              <a:t>Og hvad er så de 7 trin og hvad er arbejdsopgaven her?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dirty="0"/>
              <a:t>(Klik 1. trin frem):</a:t>
            </a:r>
            <a:endParaRPr lang="da-DK" i="1" dirty="0"/>
          </a:p>
          <a:p>
            <a:endParaRPr lang="da-DK" dirty="0"/>
          </a:p>
          <a:p>
            <a:r>
              <a:rPr lang="da-DK" b="1" dirty="0"/>
              <a:t>Trin 1: Kvalitetssikre data fra UNI-login</a:t>
            </a:r>
            <a:r>
              <a:rPr lang="da-DK" b="0" dirty="0"/>
              <a:t>: </a:t>
            </a:r>
            <a:r>
              <a:rPr lang="da-DK" sz="936" b="0" kern="1200" dirty="0">
                <a:solidFill>
                  <a:schemeClr val="tx1"/>
                </a:solidFill>
                <a:effectLst/>
                <a:latin typeface="+mn-lt"/>
                <a:ea typeface="+mn-ea"/>
                <a:cs typeface="+mn-cs"/>
              </a:rPr>
              <a:t>Opgaven </a:t>
            </a:r>
            <a:r>
              <a:rPr lang="da-DK" sz="936" kern="1200" dirty="0">
                <a:solidFill>
                  <a:schemeClr val="tx1"/>
                </a:solidFill>
                <a:effectLst/>
                <a:latin typeface="+mn-lt"/>
                <a:ea typeface="+mn-ea"/>
                <a:cs typeface="+mn-cs"/>
              </a:rPr>
              <a:t>indebærer at sikre at brugere og grupper hentet fra UNI-Login sker korrekt – </a:t>
            </a:r>
            <a:r>
              <a:rPr lang="da-DK" sz="936" b="1" kern="1200" dirty="0">
                <a:solidFill>
                  <a:schemeClr val="tx1"/>
                </a:solidFill>
                <a:effectLst/>
                <a:latin typeface="+mn-lt"/>
                <a:ea typeface="+mn-ea"/>
                <a:cs typeface="+mn-cs"/>
              </a:rPr>
              <a:t>kommer alle brugere med og med den rette stamdata?</a:t>
            </a:r>
          </a:p>
          <a:p>
            <a:endParaRPr lang="da-DK" sz="936" b="1" i="1" strike="sng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i="1" dirty="0"/>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2: Evt. opsætte kommunikationskanaler</a:t>
            </a:r>
            <a:r>
              <a:rPr lang="da-DK" b="0" dirty="0"/>
              <a:t>: </a:t>
            </a:r>
            <a:r>
              <a:rPr lang="da-DK" sz="936" b="0" kern="1200" dirty="0">
                <a:solidFill>
                  <a:schemeClr val="tx1"/>
                </a:solidFill>
                <a:effectLst/>
                <a:latin typeface="+mn-lt"/>
                <a:ea typeface="+mn-ea"/>
                <a:cs typeface="+mn-cs"/>
              </a:rPr>
              <a:t>Eventuelt tilpasse kommunikationskanaler, hvis der af særlige årsager er behov for det.</a:t>
            </a:r>
            <a:endParaRPr lang="da-DK" b="0" dirty="0"/>
          </a:p>
          <a:p>
            <a:endParaRPr lang="da-DK" b="1" dirty="0"/>
          </a:p>
          <a:p>
            <a:r>
              <a:rPr lang="da-DK" sz="900" b="1" i="1" dirty="0"/>
              <a:t>(Klik trin frem):</a:t>
            </a:r>
            <a:endParaRPr lang="da-DK" i="1" dirty="0"/>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3: Tilknytte rette forvaltningsmyndigheder</a:t>
            </a:r>
            <a:r>
              <a:rPr lang="da-DK" b="0" dirty="0"/>
              <a:t>: </a:t>
            </a:r>
            <a:r>
              <a:rPr lang="da-DK" sz="936" b="0" kern="1200" dirty="0">
                <a:solidFill>
                  <a:schemeClr val="tx1"/>
                </a:solidFill>
                <a:effectLst/>
                <a:latin typeface="+mn-lt"/>
                <a:ea typeface="+mn-ea"/>
                <a:cs typeface="+mn-cs"/>
              </a:rPr>
              <a:t>Sikre at de rette forvaltningsmyndigheder er oprettet i Aula – altså, </a:t>
            </a:r>
            <a:r>
              <a:rPr lang="da-DK" sz="936" b="1" kern="1200" dirty="0">
                <a:solidFill>
                  <a:schemeClr val="tx1"/>
                </a:solidFill>
                <a:effectLst/>
                <a:latin typeface="+mn-lt"/>
                <a:ea typeface="+mn-ea"/>
                <a:cs typeface="+mn-cs"/>
              </a:rPr>
              <a:t>hvilke institutioner skal høre under samme forvaltningsmyndighed</a:t>
            </a:r>
            <a:r>
              <a:rPr lang="da-DK" sz="936" b="0" kern="1200" dirty="0">
                <a:solidFill>
                  <a:schemeClr val="tx1"/>
                </a:solidFill>
                <a:effectLst/>
                <a:latin typeface="+mn-lt"/>
                <a:ea typeface="+mn-ea"/>
                <a:cs typeface="+mn-cs"/>
              </a:rPr>
              <a:t> og dermed have fælles dataejerskab?</a:t>
            </a:r>
            <a:endParaRPr lang="da-DK" b="0" i="1" dirty="0"/>
          </a:p>
          <a:p>
            <a:endParaRPr lang="da-DK" sz="936" b="1" kern="1200" dirty="0">
              <a:solidFill>
                <a:schemeClr val="tx1"/>
              </a:solidFill>
              <a:effectLst/>
              <a:latin typeface="+mn-lt"/>
              <a:ea typeface="+mn-ea"/>
              <a:cs typeface="+mn-cs"/>
            </a:endParaRPr>
          </a:p>
          <a:p>
            <a:r>
              <a:rPr lang="da-DK" sz="900" b="1" i="1" dirty="0"/>
              <a:t>(Klik trin frem):</a:t>
            </a:r>
            <a:endParaRPr lang="da-DK" sz="900" i="1" dirty="0"/>
          </a:p>
          <a:p>
            <a:endParaRPr lang="da-DK" b="0" dirty="0"/>
          </a:p>
          <a:p>
            <a:r>
              <a:rPr lang="da-DK" b="1" dirty="0"/>
              <a:t>Trin: 4: Opsætning af overgangsår: </a:t>
            </a:r>
            <a:r>
              <a:rPr lang="da-DK" sz="936" kern="1200" dirty="0">
                <a:solidFill>
                  <a:schemeClr val="tx1"/>
                </a:solidFill>
                <a:effectLst/>
                <a:latin typeface="+mn-lt"/>
                <a:ea typeface="+mn-ea"/>
                <a:cs typeface="+mn-cs"/>
              </a:rPr>
              <a:t>Overgangsåret fra indskoling til mellemtrin/udskoling skal sættes til det, som er gældende for jeres kommune. Hvis enkelte institutioner ikke følger samme overgangsår, skal disse institutioner opsættes separat. </a:t>
            </a:r>
            <a:endParaRPr lang="da-DK" b="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5: Opsætte og kvalitetssikre </a:t>
            </a:r>
            <a:r>
              <a:rPr lang="da-DK" b="1" dirty="0" err="1"/>
              <a:t>dashboards</a:t>
            </a:r>
            <a:r>
              <a:rPr lang="da-DK" b="0" dirty="0"/>
              <a:t>: </a:t>
            </a:r>
            <a:r>
              <a:rPr lang="da-DK" sz="936" kern="1200" dirty="0">
                <a:solidFill>
                  <a:schemeClr val="tx1"/>
                </a:solidFill>
                <a:effectLst/>
                <a:latin typeface="+mn-lt"/>
                <a:ea typeface="+mn-ea"/>
                <a:cs typeface="+mn-cs"/>
              </a:rPr>
              <a:t>Opgaven her handler om at opsætte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 for de syv profiltyper i Aula.</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6: Indlæse og kvalitetssikre </a:t>
            </a:r>
            <a:r>
              <a:rPr lang="da-DK" b="1" dirty="0" err="1"/>
              <a:t>widgets</a:t>
            </a:r>
            <a:r>
              <a:rPr lang="da-DK" b="1" dirty="0"/>
              <a:t>: </a:t>
            </a:r>
            <a:r>
              <a:rPr lang="da-DK" sz="936" kern="1200" dirty="0">
                <a:solidFill>
                  <a:schemeClr val="tx1"/>
                </a:solidFill>
                <a:effectLst/>
                <a:latin typeface="+mn-lt"/>
                <a:ea typeface="+mn-ea"/>
                <a:cs typeface="+mn-cs"/>
              </a:rPr>
              <a:t>I skal her sikre, at I har adgang til de rette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og gøre disse tilgængelige for de enkelte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endParaRPr lang="da-DK" b="1"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7: Tildele roller og rettigheder: </a:t>
            </a:r>
            <a:r>
              <a:rPr lang="da-DK" sz="936" b="0" kern="1200" dirty="0">
                <a:solidFill>
                  <a:schemeClr val="tx1"/>
                </a:solidFill>
                <a:effectLst/>
                <a:latin typeface="+mn-lt"/>
                <a:ea typeface="+mn-ea"/>
                <a:cs typeface="+mn-cs"/>
              </a:rPr>
              <a:t>Aulas </a:t>
            </a:r>
            <a:r>
              <a:rPr lang="da-DK" sz="936" kern="1200" dirty="0">
                <a:solidFill>
                  <a:schemeClr val="tx1"/>
                </a:solidFill>
                <a:effectLst/>
                <a:latin typeface="+mn-lt"/>
                <a:ea typeface="+mn-ea"/>
                <a:cs typeface="+mn-cs"/>
              </a:rPr>
              <a:t>kommunale administrator i kommunen opsætter roller og rettigheder for brugerne – altså </a:t>
            </a:r>
            <a:r>
              <a:rPr lang="da-DK" sz="936" b="1" kern="1200" dirty="0">
                <a:solidFill>
                  <a:schemeClr val="tx1"/>
                </a:solidFill>
                <a:effectLst/>
                <a:latin typeface="+mn-lt"/>
                <a:ea typeface="+mn-ea"/>
                <a:cs typeface="+mn-cs"/>
              </a:rPr>
              <a:t>hvem skal have hvilke roller og rettigheder i forvaltning og institutioner. </a:t>
            </a:r>
            <a:endParaRPr lang="da-DK" b="1" i="1" dirty="0"/>
          </a:p>
          <a:p>
            <a:endParaRPr lang="da-DK" b="1" dirty="0"/>
          </a:p>
          <a:p>
            <a:r>
              <a:rPr lang="da-DK" b="0" dirty="0"/>
              <a:t>For at opsætningen af Aula kan gennemføres hurtigt og enkelt er det derfor nødvendigt, at de 7 trin er godt forberedt…</a:t>
            </a:r>
          </a:p>
          <a:p>
            <a:endParaRPr lang="da-DK" b="0" dirty="0"/>
          </a:p>
          <a:p>
            <a:endParaRPr lang="da-DK" b="0"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76</a:t>
            </a:fld>
            <a:endParaRPr lang="da-DK"/>
          </a:p>
        </p:txBody>
      </p:sp>
    </p:spTree>
    <p:extLst>
      <p:ext uri="{BB962C8B-B14F-4D97-AF65-F5344CB8AC3E}">
        <p14:creationId xmlns:p14="http://schemas.microsoft.com/office/powerpoint/2010/main" val="37337407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Det gøres bedst ved, at der i forberedelsesfasen er fokus på følgende: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dirty="0"/>
          </a:p>
          <a:p>
            <a:pPr marL="0" indent="0">
              <a:buFont typeface="+mj-lt"/>
              <a:buNone/>
            </a:pPr>
            <a:r>
              <a:rPr lang="da-DK" sz="900" b="1" i="1" dirty="0"/>
              <a:t>(Klik første punkt frem):</a:t>
            </a:r>
          </a:p>
          <a:p>
            <a:pPr marL="0" indent="0">
              <a:buFont typeface="+mj-lt"/>
              <a:buNone/>
            </a:pPr>
            <a:endParaRPr lang="da-DK" sz="900" b="1" kern="1200" dirty="0">
              <a:solidFill>
                <a:schemeClr val="tx1"/>
              </a:solidFill>
              <a:effectLst/>
              <a:latin typeface="+mn-lt"/>
              <a:ea typeface="+mn-ea"/>
              <a:cs typeface="+mn-cs"/>
            </a:endParaRPr>
          </a:p>
          <a:p>
            <a:pPr marL="0" indent="0">
              <a:buFont typeface="+mj-lt"/>
              <a:buNone/>
            </a:pPr>
            <a:r>
              <a:rPr lang="da-DK" sz="900" b="1" kern="1200" dirty="0">
                <a:solidFill>
                  <a:schemeClr val="tx1"/>
                </a:solidFill>
                <a:effectLst/>
                <a:latin typeface="+mn-lt"/>
                <a:ea typeface="+mn-ea"/>
                <a:cs typeface="+mn-cs"/>
              </a:rPr>
              <a:t>1) Login</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Kommunens login set up – herunder 2-faktor login – skal på plads. Information om kommunens login </a:t>
            </a:r>
            <a:r>
              <a:rPr lang="da-DK" sz="900" kern="1200" dirty="0" err="1">
                <a:solidFill>
                  <a:schemeClr val="tx1"/>
                </a:solidFill>
                <a:effectLst/>
                <a:latin typeface="+mn-lt"/>
                <a:ea typeface="+mn-ea"/>
                <a:cs typeface="+mn-cs"/>
              </a:rPr>
              <a:t>setup</a:t>
            </a:r>
            <a:r>
              <a:rPr lang="da-DK" sz="900" kern="1200" dirty="0">
                <a:solidFill>
                  <a:schemeClr val="tx1"/>
                </a:solidFill>
                <a:effectLst/>
                <a:latin typeface="+mn-lt"/>
                <a:ea typeface="+mn-ea"/>
                <a:cs typeface="+mn-cs"/>
              </a:rPr>
              <a:t> skal indmeldes til Netcompany omkring 30 arbejdsdage før udrulningsstart.</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i="1" dirty="0"/>
              <a:t>(Klik næste punkt frem):</a:t>
            </a:r>
          </a:p>
          <a:p>
            <a:pPr marL="0" indent="0">
              <a:buFont typeface="+mj-lt"/>
              <a:buNone/>
            </a:pPr>
            <a:endParaRPr lang="da-DK" sz="900" b="0" dirty="0"/>
          </a:p>
          <a:p>
            <a:pPr marL="0" indent="0">
              <a:buFont typeface="+mj-lt"/>
              <a:buNone/>
            </a:pPr>
            <a:r>
              <a:rPr lang="da-DK" sz="900" b="1" kern="1200" dirty="0">
                <a:solidFill>
                  <a:schemeClr val="tx1"/>
                </a:solidFill>
                <a:effectLst/>
                <a:latin typeface="+mn-lt"/>
                <a:ea typeface="+mn-ea"/>
                <a:cs typeface="+mn-cs"/>
              </a:rPr>
              <a:t>2) Kvalitetssikre UNI-Login</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Alle brugere i Aula – herunder forældre og andre relevante eksterne aktører – skal have et CPR-identificeret UNI-Login for at kunne tilgå Aula.</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i="1" dirty="0"/>
              <a:t>(Klik næste punkt frem):</a:t>
            </a:r>
          </a:p>
          <a:p>
            <a:pPr marL="0" indent="0">
              <a:buFont typeface="+mj-lt"/>
              <a:buNone/>
            </a:pPr>
            <a:endParaRPr lang="da-DK" sz="900" b="0" dirty="0"/>
          </a:p>
          <a:p>
            <a:pPr marL="0" indent="0">
              <a:buFont typeface="+mj-lt"/>
              <a:buNone/>
            </a:pPr>
            <a:r>
              <a:rPr lang="da-DK" sz="900" b="1" kern="1200" dirty="0">
                <a:solidFill>
                  <a:schemeClr val="tx1"/>
                </a:solidFill>
                <a:effectLst/>
                <a:latin typeface="+mn-lt"/>
                <a:ea typeface="+mn-ea"/>
                <a:cs typeface="+mn-cs"/>
              </a:rPr>
              <a:t>3) Tildeling af rolle og rettigheder</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Forud for udrulningen skal det afklares, hvilke brugere der skal tildeles hvilke roller og rettigheder på kommunalt-og institutionelt plan. Roller og rettigheder kan selvfølgelig også tildeles løbende, men visse rettigheder, såsom hvem der skal være i stand til at oprette grupper eller opsætte hjemmeside, skal være afklaret forud for udrulningen for at disse opsætningsopgaver kan varetages i forbindelse med udrulningen.</a:t>
            </a:r>
          </a:p>
          <a:p>
            <a:pPr marL="0" indent="0">
              <a:buFont typeface="+mj-lt"/>
              <a:buNone/>
            </a:pPr>
            <a:endParaRPr lang="da-DK" sz="900" b="0" dirty="0"/>
          </a:p>
          <a:p>
            <a:pPr marL="0" indent="0">
              <a:buFont typeface="+mj-lt"/>
              <a:buNone/>
            </a:pPr>
            <a:r>
              <a:rPr lang="da-DK" sz="900" b="1" i="1" dirty="0"/>
              <a:t>(Klik næste punkt frem):</a:t>
            </a:r>
          </a:p>
          <a:p>
            <a:pPr marL="0" indent="0">
              <a:buFont typeface="+mj-lt"/>
              <a:buNone/>
            </a:pPr>
            <a:endParaRPr lang="da-DK" sz="900" b="0" dirty="0"/>
          </a:p>
          <a:p>
            <a:pPr marL="0" indent="0">
              <a:buFont typeface="+mj-lt"/>
              <a:buNone/>
            </a:pPr>
            <a:r>
              <a:rPr lang="da-DK" sz="900" b="1" kern="1200" dirty="0">
                <a:solidFill>
                  <a:schemeClr val="tx1"/>
                </a:solidFill>
                <a:effectLst/>
                <a:latin typeface="+mn-lt"/>
                <a:ea typeface="+mn-ea"/>
                <a:cs typeface="+mn-cs"/>
              </a:rPr>
              <a:t>4) Afklar behov for evt. </a:t>
            </a:r>
            <a:r>
              <a:rPr lang="da-DK" sz="900" b="1" kern="1200" dirty="0" err="1">
                <a:solidFill>
                  <a:schemeClr val="tx1"/>
                </a:solidFill>
                <a:effectLst/>
                <a:latin typeface="+mn-lt"/>
                <a:ea typeface="+mn-ea"/>
                <a:cs typeface="+mn-cs"/>
              </a:rPr>
              <a:t>widgets</a:t>
            </a:r>
            <a:r>
              <a:rPr lang="da-DK" sz="900" b="1" kern="1200" dirty="0">
                <a:solidFill>
                  <a:schemeClr val="tx1"/>
                </a:solidFill>
                <a:effectLst/>
                <a:latin typeface="+mn-lt"/>
                <a:ea typeface="+mn-ea"/>
                <a:cs typeface="+mn-cs"/>
              </a:rPr>
              <a:t> </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Hvis Aula skal opsættes med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ifm. udrulningen, skal dette også være afklaret forud for udrulningen</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i="1" dirty="0"/>
              <a:t>(Klik næste punkt frem):</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kern="1200" dirty="0">
                <a:solidFill>
                  <a:schemeClr val="tx1"/>
                </a:solidFill>
                <a:effectLst/>
                <a:latin typeface="+mn-lt"/>
                <a:ea typeface="+mn-ea"/>
                <a:cs typeface="+mn-cs"/>
              </a:rPr>
              <a:t>5) Afklar opsætning af kommunikationskanaler</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Det er den enkelte kommunes opgave at afklare eventuelle ændringer til opsætning af kommunikationskanaler forud for udrulningen</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i="1" dirty="0"/>
              <a:t>(Klik næste punkt frem):</a:t>
            </a:r>
          </a:p>
          <a:p>
            <a:pPr marL="0" indent="0">
              <a:buFont typeface="+mj-lt"/>
              <a:buNone/>
            </a:pPr>
            <a:endParaRPr lang="da-DK" sz="900" kern="1200" dirty="0">
              <a:solidFill>
                <a:schemeClr val="tx1"/>
              </a:solidFill>
              <a:effectLst/>
              <a:latin typeface="+mn-lt"/>
              <a:ea typeface="+mn-ea"/>
              <a:cs typeface="+mn-cs"/>
            </a:endParaRPr>
          </a:p>
          <a:p>
            <a:pPr marL="0" indent="0">
              <a:buFont typeface="+mj-lt"/>
              <a:buNone/>
            </a:pPr>
            <a:r>
              <a:rPr lang="da-DK" sz="900" b="1" kern="1200" dirty="0">
                <a:solidFill>
                  <a:schemeClr val="tx1"/>
                </a:solidFill>
                <a:effectLst/>
                <a:latin typeface="+mn-lt"/>
                <a:ea typeface="+mn-ea"/>
                <a:cs typeface="+mn-cs"/>
              </a:rPr>
              <a:t>6) Afklar kontaktoplysninger og datapolitik</a:t>
            </a:r>
            <a:endParaRPr lang="da-DK" sz="900" kern="1200" dirty="0">
              <a:solidFill>
                <a:schemeClr val="tx1"/>
              </a:solidFill>
              <a:effectLst/>
              <a:latin typeface="+mn-lt"/>
              <a:ea typeface="+mn-ea"/>
              <a:cs typeface="+mn-cs"/>
            </a:endParaRPr>
          </a:p>
          <a:p>
            <a:pPr marL="0" indent="0">
              <a:buFont typeface="+mj-lt"/>
              <a:buNone/>
            </a:pPr>
            <a:r>
              <a:rPr lang="da-DK" sz="900" kern="1200" dirty="0">
                <a:solidFill>
                  <a:schemeClr val="tx1"/>
                </a:solidFill>
                <a:effectLst/>
                <a:latin typeface="+mn-lt"/>
                <a:ea typeface="+mn-ea"/>
                <a:cs typeface="+mn-cs"/>
              </a:rPr>
              <a:t>I forbindelse med opsætningen af Aula vil kommunen skulle indsætte den dataansvarliges kontaktoplysninger (i Aulas tilfælde den enkelte kommune). Derudover vil det også være muligt at indtaste eller linke til datapolitik.</a:t>
            </a:r>
          </a:p>
          <a:p>
            <a:pPr marL="0" indent="0">
              <a:buFont typeface="+mj-lt"/>
              <a:buNone/>
            </a:pPr>
            <a:r>
              <a:rPr lang="da-DK" sz="900" kern="1200" dirty="0">
                <a:solidFill>
                  <a:schemeClr val="tx1"/>
                </a:solidFill>
                <a:effectLst/>
                <a:latin typeface="+mn-lt"/>
                <a:ea typeface="+mn-ea"/>
                <a:cs typeface="+mn-cs"/>
              </a:rPr>
              <a:t>Hvis kommunen ønsker, at der skal indtastes eller linkes til datapolitik, skal denne således afklares, så den kan sættes ind i forbindelse med udrulningen.</a:t>
            </a:r>
          </a:p>
          <a:p>
            <a:pPr marL="0" indent="0">
              <a:buFont typeface="+mj-lt"/>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900" b="1" i="1" dirty="0"/>
              <a:t>(Klik for at fremhæve punkt):</a:t>
            </a:r>
          </a:p>
          <a:p>
            <a:pPr marL="0" marR="0" lvl="0" indent="0" algn="l" defTabSz="713203" rtl="0" eaLnBrk="1" fontAlgn="auto" latinLnBrk="0" hangingPunct="1">
              <a:lnSpc>
                <a:spcPct val="100000"/>
              </a:lnSpc>
              <a:spcBef>
                <a:spcPts val="0"/>
              </a:spcBef>
              <a:spcAft>
                <a:spcPts val="0"/>
              </a:spcAft>
              <a:buClrTx/>
              <a:buSzTx/>
              <a:buFont typeface="+mj-lt"/>
              <a:buNone/>
              <a:tabLst/>
              <a:defRPr/>
            </a:pPr>
            <a:endParaRPr lang="da-DK" sz="900" b="1" i="1" dirty="0"/>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900" kern="1200" dirty="0">
                <a:solidFill>
                  <a:schemeClr val="tx1"/>
                </a:solidFill>
                <a:effectLst/>
                <a:latin typeface="+mn-lt"/>
                <a:ea typeface="+mn-ea"/>
                <a:cs typeface="+mn-cs"/>
              </a:rPr>
              <a:t>De seks forberedende opgaver er </a:t>
            </a:r>
            <a:r>
              <a:rPr lang="da-DK" sz="900" b="1" kern="1200" dirty="0">
                <a:solidFill>
                  <a:schemeClr val="tx1"/>
                </a:solidFill>
                <a:effectLst/>
                <a:latin typeface="+mn-lt"/>
                <a:ea typeface="+mn-ea"/>
                <a:cs typeface="+mn-cs"/>
              </a:rPr>
              <a:t>”</a:t>
            </a:r>
            <a:r>
              <a:rPr lang="da-DK" sz="900" b="1" kern="1200" dirty="0" err="1">
                <a:solidFill>
                  <a:schemeClr val="tx1"/>
                </a:solidFill>
                <a:effectLst/>
                <a:latin typeface="+mn-lt"/>
                <a:ea typeface="+mn-ea"/>
                <a:cs typeface="+mn-cs"/>
              </a:rPr>
              <a:t>need</a:t>
            </a:r>
            <a:r>
              <a:rPr lang="da-DK" sz="900" b="1" kern="1200" dirty="0">
                <a:solidFill>
                  <a:schemeClr val="tx1"/>
                </a:solidFill>
                <a:effectLst/>
                <a:latin typeface="+mn-lt"/>
                <a:ea typeface="+mn-ea"/>
                <a:cs typeface="+mn-cs"/>
              </a:rPr>
              <a:t> to</a:t>
            </a:r>
            <a:r>
              <a:rPr lang="da-DK" sz="900" kern="1200" dirty="0">
                <a:solidFill>
                  <a:schemeClr val="tx1"/>
                </a:solidFill>
                <a:effectLst/>
                <a:latin typeface="+mn-lt"/>
                <a:ea typeface="+mn-ea"/>
                <a:cs typeface="+mn-cs"/>
              </a:rPr>
              <a:t>” – altså forudsætningen for at I kan afvikle de 7 kommunale trin </a:t>
            </a:r>
            <a:r>
              <a:rPr lang="da-DK" sz="900" b="1" i="1" kern="1200" dirty="0">
                <a:solidFill>
                  <a:schemeClr val="tx1"/>
                </a:solidFill>
                <a:effectLst/>
                <a:latin typeface="+mn-lt"/>
                <a:ea typeface="+mn-ea"/>
                <a:cs typeface="+mn-cs"/>
              </a:rPr>
              <a:t>– klik ”</a:t>
            </a:r>
            <a:r>
              <a:rPr lang="da-DK" sz="900" b="1" i="1" kern="1200" dirty="0" err="1">
                <a:solidFill>
                  <a:schemeClr val="tx1"/>
                </a:solidFill>
                <a:effectLst/>
                <a:latin typeface="+mn-lt"/>
                <a:ea typeface="+mn-ea"/>
                <a:cs typeface="+mn-cs"/>
              </a:rPr>
              <a:t>Need</a:t>
            </a:r>
            <a:r>
              <a:rPr lang="da-DK" sz="900" b="1" i="1" kern="1200" dirty="0">
                <a:solidFill>
                  <a:schemeClr val="tx1"/>
                </a:solidFill>
                <a:effectLst/>
                <a:latin typeface="+mn-lt"/>
                <a:ea typeface="+mn-ea"/>
                <a:cs typeface="+mn-cs"/>
              </a:rPr>
              <a:t> to” frem</a:t>
            </a:r>
          </a:p>
          <a:p>
            <a:pPr marL="0" indent="0">
              <a:buFont typeface="+mj-lt"/>
              <a:buNone/>
            </a:pPr>
            <a:r>
              <a:rPr lang="da-DK" sz="900" kern="1200" dirty="0">
                <a:solidFill>
                  <a:schemeClr val="tx1"/>
                </a:solidFill>
                <a:effectLst/>
                <a:latin typeface="+mn-lt"/>
                <a:ea typeface="+mn-ea"/>
                <a:cs typeface="+mn-cs"/>
              </a:rPr>
              <a:t> trin, I bør forberede.</a:t>
            </a:r>
          </a:p>
          <a:p>
            <a:pPr marL="0" indent="0">
              <a:buFont typeface="+mj-lt"/>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936" kern="1200" dirty="0">
                <a:solidFill>
                  <a:schemeClr val="tx1"/>
                </a:solidFill>
                <a:effectLst/>
                <a:latin typeface="+mn-lt"/>
                <a:ea typeface="+mn-ea"/>
                <a:cs typeface="+mn-cs"/>
              </a:rPr>
              <a:t>Udover de listede forberedende opgaver, er det også værd at have yderligere fire opgaver in mente, </a:t>
            </a:r>
            <a:r>
              <a:rPr lang="da-DK" sz="936" kern="1200" dirty="0" err="1">
                <a:solidFill>
                  <a:schemeClr val="tx1"/>
                </a:solidFill>
                <a:effectLst/>
                <a:latin typeface="+mn-lt"/>
                <a:ea typeface="+mn-ea"/>
                <a:cs typeface="+mn-cs"/>
              </a:rPr>
              <a:t>ifm</a:t>
            </a:r>
            <a:r>
              <a:rPr lang="da-DK" sz="936" kern="1200" dirty="0">
                <a:solidFill>
                  <a:schemeClr val="tx1"/>
                </a:solidFill>
                <a:effectLst/>
                <a:latin typeface="+mn-lt"/>
                <a:ea typeface="+mn-ea"/>
                <a:cs typeface="+mn-cs"/>
              </a:rPr>
              <a:t> forberedelsen. </a:t>
            </a:r>
            <a:r>
              <a:rPr lang="da-DK" sz="936" b="1" i="1" kern="1200" dirty="0">
                <a:solidFill>
                  <a:schemeClr val="tx1"/>
                </a:solidFill>
                <a:effectLst/>
                <a:latin typeface="+mn-lt"/>
                <a:ea typeface="+mn-ea"/>
                <a:cs typeface="+mn-cs"/>
              </a:rPr>
              <a:t>klik ”Nice to” frem </a:t>
            </a:r>
          </a:p>
          <a:p>
            <a:pPr marL="0" marR="0" lvl="0" indent="0" algn="l" defTabSz="713203" rtl="0" eaLnBrk="1" fontAlgn="auto" latinLnBrk="0" hangingPunct="1">
              <a:lnSpc>
                <a:spcPct val="100000"/>
              </a:lnSpc>
              <a:spcBef>
                <a:spcPts val="0"/>
              </a:spcBef>
              <a:spcAft>
                <a:spcPts val="0"/>
              </a:spcAft>
              <a:buClrTx/>
              <a:buSzTx/>
              <a:buFont typeface="+mj-lt"/>
              <a:buNone/>
              <a:tabLst/>
              <a:defRPr/>
            </a:pPr>
            <a:endParaRPr lang="da-DK" sz="936"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936" kern="1200" dirty="0">
                <a:solidFill>
                  <a:schemeClr val="tx1"/>
                </a:solidFill>
                <a:effectLst/>
                <a:latin typeface="+mn-lt"/>
                <a:ea typeface="+mn-ea"/>
                <a:cs typeface="+mn-cs"/>
              </a:rPr>
              <a:t>Det gælder:</a:t>
            </a:r>
          </a:p>
          <a:p>
            <a:pPr marL="0" indent="0">
              <a:buFont typeface="+mj-lt"/>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1000" b="1" i="1" dirty="0"/>
              <a:t>(Klik for at fremhæve punkt):</a:t>
            </a:r>
          </a:p>
          <a:p>
            <a:pPr marL="0" marR="0" lvl="0" indent="0" algn="l" defTabSz="713203" rtl="0" eaLnBrk="1" fontAlgn="auto" latinLnBrk="0" hangingPunct="1">
              <a:lnSpc>
                <a:spcPct val="100000"/>
              </a:lnSpc>
              <a:spcBef>
                <a:spcPts val="0"/>
              </a:spcBef>
              <a:spcAft>
                <a:spcPts val="0"/>
              </a:spcAft>
              <a:buClrTx/>
              <a:buSzTx/>
              <a:buFont typeface="+mj-lt"/>
              <a:buNone/>
              <a:tabLst/>
              <a:defRPr/>
            </a:pPr>
            <a:endParaRPr lang="da-DK" sz="1000" i="1"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kern="1200" dirty="0">
                <a:solidFill>
                  <a:schemeClr val="tx1"/>
                </a:solidFill>
                <a:effectLst/>
                <a:latin typeface="+mn-lt"/>
                <a:ea typeface="+mn-ea"/>
                <a:cs typeface="+mn-cs"/>
              </a:rPr>
              <a:t>Afklar vikardækning</a:t>
            </a:r>
          </a:p>
          <a:p>
            <a:pPr marL="0" indent="0">
              <a:buFont typeface="+mj-lt"/>
              <a:buNone/>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1000" b="1" i="1" dirty="0"/>
              <a:t>(Klik for at fremhæve punkt):</a:t>
            </a:r>
          </a:p>
          <a:p>
            <a:pPr marL="0" indent="0">
              <a:buFont typeface="+mj-lt"/>
              <a:buNone/>
            </a:pPr>
            <a:endParaRPr lang="da-DK" sz="1000" b="1" i="1" dirty="0"/>
          </a:p>
          <a:p>
            <a:pPr marL="171450" indent="-171450">
              <a:buFont typeface="Arial" panose="020B0604020202020204" pitchFamily="34" charset="0"/>
              <a:buChar char="•"/>
            </a:pPr>
            <a:r>
              <a:rPr lang="da-DK" sz="936" kern="1200" dirty="0">
                <a:solidFill>
                  <a:schemeClr val="tx1"/>
                </a:solidFill>
                <a:effectLst/>
                <a:latin typeface="+mn-lt"/>
                <a:ea typeface="+mn-ea"/>
                <a:cs typeface="+mn-cs"/>
              </a:rPr>
              <a:t>Afklar brugernes browseradgang ift.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1000" b="1" i="1" dirty="0"/>
              <a:t>(Klik for at fremhæve punkt):</a:t>
            </a:r>
          </a:p>
          <a:p>
            <a:pPr marL="0" indent="0">
              <a:buFont typeface="+mj-lt"/>
              <a:buNone/>
            </a:pPr>
            <a:endParaRPr lang="da-DK" sz="1000" b="1" i="1" dirty="0"/>
          </a:p>
          <a:p>
            <a:pPr marL="171450" indent="-171450">
              <a:buFont typeface="Arial" panose="020B0604020202020204" pitchFamily="34" charset="0"/>
              <a:buChar char="•"/>
            </a:pPr>
            <a:r>
              <a:rPr lang="da-DK" sz="936" kern="1200" dirty="0">
                <a:solidFill>
                  <a:schemeClr val="tx1"/>
                </a:solidFill>
                <a:effectLst/>
                <a:latin typeface="+mn-lt"/>
                <a:ea typeface="+mn-ea"/>
                <a:cs typeface="+mn-cs"/>
              </a:rPr>
              <a:t>Afklar status for netværk og digitale enheder</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mj-lt"/>
              <a:buNone/>
              <a:tabLst/>
              <a:defRPr/>
            </a:pPr>
            <a:r>
              <a:rPr lang="da-DK" sz="1000" b="1" i="1" dirty="0"/>
              <a:t>(Klik for at fremhæve punkt):</a:t>
            </a:r>
          </a:p>
          <a:p>
            <a:pPr marL="0" indent="0">
              <a:buFont typeface="+mj-lt"/>
              <a:buNone/>
            </a:pPr>
            <a:endParaRPr lang="da-DK" sz="1000" b="1" i="1" dirty="0"/>
          </a:p>
          <a:p>
            <a:pPr marL="171450" indent="-171450">
              <a:buFont typeface="Arial" panose="020B0604020202020204" pitchFamily="34" charset="0"/>
              <a:buChar char="•"/>
            </a:pPr>
            <a:r>
              <a:rPr lang="da-DK" sz="936" kern="1200" dirty="0">
                <a:solidFill>
                  <a:schemeClr val="tx1"/>
                </a:solidFill>
                <a:effectLst/>
                <a:latin typeface="+mn-lt"/>
                <a:ea typeface="+mn-ea"/>
                <a:cs typeface="+mn-cs"/>
              </a:rPr>
              <a:t>Kvalitetssikre at brugerne er tilknyttet relevante grupper i de administrative systemer</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pPr marL="0" indent="0">
              <a:buFont typeface="Arial" panose="020B0604020202020204" pitchFamily="34" charset="0"/>
              <a:buNone/>
            </a:pPr>
            <a:endParaRPr lang="da-DK" sz="936" kern="1200" dirty="0">
              <a:solidFill>
                <a:schemeClr val="tx1"/>
              </a:solidFill>
              <a:effectLst/>
              <a:latin typeface="+mn-lt"/>
              <a:ea typeface="+mn-ea"/>
              <a:cs typeface="+mn-cs"/>
            </a:endParaRPr>
          </a:p>
          <a:p>
            <a:pPr marL="0" indent="0">
              <a:buFont typeface="Arial" panose="020B0604020202020204" pitchFamily="34" charset="0"/>
              <a:buNone/>
            </a:pPr>
            <a:r>
              <a:rPr lang="da-DK" sz="936" kern="1200" dirty="0">
                <a:solidFill>
                  <a:schemeClr val="tx1"/>
                </a:solidFill>
                <a:effectLst/>
                <a:latin typeface="+mn-lt"/>
                <a:ea typeface="+mn-ea"/>
                <a:cs typeface="+mn-cs"/>
              </a:rPr>
              <a:t>Selve den tekniske udrulning afhænger ikke af de fire sidstnævnte opgaver, men vil selvsagt lette den efterfølgende brug markant.</a:t>
            </a:r>
            <a:endParaRPr lang="da-DK" sz="936"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kern="1200" dirty="0">
              <a:solidFill>
                <a:schemeClr val="tx1"/>
              </a:solidFill>
              <a:effectLst/>
              <a:latin typeface="+mn-lt"/>
              <a:ea typeface="+mn-ea"/>
              <a:cs typeface="+mn-cs"/>
            </a:endParaRPr>
          </a:p>
          <a:p>
            <a:pPr marL="0" indent="0">
              <a:buFont typeface="Arial" panose="020B0604020202020204" pitchFamily="34" charset="0"/>
              <a:buNone/>
            </a:pPr>
            <a:endParaRPr lang="da-DK" sz="900" kern="1200" dirty="0">
              <a:solidFill>
                <a:schemeClr val="tx1"/>
              </a:solidFill>
              <a:effectLst/>
              <a:latin typeface="+mn-lt"/>
              <a:ea typeface="+mn-ea"/>
              <a:cs typeface="+mn-cs"/>
            </a:endParaRPr>
          </a:p>
          <a:p>
            <a:endParaRPr lang="da-DK" sz="900" b="0" dirty="0"/>
          </a:p>
        </p:txBody>
      </p:sp>
      <p:sp>
        <p:nvSpPr>
          <p:cNvPr id="4" name="Slide Number Placeholder 3"/>
          <p:cNvSpPr>
            <a:spLocks noGrp="1"/>
          </p:cNvSpPr>
          <p:nvPr>
            <p:ph type="sldNum" sz="quarter" idx="10"/>
          </p:nvPr>
        </p:nvSpPr>
        <p:spPr/>
        <p:txBody>
          <a:bodyPr/>
          <a:lstStyle/>
          <a:p>
            <a:fld id="{0DA0114A-87C3-AE42-9FE6-947C2632DDED}" type="slidenum">
              <a:rPr lang="da-DK" smtClean="0"/>
              <a:t>77</a:t>
            </a:fld>
            <a:endParaRPr lang="da-DK"/>
          </a:p>
        </p:txBody>
      </p:sp>
    </p:spTree>
    <p:extLst>
      <p:ext uri="{BB962C8B-B14F-4D97-AF65-F5344CB8AC3E}">
        <p14:creationId xmlns:p14="http://schemas.microsoft.com/office/powerpoint/2010/main" val="903018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 </a:t>
            </a:r>
          </a:p>
          <a:p>
            <a:r>
              <a:rPr lang="da-DK" sz="900" b="1" dirty="0"/>
              <a:t>Rammen for hvem der har adgang til hvilken funktionalitet, samt hvordan </a:t>
            </a:r>
            <a:r>
              <a:rPr lang="da-DK" sz="900" b="1" dirty="0">
                <a:latin typeface="Calibri Light" panose="020F0302020204030204" pitchFamily="34" charset="0"/>
                <a:cs typeface="Calibri Light" panose="020F0302020204030204" pitchFamily="34" charset="0"/>
              </a:rPr>
              <a:t>de forskellige brugere har adgang til at bruge den, </a:t>
            </a:r>
            <a:r>
              <a:rPr lang="da-DK" sz="900" b="1" dirty="0"/>
              <a:t>sættes af kommunens administrator i forbindelse med opsætningen af Aula de første to uger af udrulningsperioden.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Ud fra den ramme, der er sat på kommunalt niveau, kan </a:t>
            </a:r>
            <a:r>
              <a:rPr lang="da-DK" sz="900" b="0" dirty="0"/>
              <a:t>institutionsadministratorerne i kommunen</a:t>
            </a:r>
            <a:r>
              <a:rPr lang="da-DK" sz="900" dirty="0"/>
              <a:t> opsætte og håndtere funktionalitet i Aula for deres givne institutioner. </a:t>
            </a:r>
            <a:endParaRPr lang="da-DK" sz="800" i="0" strike="noStrike" kern="1200" dirty="0">
              <a:solidFill>
                <a:schemeClr val="tx1"/>
              </a:solidFill>
              <a:effectLst/>
              <a:latin typeface="+mn-lt"/>
              <a:ea typeface="+mn-ea"/>
              <a:cs typeface="+mn-cs"/>
            </a:endParaRP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strike="noStrike" kern="1200" dirty="0">
                <a:solidFill>
                  <a:schemeClr val="tx1"/>
                </a:solidFill>
                <a:effectLst/>
                <a:latin typeface="+mn-lt"/>
                <a:ea typeface="+mn-ea"/>
                <a:cs typeface="+mn-cs"/>
              </a:rPr>
              <a:t>På institutionsniveau er der, som nævnt også  obligatoriske 7 trin, der skal gennemføres under opsætningen af Aula </a:t>
            </a:r>
            <a:r>
              <a:rPr lang="da-DK" sz="900" i="0" strike="noStrike" kern="1200" dirty="0">
                <a:solidFill>
                  <a:schemeClr val="tx1"/>
                </a:solidFill>
                <a:effectLst/>
                <a:latin typeface="+mn-lt"/>
                <a:ea typeface="+mn-ea"/>
                <a:cs typeface="+mn-cs"/>
              </a:rPr>
              <a:t>i de sidste 4 uger af udrulningsperioden. Det 7 trin omhandler: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1. trin frem):</a:t>
            </a:r>
            <a:endParaRPr lang="da-DK" i="1" dirty="0"/>
          </a:p>
          <a:p>
            <a:endParaRPr lang="da-DK" dirty="0"/>
          </a:p>
          <a:p>
            <a:r>
              <a:rPr lang="da-DK" b="1" dirty="0"/>
              <a:t>Trin 1: Kvalitetssikre data fra UNI-login:</a:t>
            </a:r>
            <a:r>
              <a:rPr lang="da-DK" b="0" dirty="0"/>
              <a:t> </a:t>
            </a:r>
            <a:r>
              <a:rPr lang="da-DK" sz="1000" b="0" kern="1200" dirty="0">
                <a:solidFill>
                  <a:schemeClr val="tx1"/>
                </a:solidFill>
                <a:effectLst/>
                <a:latin typeface="+mn-lt"/>
                <a:ea typeface="+mn-ea"/>
                <a:cs typeface="+mn-cs"/>
              </a:rPr>
              <a:t>Opgaven </a:t>
            </a:r>
            <a:r>
              <a:rPr lang="da-DK" sz="1000" kern="1200" dirty="0">
                <a:solidFill>
                  <a:schemeClr val="tx1"/>
                </a:solidFill>
                <a:effectLst/>
                <a:latin typeface="+mn-lt"/>
                <a:ea typeface="+mn-ea"/>
                <a:cs typeface="+mn-cs"/>
              </a:rPr>
              <a:t>indebærer at sikre, at brugere og grupper hentet fra UNI-Login sker korrekt – igen sikre at alle institutionens brugere er med og evt. oprette standard for supplerende stamdata, hvis der er behov for det.</a:t>
            </a:r>
          </a:p>
          <a:p>
            <a:endParaRPr lang="da-DK" sz="1000" b="1" i="1" strike="sng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i="1" dirty="0"/>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Trin 2: </a:t>
            </a:r>
            <a:r>
              <a:rPr lang="da-DK" sz="800" b="1" i="0" dirty="0"/>
              <a:t>Kvalitetssikre skemasynkronisering: </a:t>
            </a:r>
            <a:r>
              <a:rPr lang="da-DK" sz="936" kern="1200" dirty="0">
                <a:solidFill>
                  <a:schemeClr val="tx1"/>
                </a:solidFill>
                <a:effectLst/>
                <a:latin typeface="+mn-lt"/>
                <a:ea typeface="+mn-ea"/>
                <a:cs typeface="+mn-cs"/>
              </a:rPr>
              <a:t>Netcompany opsætter skema-synkroniseringen i Aula. Opgaven i at kvalitetssikre skema-synkroniseringen ligger dermed i at kontrollere at skemaet ser korrekt ud, og at synkroniseringen fungerer som forventet i Aula. </a:t>
            </a:r>
          </a:p>
          <a:p>
            <a:endParaRPr lang="da-DK" sz="800" b="1" i="0" dirty="0"/>
          </a:p>
          <a:p>
            <a:r>
              <a:rPr lang="da-DK" sz="1000" b="1" i="1" dirty="0"/>
              <a:t>(Klik trin frem): </a:t>
            </a:r>
            <a:endParaRPr lang="da-DK" i="1" dirty="0"/>
          </a:p>
          <a:p>
            <a:endParaRPr lang="da-DK" b="1" dirty="0"/>
          </a:p>
          <a:p>
            <a:r>
              <a:rPr lang="da-DK" b="1" dirty="0"/>
              <a:t>Trin 3: Opsætte datapolitik: </a:t>
            </a:r>
            <a:r>
              <a:rPr lang="da-DK" b="0" dirty="0"/>
              <a:t>Så institutionens brugere af </a:t>
            </a:r>
            <a:r>
              <a:rPr lang="da-DK" sz="936" b="0" kern="1200" dirty="0">
                <a:solidFill>
                  <a:schemeClr val="tx1"/>
                </a:solidFill>
                <a:effectLst/>
                <a:latin typeface="+mn-lt"/>
                <a:ea typeface="+mn-ea"/>
                <a:cs typeface="+mn-cs"/>
              </a:rPr>
              <a:t>Aula kan tilgå skolens datapolitik fra skolens hjemmeside. </a:t>
            </a:r>
          </a:p>
          <a:p>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4: Opsætte institutionens </a:t>
            </a:r>
            <a:r>
              <a:rPr lang="da-DK" b="1" dirty="0" err="1"/>
              <a:t>dashboards</a:t>
            </a:r>
            <a:r>
              <a:rPr lang="da-DK" b="1" dirty="0"/>
              <a:t> – herunder </a:t>
            </a:r>
            <a:r>
              <a:rPr lang="da-DK" b="1" dirty="0" err="1"/>
              <a:t>widgets</a:t>
            </a:r>
            <a:r>
              <a:rPr lang="da-DK" b="1" dirty="0"/>
              <a:t>:</a:t>
            </a:r>
            <a:r>
              <a:rPr lang="da-DK" b="0" dirty="0"/>
              <a:t> </a:t>
            </a:r>
            <a:r>
              <a:rPr lang="da-DK" sz="900" kern="1200" dirty="0">
                <a:solidFill>
                  <a:schemeClr val="tx1"/>
                </a:solidFill>
                <a:effectLst/>
                <a:latin typeface="+mn-lt"/>
                <a:ea typeface="+mn-ea"/>
                <a:cs typeface="+mn-cs"/>
              </a:rPr>
              <a:t>Institutionsadministratorer kan tilpasse det kommunalt definerede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 dvs. tilføje og fjerne moduler eller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for alle profiltyper på institutionsniveau.  </a:t>
            </a:r>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5: Opsætte institutionens grupper: </a:t>
            </a:r>
            <a:r>
              <a:rPr lang="da-DK" sz="936" kern="1200" dirty="0">
                <a:solidFill>
                  <a:schemeClr val="tx1"/>
                </a:solidFill>
                <a:effectLst/>
                <a:latin typeface="+mn-lt"/>
                <a:ea typeface="+mn-ea"/>
                <a:cs typeface="+mn-cs"/>
              </a:rPr>
              <a:t>Aula-Grupper oprettes i Aulas administrationsmodul i overensstemmelse med institutionens eller kommunens anvendelsesstrategi. </a:t>
            </a:r>
          </a:p>
          <a:p>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Trin 6: </a:t>
            </a:r>
            <a:r>
              <a:rPr kumimoji="0" lang="da-DK" sz="900" b="1" i="0" u="none" strike="noStrike" kern="1200" cap="none" spc="0" normalizeH="0" baseline="0" noProof="0" dirty="0">
                <a:ln>
                  <a:noFill/>
                </a:ln>
                <a:solidFill>
                  <a:srgbClr val="000000"/>
                </a:solidFill>
                <a:effectLst/>
                <a:uLnTx/>
                <a:uFillTx/>
                <a:latin typeface="Lato black"/>
                <a:ea typeface="+mn-ea"/>
                <a:cs typeface="+mn-cs"/>
              </a:rPr>
              <a:t>Opsætning af  hvilke tilladelser og supplerende stamdata: </a:t>
            </a:r>
            <a:r>
              <a:rPr lang="da-DK" sz="936" kern="1200" dirty="0">
                <a:solidFill>
                  <a:schemeClr val="tx1"/>
                </a:solidFill>
                <a:effectLst/>
                <a:latin typeface="+mn-lt"/>
                <a:ea typeface="+mn-ea"/>
                <a:cs typeface="+mn-cs"/>
              </a:rPr>
              <a:t>Udover de supplerende stamdata fra standardlisten skal tilladelser og samtykker oprettes og opsættes for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Lato black"/>
                <a:ea typeface="+mn-ea"/>
                <a:cs typeface="+mn-cs"/>
              </a:rPr>
              <a:t>Trin 7: </a:t>
            </a:r>
            <a:r>
              <a:rPr lang="da-DK" sz="900" b="1" dirty="0"/>
              <a:t>Tildeling af roller og rettigheder</a:t>
            </a:r>
            <a:r>
              <a:rPr lang="da-DK" sz="900" b="0" dirty="0"/>
              <a:t>: Institutionsadministratoren tildeler her roller og rettigheder til brugere på institutionen. </a:t>
            </a:r>
            <a:endParaRPr lang="da-DK" sz="900" b="0" i="1" dirty="0"/>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Alle trin er udførligt beskrevet i den </a:t>
            </a:r>
            <a:r>
              <a:rPr lang="da-DK" b="1" i="0" dirty="0"/>
              <a:t>udrulningsdrejebog</a:t>
            </a:r>
            <a:r>
              <a:rPr lang="da-DK" b="0" i="0" dirty="0"/>
              <a:t>, som kommunerne får adgang til.</a:t>
            </a:r>
            <a:r>
              <a:rPr lang="da-DK" b="1" i="1" dirty="0"/>
              <a:t> </a:t>
            </a:r>
            <a:r>
              <a:rPr lang="da-DK" b="0" i="0" dirty="0"/>
              <a:t>Hvor I finder den, skal vi se nærmere på – men først en kort pause…</a:t>
            </a:r>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78</a:t>
            </a:fld>
            <a:endParaRPr lang="da-DK"/>
          </a:p>
        </p:txBody>
      </p:sp>
    </p:spTree>
    <p:extLst>
      <p:ext uri="{BB962C8B-B14F-4D97-AF65-F5344CB8AC3E}">
        <p14:creationId xmlns:p14="http://schemas.microsoft.com/office/powerpoint/2010/main" val="4089356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Vi tager igen en pause på 15 min og mødes her igen </a:t>
            </a:r>
            <a:r>
              <a:rPr lang="da-DK" sz="1000" i="1" kern="1200" dirty="0">
                <a:solidFill>
                  <a:schemeClr val="tx1"/>
                </a:solidFill>
                <a:effectLst/>
                <a:latin typeface="+mn-lt"/>
                <a:ea typeface="+mn-ea"/>
                <a:cs typeface="+mn-cs"/>
              </a:rPr>
              <a:t>angiv klokkeslæt </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a:t>Aula intro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i="0" baseline="0" dirty="0"/>
              <a:t>Manus</a:t>
            </a:r>
            <a:r>
              <a:rPr lang="da-DK" sz="1200" i="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Endelig gør Aula det også </a:t>
            </a:r>
            <a:r>
              <a:rPr lang="da-DK" sz="1200" b="1" i="0" baseline="0" dirty="0"/>
              <a:t>muligt for jer at kommunikere på tværs af kommuner og institutioner</a:t>
            </a:r>
            <a:r>
              <a:rPr lang="da-DK" sz="1200" i="0"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Samtidig kan vi også kommunikere med eksterne fagpersoner uden for Aula  – eksempelvis ifm. Åben skole og tilrettelæggelse af undervisningsforløb med naturskole og lign., hvor eksempelvis en naturvejleder skal involveres.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r>
              <a:rPr lang="da-DK" dirty="0"/>
              <a:t>Aula åbner altså op for nye muligheder for kommunikation og samarbejde. </a:t>
            </a:r>
            <a:r>
              <a:rPr lang="da-DK" b="1" dirty="0"/>
              <a:t>Hvordan I kommer til at kommunikere og samarbejde i Aula, vil, som vi var omkring indledningsvist, afhænge af hvilke rammer for brugen af Aula, der besluttes i jeres kommuner og på jeres skoler.</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hvordan ser der så ud derinde i Aula?</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310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For at sikre det bedst mulige afsæt for jeres opsætning af Aula, er det vigtigt, at I alle har et godt overblik over, hvilke spørgsmål omkring opsætning og udrulning, der skal afklares i egen kommune. Afklaringer omkring brug og opsætning har derfor været et gennemgående fokus gennem hele forløbet i dag - og på jeres huskesedler skulle der gerne være noteret et par spørgsmål, som I skal hjem og have svar på efter i dag – det vender vi tilbage til…</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Som indledning til den summe-øvelse vi nu skal til, skal I starte med at tilgå </a:t>
            </a:r>
            <a:r>
              <a:rPr lang="da-DK" b="1" dirty="0"/>
              <a:t>administratorvejledningen</a:t>
            </a:r>
            <a:r>
              <a:rPr lang="da-DK" dirty="0"/>
              <a:t>. Administratorvejledningen er sammen med udrulningsdrejebogen jeres vigtigste værktøj og støtte ifm. opsætningen Aula. Vi skal derfor sikre, at I ved, hvor I kan tilgå dem.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 I finder, som bekendt, </a:t>
            </a:r>
            <a:r>
              <a:rPr lang="da-DK" b="0" dirty="0"/>
              <a:t>administratorvejledningen</a:t>
            </a:r>
            <a:r>
              <a:rPr lang="da-DK" dirty="0"/>
              <a:t> </a:t>
            </a:r>
            <a:r>
              <a:rPr lang="da-DK" u="none" dirty="0"/>
              <a:t>på </a:t>
            </a:r>
            <a:r>
              <a:rPr lang="da-DK" sz="1000" u="none" dirty="0">
                <a:latin typeface="Lato black"/>
                <a:hlinkClick r:id="rId3"/>
              </a:rPr>
              <a:t>www.aulainfo.dk</a:t>
            </a:r>
            <a:r>
              <a:rPr lang="da-DK" sz="1000" u="none" dirty="0">
                <a:latin typeface="Lato black"/>
              </a:rPr>
              <a:t> </a:t>
            </a:r>
            <a:r>
              <a:rPr lang="da-DK" sz="1000" b="1" i="1" u="none" dirty="0">
                <a:latin typeface="Lato black"/>
              </a:rPr>
              <a:t>(Til underviser: Vis hvordan deltagerne tilgår administratorvejledning på hjemmeside). </a:t>
            </a:r>
            <a:r>
              <a:rPr lang="da-DK" sz="1000" b="0" i="0" u="none" dirty="0">
                <a:latin typeface="Lato black"/>
              </a:rPr>
              <a:t>Når udrulningsdrejebogen er klar, vil den også være at finde her.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Brug 15 minutter på at skimme administratorvejledningen igennem to og to og noter eventuelle spørgsmål, der her rejser sig.</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r>
              <a:rPr lang="da-DK" b="1" dirty="0"/>
              <a:t>Opsamling</a:t>
            </a:r>
          </a:p>
          <a:p>
            <a:r>
              <a:rPr lang="da-DK" b="0" dirty="0"/>
              <a:t>Har I noteret nogle spørgsmål her?</a:t>
            </a:r>
          </a:p>
          <a:p>
            <a:endParaRPr lang="da-DK" b="0" dirty="0"/>
          </a:p>
          <a:p>
            <a:r>
              <a:rPr lang="da-DK" b="0" i="1" dirty="0"/>
              <a:t>Lad deltagerne byde ind med spørgsmål og følg op.</a:t>
            </a:r>
          </a:p>
        </p:txBody>
      </p:sp>
      <p:sp>
        <p:nvSpPr>
          <p:cNvPr id="4" name="Slide Number Placeholder 3"/>
          <p:cNvSpPr>
            <a:spLocks noGrp="1"/>
          </p:cNvSpPr>
          <p:nvPr>
            <p:ph type="sldNum" sz="quarter" idx="10"/>
          </p:nvPr>
        </p:nvSpPr>
        <p:spPr/>
        <p:txBody>
          <a:bodyPr/>
          <a:lstStyle/>
          <a:p>
            <a:fld id="{0DA0114A-87C3-AE42-9FE6-947C2632DDED}" type="slidenum">
              <a:rPr lang="da-DK" smtClean="0"/>
              <a:t>80</a:t>
            </a:fld>
            <a:endParaRPr lang="da-DK"/>
          </a:p>
        </p:txBody>
      </p:sp>
    </p:spTree>
    <p:extLst>
      <p:ext uri="{BB962C8B-B14F-4D97-AF65-F5344CB8AC3E}">
        <p14:creationId xmlns:p14="http://schemas.microsoft.com/office/powerpoint/2010/main" val="58992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Opgave</a:t>
            </a:r>
          </a:p>
          <a:p>
            <a:r>
              <a:rPr lang="da-DK" sz="1000" b="1" dirty="0"/>
              <a:t>Manus</a:t>
            </a:r>
          </a:p>
          <a:p>
            <a:r>
              <a:rPr lang="da-DK" sz="1000"/>
              <a:t>Ud over </a:t>
            </a:r>
            <a:r>
              <a:rPr lang="da-DK" sz="1000" b="1"/>
              <a:t>administratorvejledning</a:t>
            </a:r>
            <a:r>
              <a:rPr lang="da-DK" sz="1000"/>
              <a:t> og </a:t>
            </a:r>
            <a:r>
              <a:rPr lang="da-DK" sz="1000" b="1"/>
              <a:t>udrulningsdrejebog</a:t>
            </a:r>
            <a:r>
              <a:rPr lang="da-DK" sz="1000"/>
              <a:t>, er jeres </a:t>
            </a:r>
            <a:r>
              <a:rPr lang="da-DK" sz="1000" b="1" i="0"/>
              <a:t>huskeseddel</a:t>
            </a:r>
            <a:r>
              <a:rPr lang="da-DK" sz="1000"/>
              <a:t>, som I flittigt har noteret på de sidste to dage, lige nu jeres vigtigste værktøjer ifm. med jeres forberedelse forud for jeres opsætning af Aula.</a:t>
            </a:r>
          </a:p>
          <a:p>
            <a:endParaRPr lang="da-DK" sz="1000" dirty="0"/>
          </a:p>
          <a:p>
            <a:r>
              <a:rPr lang="da-DK" sz="1000" dirty="0"/>
              <a:t>Vi tager derfor en 20 minutters summe-øvelse, hvor I:</a:t>
            </a:r>
          </a:p>
          <a:p>
            <a:endParaRPr lang="da-DK" sz="1000" dirty="0"/>
          </a:p>
          <a:p>
            <a:pPr marL="228600" indent="-228600">
              <a:buAutoNum type="arabicPeriod"/>
            </a:pPr>
            <a:r>
              <a:rPr lang="da-DK" sz="1000" b="1" dirty="0"/>
              <a:t>Opsummerer og deler jeres afklaringspunkter </a:t>
            </a:r>
            <a:r>
              <a:rPr lang="da-DK" sz="1000" dirty="0"/>
              <a:t>og spørgsmål omkring udrulningen af Aula i jeres ”team” (4 og 4). Lad den med den største skostørrelse lægge ud – spørg gerne ind til, hvorfor de enkelte har noteret netop de afklaringspunkter.</a:t>
            </a:r>
          </a:p>
          <a:p>
            <a:pPr marL="228600" indent="-228600">
              <a:buAutoNum type="arabicPeriod"/>
            </a:pPr>
            <a:endParaRPr lang="da-DK" sz="1000" b="1" dirty="0"/>
          </a:p>
          <a:p>
            <a:pPr marL="228600" indent="-228600">
              <a:buAutoNum type="arabicPeriod"/>
            </a:pPr>
            <a:r>
              <a:rPr lang="da-DK" sz="1000" b="1" dirty="0"/>
              <a:t>Udvælg og notér de tre vigtigste afklaringspunkter på </a:t>
            </a:r>
            <a:r>
              <a:rPr lang="da-DK" sz="1000" b="1" dirty="0" err="1"/>
              <a:t>postits</a:t>
            </a:r>
            <a:r>
              <a:rPr lang="da-DK" sz="1000" b="1" dirty="0"/>
              <a:t>.</a:t>
            </a:r>
            <a:r>
              <a:rPr lang="da-DK" sz="1000" b="1" i="1" dirty="0"/>
              <a:t> </a:t>
            </a:r>
          </a:p>
          <a:p>
            <a:pPr marL="228600" indent="-228600">
              <a:buAutoNum type="arabicPeriod"/>
            </a:pPr>
            <a:endParaRPr lang="da-DK" sz="1000" b="1" i="1" dirty="0"/>
          </a:p>
          <a:p>
            <a:pPr marL="228600" indent="-228600">
              <a:buAutoNum type="arabicPeriod"/>
            </a:pPr>
            <a:r>
              <a:rPr lang="da-DK" sz="1000" b="1" i="0" dirty="0"/>
              <a:t>Kategoriser afklaringspunkter</a:t>
            </a:r>
            <a:r>
              <a:rPr lang="da-DK" sz="1000" i="0" dirty="0"/>
              <a:t>: Hvilke hører under afklaringer omkring </a:t>
            </a:r>
            <a:r>
              <a:rPr lang="da-DK" sz="1000" b="1" i="0" dirty="0"/>
              <a:t>anvendelse</a:t>
            </a:r>
            <a:r>
              <a:rPr lang="da-DK" sz="1000" i="0" dirty="0"/>
              <a:t> af Aula og hvilke omhandler </a:t>
            </a:r>
            <a:r>
              <a:rPr lang="da-DK" sz="1000" b="1" i="0" dirty="0"/>
              <a:t>opsætning</a:t>
            </a:r>
            <a:r>
              <a:rPr lang="da-DK" sz="1000" i="0" dirty="0"/>
              <a:t>?</a:t>
            </a:r>
          </a:p>
          <a:p>
            <a:endParaRPr lang="da-DK" sz="1000" dirty="0"/>
          </a:p>
          <a:p>
            <a:r>
              <a:rPr lang="da-DK" sz="1000" dirty="0"/>
              <a:t>Som afrunding på øvelse skal </a:t>
            </a:r>
            <a:r>
              <a:rPr lang="da-DK" sz="1000" dirty="0" err="1"/>
              <a:t>postits</a:t>
            </a:r>
            <a:r>
              <a:rPr lang="da-DK" sz="1000" dirty="0"/>
              <a:t> placeres på væg under hhv. </a:t>
            </a:r>
            <a:r>
              <a:rPr lang="da-DK" sz="1000" b="1" dirty="0"/>
              <a:t>Anvendelse</a:t>
            </a:r>
            <a:r>
              <a:rPr lang="da-DK" sz="1000" dirty="0"/>
              <a:t> og </a:t>
            </a:r>
            <a:r>
              <a:rPr lang="da-DK" sz="1000" b="1" dirty="0"/>
              <a:t>Opsætning</a:t>
            </a:r>
            <a:r>
              <a:rPr lang="da-DK" sz="1000" dirty="0"/>
              <a:t>.</a:t>
            </a:r>
          </a:p>
          <a:p>
            <a:endParaRPr lang="da-DK" sz="1000" dirty="0"/>
          </a:p>
          <a:p>
            <a:r>
              <a:rPr lang="da-DK" sz="1000" i="1" dirty="0"/>
              <a:t>Saml op på øvelsen ved at lade herefter grupperne byde ind med deres vigtigste afklaringspunkter i fællesskab – hvorfor har de valgt dem?</a:t>
            </a:r>
          </a:p>
          <a:p>
            <a:endParaRPr lang="da-DK" sz="1000" i="1" dirty="0"/>
          </a:p>
          <a:p>
            <a:r>
              <a:rPr lang="da-DK" sz="1000" b="1" dirty="0"/>
              <a:t>Afrund øvelse/opsamling:</a:t>
            </a:r>
          </a:p>
          <a:p>
            <a:endParaRPr lang="da-DK" sz="1000" dirty="0"/>
          </a:p>
          <a:p>
            <a:pPr marL="171450" indent="-171450">
              <a:buFont typeface="Arial" panose="020B0604020202020204" pitchFamily="34" charset="0"/>
              <a:buChar char="•"/>
            </a:pPr>
            <a:r>
              <a:rPr lang="da-DK" sz="1000" dirty="0"/>
              <a:t>Er der afklaringspunkter på post </a:t>
            </a:r>
            <a:r>
              <a:rPr lang="da-DK" sz="1000" dirty="0" err="1"/>
              <a:t>its</a:t>
            </a:r>
            <a:r>
              <a:rPr lang="da-DK" sz="1000" dirty="0"/>
              <a:t>, og som vi har delt i dette modul, som I hver især skal supplere jeres egne huskesedler med?</a:t>
            </a:r>
          </a:p>
          <a:p>
            <a:pPr marL="171450" indent="-171450">
              <a:buFont typeface="Arial" panose="020B0604020202020204" pitchFamily="34" charset="0"/>
              <a:buChar char="•"/>
            </a:pPr>
            <a:r>
              <a:rPr lang="da-DK" sz="1000" dirty="0"/>
              <a:t>Har I et godt overblik over, hvem de enkelte afklaringspunkter skal adresseres til?</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16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er nu næsten nået til vejs ende – vi har blot to punkter tilbage på programmet…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250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Afslutningsvist kaster vi et sidste blik på parkeringspladsen </a:t>
            </a:r>
          </a:p>
          <a:p>
            <a:endParaRPr lang="da-DK" dirty="0"/>
          </a:p>
          <a:p>
            <a:pPr marL="171450" indent="-171450">
              <a:buFont typeface="Arial" panose="020B0604020202020204" pitchFamily="34" charset="0"/>
              <a:buChar char="•"/>
            </a:pPr>
            <a:r>
              <a:rPr lang="da-DK" dirty="0"/>
              <a:t>Er der spørgsmål, der ikke er fulgt op på?</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i="1" dirty="0"/>
              <a:t>(Er der eventuelt spørgsmål, som underviseren ikke kan besvare, skal det sikres, at deltagerne ved, at der vil blive fulgt op på disse og hvordan.)</a:t>
            </a:r>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83</a:t>
            </a:fld>
            <a:endParaRPr lang="da-DK"/>
          </a:p>
        </p:txBody>
      </p:sp>
    </p:spTree>
    <p:extLst>
      <p:ext uri="{BB962C8B-B14F-4D97-AF65-F5344CB8AC3E}">
        <p14:creationId xmlns:p14="http://schemas.microsoft.com/office/powerpoint/2010/main" val="29830583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Det </a:t>
            </a:r>
            <a:r>
              <a:rPr lang="da-DK" dirty="0" err="1"/>
              <a:t>aller</a:t>
            </a:r>
            <a:r>
              <a:rPr lang="da-DK" dirty="0"/>
              <a:t>-, allersidste sidste punkt på programmet for i dag er en kort </a:t>
            </a:r>
            <a:r>
              <a:rPr lang="da-DK" sz="936" kern="1200" dirty="0">
                <a:solidFill>
                  <a:schemeClr val="tx1"/>
                </a:solidFill>
                <a:effectLst/>
                <a:latin typeface="+mn-lt"/>
                <a:ea typeface="+mn-ea"/>
                <a:cs typeface="+mn-cs"/>
              </a:rPr>
              <a:t>online </a:t>
            </a:r>
            <a:r>
              <a:rPr lang="da-DK" dirty="0"/>
              <a:t>evaluering. </a:t>
            </a:r>
            <a:r>
              <a:rPr lang="da-DK" sz="936" b="1" kern="1200" dirty="0">
                <a:solidFill>
                  <a:schemeClr val="tx1"/>
                </a:solidFill>
                <a:effectLst/>
                <a:latin typeface="+mn-lt"/>
                <a:ea typeface="+mn-ea"/>
                <a:cs typeface="+mn-cs"/>
              </a:rPr>
              <a:t>Evalueringsskemaet indeholder otte spørgsmål fordelt på fire tematiske områder samt et afsluttende åbent spørgsmål</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tilgår evalueringsskemaet via viste QR-kode eller URL.</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har ca. 10 minutter til udfyldelse af evalueringsskemaet. Giv hinanden tid og ro – jeg skal nok sige til, når tiden er gået eller hvis alle er færdige før tid – så afrunder vi dagen i fællesskab ;-)</a:t>
            </a:r>
          </a:p>
          <a:p>
            <a:endParaRPr lang="da-DK" sz="936"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a:t>
            </a:r>
            <a:r>
              <a:rPr lang="da-DK" sz="936" kern="1200" dirty="0">
                <a:solidFill>
                  <a:schemeClr val="tx1"/>
                </a:solidFill>
                <a:effectLst/>
                <a:latin typeface="+mn-lt"/>
                <a:ea typeface="+mn-ea"/>
                <a:cs typeface="+mn-cs"/>
              </a:rPr>
              <a:t>:</a:t>
            </a:r>
          </a:p>
          <a:p>
            <a:r>
              <a:rPr lang="da-DK" sz="936" b="0" i="1" kern="1200" dirty="0">
                <a:solidFill>
                  <a:schemeClr val="tx1"/>
                </a:solidFill>
                <a:effectLst/>
                <a:latin typeface="+mn-lt"/>
                <a:ea typeface="+mn-ea"/>
                <a:cs typeface="+mn-cs"/>
              </a:rPr>
              <a:t>Uddannelsesforløbets forløbsnummer noteres på slide</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Når deltagerne har færdiggjort evalueringen afrundes der med et ”Tak for i dag”</a:t>
            </a:r>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3381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Stort tak for to rigtig gode dage – jeg håber, I føler jer godt klædt på til jeres opgaver som kommunale administratorer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1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Aula intro</a:t>
            </a:r>
          </a:p>
          <a:p>
            <a:r>
              <a:rPr lang="da-DK" b="1" dirty="0"/>
              <a:t>Manus:</a:t>
            </a:r>
          </a:p>
          <a:p>
            <a:r>
              <a:rPr lang="da-DK" b="0" dirty="0"/>
              <a:t>Det</a:t>
            </a:r>
            <a:r>
              <a:rPr lang="da-DK" dirty="0"/>
              <a:t> første I vil se, når I logger på Aula, er </a:t>
            </a:r>
            <a:r>
              <a:rPr lang="da-DK" b="1" dirty="0"/>
              <a:t>Aula Overblik.</a:t>
            </a: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Aula gør brug af farvepaletter for at angive, hvilken rolle man er logget ind som.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Den blå farve signalerer, at du er logget ind som forældre eller elev, mens den </a:t>
            </a:r>
            <a:r>
              <a:rPr lang="da-DK" dirty="0">
                <a:solidFill>
                  <a:srgbClr val="00B050"/>
                </a:solidFill>
                <a:highlight>
                  <a:srgbClr val="45B7C1"/>
                </a:highlight>
              </a:rPr>
              <a:t>grønne </a:t>
            </a:r>
            <a:r>
              <a:rPr lang="da-DK" dirty="0"/>
              <a:t>signalerer, at du er logget ind som medarbejder – her ser vi overblikket fra et forældreperspektiv.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I overblikket ser vi alle opslag og billeder, som er lagt op fra de grupper, som vi selv er medlem af</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Som udgangspunkt er grupper de klasser, vi er tilknyttet (</a:t>
            </a:r>
            <a:r>
              <a:rPr lang="da-DK" sz="936" b="1" i="1" kern="1200" dirty="0">
                <a:solidFill>
                  <a:schemeClr val="tx1"/>
                </a:solidFill>
                <a:effectLst/>
                <a:latin typeface="+mn-lt"/>
                <a:ea typeface="+mn-ea"/>
                <a:cs typeface="+mn-cs"/>
              </a:rPr>
              <a:t>klik markering af grupper 0.U, 0.V </a:t>
            </a:r>
            <a:r>
              <a:rPr lang="da-DK" sz="936" b="1" i="1" kern="1200" dirty="0" err="1">
                <a:solidFill>
                  <a:schemeClr val="tx1"/>
                </a:solidFill>
                <a:effectLst/>
                <a:latin typeface="+mn-lt"/>
                <a:ea typeface="+mn-ea"/>
                <a:cs typeface="+mn-cs"/>
              </a:rPr>
              <a:t>etc</a:t>
            </a:r>
            <a:r>
              <a:rPr lang="da-DK" sz="936" b="1" i="1" kern="1200" dirty="0">
                <a:solidFill>
                  <a:schemeClr val="tx1"/>
                </a:solidFill>
                <a:effectLst/>
                <a:latin typeface="+mn-lt"/>
                <a:ea typeface="+mn-ea"/>
                <a:cs typeface="+mn-cs"/>
              </a:rPr>
              <a:t> frem</a:t>
            </a:r>
            <a:r>
              <a:rPr lang="da-DK" sz="936" b="1" kern="1200" dirty="0">
                <a:solidFill>
                  <a:schemeClr val="tx1"/>
                </a:solidFill>
                <a:effectLst/>
                <a:latin typeface="+mn-lt"/>
                <a:ea typeface="+mn-ea"/>
                <a:cs typeface="+mn-cs"/>
              </a:rPr>
              <a:t>)</a:t>
            </a:r>
            <a:r>
              <a:rPr lang="da-DK" sz="936" b="0" kern="1200" dirty="0">
                <a:solidFill>
                  <a:schemeClr val="tx1"/>
                </a:solidFill>
                <a:effectLst/>
                <a:latin typeface="+mn-lt"/>
                <a:ea typeface="+mn-ea"/>
                <a:cs typeface="+mn-cs"/>
              </a:rPr>
              <a:t>.</a:t>
            </a:r>
            <a:r>
              <a:rPr lang="da-DK" sz="936" kern="1200" dirty="0">
                <a:solidFill>
                  <a:schemeClr val="tx1"/>
                </a:solidFill>
                <a:effectLst/>
                <a:latin typeface="+mn-lt"/>
                <a:ea typeface="+mn-ea"/>
                <a:cs typeface="+mn-cs"/>
              </a:rPr>
              <a:t> </a:t>
            </a:r>
            <a:r>
              <a:rPr lang="da-DK" baseline="0" dirty="0"/>
              <a:t>Klasser og al stamdata på alle brugere er automatisk hentet ind i Aula via UNI-Login fra kommunens personale- og elevadministrative systemer.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Aula overblik samler på den måde alle opslag fra de grupper, I er medlem af i ét samlet overblik</a:t>
            </a:r>
            <a:r>
              <a:rPr lang="da-DK" sz="936" kern="1200" dirty="0">
                <a:solidFill>
                  <a:schemeClr val="tx1"/>
                </a:solidFill>
                <a:effectLst/>
                <a:latin typeface="+mn-lt"/>
                <a:ea typeface="+mn-ea"/>
                <a:cs typeface="+mn-cs"/>
              </a:rPr>
              <a:t>. Det betyder, at det, I får vist i overblikket, alene er indhold, der målrettet den enkelte bruger eller gruppe.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man som medarbejder er tilknyttet flere institutioner eller som forælder har flere børn, er det muligt at filtrere på institution eller børn. Det betyder, at vi får vist indhold i Aula, der relaterer sig til en eller flere institutioner eller et eller flere børn samtidig.	</a:t>
            </a:r>
            <a:endParaRPr lang="da-DK" dirty="0"/>
          </a:p>
          <a:p>
            <a:r>
              <a:rPr lang="da-DK" sz="936" kern="1200" dirty="0">
                <a:solidFill>
                  <a:schemeClr val="tx1"/>
                </a:solidFill>
                <a:effectLst/>
                <a:latin typeface="+mn-lt"/>
                <a:ea typeface="+mn-ea"/>
                <a:cs typeface="+mn-cs"/>
              </a:rPr>
              <a:t>I det øjeblik vi vælger et barn eller en institution til eller fra, målrettes indhold og kommunikation i Aula til det specifikke barn eller den specifikke institution. </a:t>
            </a:r>
          </a:p>
          <a:p>
            <a:endParaRPr lang="da-DK" dirty="0"/>
          </a:p>
          <a:p>
            <a:r>
              <a:rPr lang="da-DK" sz="936" kern="1200" dirty="0">
                <a:solidFill>
                  <a:schemeClr val="tx1"/>
                </a:solidFill>
                <a:effectLst/>
                <a:latin typeface="+mn-lt"/>
                <a:ea typeface="+mn-ea"/>
                <a:cs typeface="+mn-cs"/>
              </a:rPr>
              <a:t>Fra topbaren er det muligt at tilgå:</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Grupper</a:t>
            </a:r>
            <a:r>
              <a:rPr lang="da-DK" sz="936" kern="1200" dirty="0">
                <a:solidFill>
                  <a:schemeClr val="tx1"/>
                </a:solidFill>
                <a:effectLst/>
                <a:latin typeface="+mn-lt"/>
                <a:ea typeface="+mn-ea"/>
                <a:cs typeface="+mn-cs"/>
              </a:rPr>
              <a:t>: Her kan I tilgå en liste over de grupper, I er medlem af.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Søg</a:t>
            </a:r>
            <a:r>
              <a:rPr lang="da-DK" sz="936" kern="1200" dirty="0">
                <a:solidFill>
                  <a:schemeClr val="tx1"/>
                </a:solidFill>
                <a:effectLst/>
                <a:latin typeface="+mn-lt"/>
                <a:ea typeface="+mn-ea"/>
                <a:cs typeface="+mn-cs"/>
              </a:rPr>
              <a:t>: I kan her søge på tværs af hele Aula (Personer, Beskeder, Grupper mm.)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Min profil:</a:t>
            </a:r>
            <a:r>
              <a:rPr lang="da-DK" sz="936" kern="1200" dirty="0">
                <a:solidFill>
                  <a:schemeClr val="tx1"/>
                </a:solidFill>
                <a:effectLst/>
                <a:latin typeface="+mn-lt"/>
                <a:ea typeface="+mn-ea"/>
                <a:cs typeface="+mn-cs"/>
              </a:rPr>
              <a:t> Under min profil kan I tilgå kontaktoplysninger, tilladelser mm., der er tilknyttet jeres egen profil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venstre side er de centrale moduler, vi har adgang til i Aula, som udgangspunkt placeret – udover Overblik, er det Kalender, Beskeder, Galleri, Filer og dokumenter. </a:t>
            </a:r>
          </a:p>
          <a:p>
            <a:r>
              <a:rPr lang="da-DK" sz="936" kern="1200" dirty="0">
                <a:solidFill>
                  <a:schemeClr val="tx1"/>
                </a:solidFill>
                <a:effectLst/>
                <a:latin typeface="+mn-lt"/>
                <a:ea typeface="+mn-ea"/>
                <a:cs typeface="+mn-cs"/>
              </a:rPr>
              <a:t>Under de ”tre prikker” har brugere med administrationsrettigheder adgang til Aula administrationsmodul. </a:t>
            </a:r>
          </a:p>
          <a:p>
            <a:r>
              <a:rPr lang="da-DK" sz="936" b="1" kern="1200" dirty="0">
                <a:solidFill>
                  <a:schemeClr val="tx1"/>
                </a:solidFill>
                <a:effectLst/>
                <a:latin typeface="+mn-lt"/>
                <a:ea typeface="+mn-ea"/>
                <a:cs typeface="+mn-cs"/>
              </a:rPr>
              <a:t>Hvilke moduler der placeres i venstremenu eller under de tre prikker afhænger dog af den enkelte kommunes og institutions opsætning af </a:t>
            </a:r>
            <a:r>
              <a:rPr lang="da-DK" sz="936" b="1" kern="1200" dirty="0" err="1">
                <a:solidFill>
                  <a:schemeClr val="tx1"/>
                </a:solidFill>
                <a:effectLst/>
                <a:latin typeface="+mn-lt"/>
                <a:ea typeface="+mn-ea"/>
                <a:cs typeface="+mn-cs"/>
              </a:rPr>
              <a:t>dashboards</a:t>
            </a:r>
            <a:r>
              <a:rPr lang="da-DK" sz="936" b="0" kern="1200" dirty="0">
                <a:solidFill>
                  <a:schemeClr val="tx1"/>
                </a:solidFill>
                <a:effectLst/>
                <a:latin typeface="+mn-lt"/>
                <a:ea typeface="+mn-ea"/>
                <a:cs typeface="+mn-cs"/>
              </a:rPr>
              <a:t>. Galleri eller komme/gå-modulet i Aula kan eksempelvis ligeledes placeres her under de ”tre prikker”, sammen med det vi kalder </a:t>
            </a:r>
            <a:r>
              <a:rPr lang="da-DK" sz="936" b="0" kern="1200" dirty="0" err="1">
                <a:solidFill>
                  <a:schemeClr val="tx1"/>
                </a:solidFill>
                <a:effectLst/>
                <a:latin typeface="+mn-lt"/>
                <a:ea typeface="+mn-ea"/>
                <a:cs typeface="+mn-cs"/>
              </a:rPr>
              <a:t>widgets</a:t>
            </a:r>
            <a:r>
              <a:rPr lang="da-DK" sz="936" b="0" kern="1200" dirty="0">
                <a:solidFill>
                  <a:schemeClr val="tx1"/>
                </a:solidFill>
                <a:effectLst/>
                <a:latin typeface="+mn-lt"/>
                <a:ea typeface="+mn-ea"/>
                <a:cs typeface="+mn-cs"/>
              </a:rPr>
              <a:t>.</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i Aula er visninger af målrettet indhold fra andre IT-løsninger udenfor Aula</a:t>
            </a:r>
            <a:r>
              <a:rPr lang="da-DK" sz="936" kern="1200" dirty="0">
                <a:solidFill>
                  <a:schemeClr val="tx1"/>
                </a:solidFill>
                <a:effectLst/>
                <a:latin typeface="+mn-lt"/>
                <a:ea typeface="+mn-ea"/>
                <a:cs typeface="+mn-cs"/>
              </a:rPr>
              <a:t>. En </a:t>
            </a:r>
            <a:r>
              <a:rPr lang="da-DK" sz="936" kern="1200" dirty="0" err="1">
                <a:solidFill>
                  <a:schemeClr val="tx1"/>
                </a:solidFill>
                <a:effectLst/>
                <a:latin typeface="+mn-lt"/>
                <a:ea typeface="+mn-ea"/>
                <a:cs typeface="+mn-cs"/>
              </a:rPr>
              <a:t>widget</a:t>
            </a:r>
            <a:r>
              <a:rPr lang="da-DK" sz="936" kern="1200" dirty="0">
                <a:solidFill>
                  <a:schemeClr val="tx1"/>
                </a:solidFill>
                <a:effectLst/>
                <a:latin typeface="+mn-lt"/>
                <a:ea typeface="+mn-ea"/>
                <a:cs typeface="+mn-cs"/>
              </a:rPr>
              <a:t> kan eksempelvis være visninger af elevplaner og ugeplaner fra jeres læringsplatform, sprogvurderinger eller fraværsvisninger, som brugerne får en samlet indgang til via Aula.</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Mulighederne for,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kan komme ind i Aula og hvor de skal placeres, er nærmest ubegrænsede og besluttes af den enkelte kommune. En </a:t>
            </a:r>
            <a:r>
              <a:rPr lang="da-DK" sz="936" kern="1200" dirty="0" err="1">
                <a:solidFill>
                  <a:schemeClr val="tx1"/>
                </a:solidFill>
                <a:effectLst/>
                <a:latin typeface="+mn-lt"/>
                <a:ea typeface="+mn-ea"/>
                <a:cs typeface="+mn-cs"/>
              </a:rPr>
              <a:t>widget</a:t>
            </a:r>
            <a:r>
              <a:rPr lang="da-DK" sz="936" kern="1200" dirty="0">
                <a:solidFill>
                  <a:schemeClr val="tx1"/>
                </a:solidFill>
                <a:effectLst/>
                <a:latin typeface="+mn-lt"/>
                <a:ea typeface="+mn-ea"/>
                <a:cs typeface="+mn-cs"/>
              </a:rPr>
              <a:t> kan eksempelvis også placeres i Aula overblik, som det fremgår af slide. En ugeplan kunne eksempelvis vises i kalenderoverblikket.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Vi kommer i dag omkring alle de centrale moduler i Aula i dag, ligesom vi kommer omkring Aula Overblik ad flere omgange undervejs, når vi folder den øvrige funktionalitet ud i de efterfølgende moduler.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Inden vi for alvor og mere detaljeret dykker ned i Aulas anvendelsesmuligheder, </a:t>
            </a:r>
            <a:r>
              <a:rPr lang="da-DK" b="1" dirty="0"/>
              <a:t>rammesætter vi kort de næste modulers koncept og opbygning</a:t>
            </a:r>
            <a:r>
              <a:rPr lang="da-DK" dirty="0"/>
              <a:t>, hvor vi gennemgår funktionalitet og arbejdsgange i Aula … </a:t>
            </a:r>
          </a:p>
          <a:p>
            <a:endParaRPr lang="da-DK" sz="936" kern="1200" dirty="0">
              <a:solidFill>
                <a:schemeClr val="tx1"/>
              </a:solidFill>
              <a:effectLst/>
              <a:latin typeface="+mn-lt"/>
              <a:ea typeface="+mn-ea"/>
              <a:cs typeface="+mn-cs"/>
            </a:endParaRPr>
          </a:p>
          <a:p>
            <a:pPr marL="171450" indent="-171450">
              <a:buFontTx/>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763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95810332"/>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7775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4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4236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4845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1374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6097"/>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5756" userDrawn="1">
          <p15:clr>
            <a:srgbClr val="FBAE40"/>
          </p15:clr>
        </p15:guide>
        <p15:guide id="4" orient="horz" pos="343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9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52581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98544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4167258862"/>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357317622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119169829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6576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606769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406291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63372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76889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290696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373617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32235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027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90275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1502279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30737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436421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23231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7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352430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422303464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1262544402"/>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52816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93853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1306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42230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95339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414456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763730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59918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961936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637771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528981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06529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299792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29261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808544"/>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2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350364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4712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3369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7725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5033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3805617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2" r:id="rId4"/>
    <p:sldLayoutId id="2147483686" r:id="rId5"/>
    <p:sldLayoutId id="2147483687" r:id="rId6"/>
    <p:sldLayoutId id="2147483698" r:id="rId7"/>
    <p:sldLayoutId id="2147483688" r:id="rId8"/>
    <p:sldLayoutId id="2147483694" r:id="rId9"/>
    <p:sldLayoutId id="2147483695" r:id="rId10"/>
    <p:sldLayoutId id="2147483696" r:id="rId11"/>
    <p:sldLayoutId id="2147483691" r:id="rId12"/>
    <p:sldLayoutId id="2147483689" r:id="rId13"/>
    <p:sldLayoutId id="2147483690" r:id="rId14"/>
    <p:sldLayoutId id="2147483664" r:id="rId15"/>
    <p:sldLayoutId id="2147483665" r:id="rId16"/>
    <p:sldLayoutId id="2147483699" r:id="rId17"/>
    <p:sldLayoutId id="2147483700" r:id="rId18"/>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pos="385" userDrawn="1">
          <p15:clr>
            <a:srgbClr val="F26B43"/>
          </p15:clr>
        </p15:guide>
        <p15:guide id="4" orient="horz" pos="3430" userDrawn="1">
          <p15:clr>
            <a:srgbClr val="F26B43"/>
          </p15:clr>
        </p15:guide>
        <p15:guide id="5" orient="horz" pos="643" userDrawn="1">
          <p15:clr>
            <a:srgbClr val="F26B43"/>
          </p15:clr>
        </p15:guide>
        <p15:guide id="6" pos="5359" userDrawn="1">
          <p15:clr>
            <a:srgbClr val="F26B43"/>
          </p15:clr>
        </p15:guide>
        <p15:guide id="7" orient="horz" pos="10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5B7C1"/>
            </a:gs>
            <a:gs pos="100000">
              <a:srgbClr val="18638F"/>
            </a:gs>
            <a:gs pos="100000">
              <a:srgbClr val="02487A"/>
            </a:gs>
            <a:gs pos="100000">
              <a:srgbClr val="45B7C1"/>
            </a:gs>
            <a:gs pos="100000">
              <a:srgbClr val="192A79"/>
            </a:gs>
          </a:gsLst>
          <a:lin ang="6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73308254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28759533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1.sv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61.sv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9.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4.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 Id="rId9" Type="http://schemas.openxmlformats.org/officeDocument/2006/relationships/image" Target="../media/image86.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 Id="rId9" Type="http://schemas.openxmlformats.org/officeDocument/2006/relationships/image" Target="../media/image86.emf"/></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30.jpeg"/></Relationships>
</file>

<file path=ppt/slides/_rels/slide8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2.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707886"/>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Kommunale administratorer</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906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endParaRPr lang="da-DK" sz="1800" dirty="0"/>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a:ln>
                  <a:noFill/>
                </a:ln>
                <a:solidFill>
                  <a:schemeClr val="tx1"/>
                </a:solidFill>
                <a:effectLst/>
                <a:latin typeface="Arial" panose="020B0604020202020204" pitchFamily="34" charset="0"/>
              </a:rPr>
            </a:b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dirty="0">
                <a:solidFill>
                  <a:srgbClr val="134562"/>
                </a:solidFill>
                <a:latin typeface="Lato black"/>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lvl="0" indent="0" algn="ctr" defTabSz="1066800">
                <a:lnSpc>
                  <a:spcPct val="90000"/>
                </a:lnSpc>
                <a:spcBef>
                  <a:spcPct val="0"/>
                </a:spcBef>
                <a:spcAft>
                  <a:spcPct val="35000"/>
                </a:spcAft>
                <a:buNone/>
              </a:pPr>
              <a:r>
                <a:rPr lang="da-DK" sz="16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Oplæg</a:t>
              </a:r>
              <a:endParaRPr lang="da-DK" sz="24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Opgave</a:t>
              </a:r>
              <a:endParaRPr lang="da-DK" sz="2400" kern="1200" dirty="0"/>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Opsamling</a:t>
              </a:r>
              <a:endParaRPr lang="da-DK" sz="2400" kern="1200" dirty="0"/>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a-DK" sz="1100" kern="1200" dirty="0">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673410" y="2857997"/>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2 – Målrettet kommunikation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D32D4E4-832C-40F8-BDB9-45AD255CCC2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37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304899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r="20313" b="2122"/>
          <a:stretch/>
        </p:blipFill>
        <p:spPr>
          <a:xfrm>
            <a:off x="4340228" y="1782231"/>
            <a:ext cx="4803772" cy="3932770"/>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7856" t="21424" r="40772" b="38137"/>
          <a:stretch/>
        </p:blipFill>
        <p:spPr>
          <a:xfrm>
            <a:off x="3696288" y="1424211"/>
            <a:ext cx="5447712" cy="4300729"/>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kommunikation</a:t>
            </a:r>
            <a:r>
              <a:rPr lang="da-DK" dirty="0"/>
              <a:t> </a:t>
            </a:r>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4340228"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2465"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A64E12C4-3D6B-4F31-BDD6-3A6F7AA3F29D}"/>
              </a:ext>
            </a:extLst>
          </p:cNvPr>
          <p:cNvSpPr/>
          <p:nvPr/>
        </p:nvSpPr>
        <p:spPr>
          <a:xfrm>
            <a:off x="1015443" y="1916256"/>
            <a:ext cx="429253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Relevant og målrettet kommunikation</a:t>
            </a:r>
          </a:p>
        </p:txBody>
      </p:sp>
      <p:sp>
        <p:nvSpPr>
          <p:cNvPr id="12" name="Rectangle 11">
            <a:extLst>
              <a:ext uri="{FF2B5EF4-FFF2-40B4-BE49-F238E27FC236}">
                <a16:creationId xmlns:a16="http://schemas.microsoft.com/office/drawing/2014/main" id="{74EEC946-4753-4154-B015-E8710AD40CB2}"/>
              </a:ext>
            </a:extLst>
          </p:cNvPr>
          <p:cNvSpPr/>
          <p:nvPr/>
        </p:nvSpPr>
        <p:spPr>
          <a:xfrm>
            <a:off x="1037089" y="2463191"/>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Samlet overblik</a:t>
            </a:r>
          </a:p>
        </p:txBody>
      </p:sp>
      <p:sp>
        <p:nvSpPr>
          <p:cNvPr id="20" name="Rectangle 19">
            <a:extLst>
              <a:ext uri="{FF2B5EF4-FFF2-40B4-BE49-F238E27FC236}">
                <a16:creationId xmlns:a16="http://schemas.microsoft.com/office/drawing/2014/main" id="{F349E058-E306-463D-AFB1-A8DF19C8201F}"/>
              </a:ext>
            </a:extLst>
          </p:cNvPr>
          <p:cNvSpPr/>
          <p:nvPr/>
        </p:nvSpPr>
        <p:spPr>
          <a:xfrm>
            <a:off x="1037364" y="3440195"/>
            <a:ext cx="2564755"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Samarbejdsrum i Aula</a:t>
            </a:r>
          </a:p>
        </p:txBody>
      </p:sp>
      <p:sp>
        <p:nvSpPr>
          <p:cNvPr id="54" name="Rectangle 53">
            <a:extLst>
              <a:ext uri="{FF2B5EF4-FFF2-40B4-BE49-F238E27FC236}">
                <a16:creationId xmlns:a16="http://schemas.microsoft.com/office/drawing/2014/main" id="{87BCA2F2-57AE-4ED5-BAD1-05CD2B40631D}"/>
              </a:ext>
            </a:extLst>
          </p:cNvPr>
          <p:cNvSpPr/>
          <p:nvPr/>
        </p:nvSpPr>
        <p:spPr>
          <a:xfrm>
            <a:off x="1015717" y="4031091"/>
            <a:ext cx="4542635" cy="369332"/>
          </a:xfrm>
          <a:prstGeom prst="rect">
            <a:avLst/>
          </a:prstGeom>
        </p:spPr>
        <p:txBody>
          <a:bodyPr wrap="square">
            <a:spAutoFit/>
          </a:bodyPr>
          <a:lstStyle/>
          <a:p>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Samarbejde</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på</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tværs</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af</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institutioner</a:t>
            </a:r>
            <a:endParaRPr lang="da-DK" sz="1800" dirty="0">
              <a:solidFill>
                <a:srgbClr val="222350"/>
              </a:solidFill>
              <a:latin typeface="Lato" panose="020F0502020204030203" pitchFamily="34" charset="0"/>
              <a:ea typeface="Lato" panose="020F0502020204030203" pitchFamily="34" charset="0"/>
              <a:cs typeface="Lato" panose="020F0502020204030203" pitchFamily="34" charset="0"/>
            </a:endParaRPr>
          </a:p>
        </p:txBody>
      </p:sp>
      <p:pic>
        <p:nvPicPr>
          <p:cNvPr id="41" name="Picture 40">
            <a:extLst>
              <a:ext uri="{FF2B5EF4-FFF2-40B4-BE49-F238E27FC236}">
                <a16:creationId xmlns:a16="http://schemas.microsoft.com/office/drawing/2014/main" id="{D89E6166-3AAF-45E6-B403-660F7FC4C258}"/>
              </a:ext>
            </a:extLst>
          </p:cNvPr>
          <p:cNvPicPr>
            <a:picLocks noChangeAspect="1"/>
          </p:cNvPicPr>
          <p:nvPr/>
        </p:nvPicPr>
        <p:blipFill>
          <a:blip r:embed="rId3"/>
          <a:stretch>
            <a:fillRect/>
          </a:stretch>
        </p:blipFill>
        <p:spPr>
          <a:xfrm>
            <a:off x="517872" y="2488168"/>
            <a:ext cx="409575" cy="390525"/>
          </a:xfrm>
          <a:prstGeom prst="rect">
            <a:avLst/>
          </a:prstGeom>
        </p:spPr>
      </p:pic>
      <p:pic>
        <p:nvPicPr>
          <p:cNvPr id="42" name="Picture 41">
            <a:extLst>
              <a:ext uri="{FF2B5EF4-FFF2-40B4-BE49-F238E27FC236}">
                <a16:creationId xmlns:a16="http://schemas.microsoft.com/office/drawing/2014/main" id="{C748EC84-177A-4B34-9F69-579280B873B7}"/>
              </a:ext>
            </a:extLst>
          </p:cNvPr>
          <p:cNvPicPr>
            <a:picLocks noChangeAspect="1"/>
          </p:cNvPicPr>
          <p:nvPr/>
        </p:nvPicPr>
        <p:blipFill>
          <a:blip r:embed="rId3"/>
          <a:stretch>
            <a:fillRect/>
          </a:stretch>
        </p:blipFill>
        <p:spPr>
          <a:xfrm>
            <a:off x="518054" y="1926666"/>
            <a:ext cx="409575" cy="390525"/>
          </a:xfrm>
          <a:prstGeom prst="rect">
            <a:avLst/>
          </a:prstGeom>
        </p:spPr>
      </p:pic>
      <p:pic>
        <p:nvPicPr>
          <p:cNvPr id="43" name="Picture 42">
            <a:extLst>
              <a:ext uri="{FF2B5EF4-FFF2-40B4-BE49-F238E27FC236}">
                <a16:creationId xmlns:a16="http://schemas.microsoft.com/office/drawing/2014/main" id="{1FC8B978-F970-4784-A654-D86C7AE8BD03}"/>
              </a:ext>
            </a:extLst>
          </p:cNvPr>
          <p:cNvPicPr>
            <a:picLocks noChangeAspect="1"/>
          </p:cNvPicPr>
          <p:nvPr/>
        </p:nvPicPr>
        <p:blipFill>
          <a:blip r:embed="rId3"/>
          <a:stretch>
            <a:fillRect/>
          </a:stretch>
        </p:blipFill>
        <p:spPr>
          <a:xfrm>
            <a:off x="518054" y="3980033"/>
            <a:ext cx="409575" cy="390525"/>
          </a:xfrm>
          <a:prstGeom prst="rect">
            <a:avLst/>
          </a:prstGeom>
        </p:spPr>
      </p:pic>
      <p:pic>
        <p:nvPicPr>
          <p:cNvPr id="44" name="Picture 43">
            <a:extLst>
              <a:ext uri="{FF2B5EF4-FFF2-40B4-BE49-F238E27FC236}">
                <a16:creationId xmlns:a16="http://schemas.microsoft.com/office/drawing/2014/main" id="{51155D5F-384D-4F6E-8E77-F11480BD2E78}"/>
              </a:ext>
            </a:extLst>
          </p:cNvPr>
          <p:cNvPicPr>
            <a:picLocks noChangeAspect="1"/>
          </p:cNvPicPr>
          <p:nvPr/>
        </p:nvPicPr>
        <p:blipFill>
          <a:blip r:embed="rId3"/>
          <a:stretch>
            <a:fillRect/>
          </a:stretch>
        </p:blipFill>
        <p:spPr>
          <a:xfrm>
            <a:off x="518148" y="3483058"/>
            <a:ext cx="409575" cy="390525"/>
          </a:xfrm>
          <a:prstGeom prst="rect">
            <a:avLst/>
          </a:prstGeom>
        </p:spPr>
      </p:pic>
      <p:sp>
        <p:nvSpPr>
          <p:cNvPr id="53" name="Ellipse 52">
            <a:extLst>
              <a:ext uri="{FF2B5EF4-FFF2-40B4-BE49-F238E27FC236}">
                <a16:creationId xmlns:a16="http://schemas.microsoft.com/office/drawing/2014/main" id="{A5B731F5-2A9A-413A-94CD-05F6980FEB06}"/>
              </a:ext>
            </a:extLst>
          </p:cNvPr>
          <p:cNvSpPr/>
          <p:nvPr/>
        </p:nvSpPr>
        <p:spPr>
          <a:xfrm>
            <a:off x="4447657" y="818542"/>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Flowchart: Connector 12">
            <a:extLst>
              <a:ext uri="{FF2B5EF4-FFF2-40B4-BE49-F238E27FC236}">
                <a16:creationId xmlns:a16="http://schemas.microsoft.com/office/drawing/2014/main" id="{630C2DCD-C589-4E63-93E5-7C2A45EA03D7}"/>
              </a:ext>
            </a:extLst>
          </p:cNvPr>
          <p:cNvSpPr/>
          <p:nvPr/>
        </p:nvSpPr>
        <p:spPr>
          <a:xfrm>
            <a:off x="4374064" y="818542"/>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48">
            <a:extLst>
              <a:ext uri="{FF2B5EF4-FFF2-40B4-BE49-F238E27FC236}">
                <a16:creationId xmlns:a16="http://schemas.microsoft.com/office/drawing/2014/main" id="{9ECB5763-59A4-4277-9629-AB9CC110E6D2}"/>
              </a:ext>
            </a:extLst>
          </p:cNvPr>
          <p:cNvSpPr/>
          <p:nvPr/>
        </p:nvSpPr>
        <p:spPr>
          <a:xfrm>
            <a:off x="4374064" y="818541"/>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 name="Picture 18">
            <a:extLst>
              <a:ext uri="{FF2B5EF4-FFF2-40B4-BE49-F238E27FC236}">
                <a16:creationId xmlns:a16="http://schemas.microsoft.com/office/drawing/2014/main" id="{2F1B1058-2813-4C56-866B-964EEE6B0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276" y="913199"/>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48">
            <a:extLst>
              <a:ext uri="{FF2B5EF4-FFF2-40B4-BE49-F238E27FC236}">
                <a16:creationId xmlns:a16="http://schemas.microsoft.com/office/drawing/2014/main" id="{B45D01F0-9F5D-43F9-8BE8-A397ED05FBA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44AF2035-FEA9-42F9-87FF-1A15ABB064B8}"/>
              </a:ext>
            </a:extLst>
          </p:cNvPr>
          <p:cNvSpPr/>
          <p:nvPr/>
        </p:nvSpPr>
        <p:spPr>
          <a:xfrm>
            <a:off x="1037365" y="2938973"/>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Aula-grupper</a:t>
            </a:r>
          </a:p>
        </p:txBody>
      </p:sp>
      <p:pic>
        <p:nvPicPr>
          <p:cNvPr id="19" name="Picture 18">
            <a:extLst>
              <a:ext uri="{FF2B5EF4-FFF2-40B4-BE49-F238E27FC236}">
                <a16:creationId xmlns:a16="http://schemas.microsoft.com/office/drawing/2014/main" id="{CA716766-4367-4807-82C7-3ABA4C571374}"/>
              </a:ext>
            </a:extLst>
          </p:cNvPr>
          <p:cNvPicPr>
            <a:picLocks noChangeAspect="1"/>
          </p:cNvPicPr>
          <p:nvPr/>
        </p:nvPicPr>
        <p:blipFill>
          <a:blip r:embed="rId3"/>
          <a:stretch>
            <a:fillRect/>
          </a:stretch>
        </p:blipFill>
        <p:spPr>
          <a:xfrm>
            <a:off x="518148" y="2963950"/>
            <a:ext cx="409575" cy="390525"/>
          </a:xfrm>
          <a:prstGeom prst="rect">
            <a:avLst/>
          </a:prstGeom>
        </p:spPr>
      </p:pic>
    </p:spTree>
    <p:extLst>
      <p:ext uri="{BB962C8B-B14F-4D97-AF65-F5344CB8AC3E}">
        <p14:creationId xmlns:p14="http://schemas.microsoft.com/office/powerpoint/2010/main" val="202481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1000"/>
                                        <p:tgtEl>
                                          <p:spTgt spid="43"/>
                                        </p:tgtEl>
                                      </p:cBhvr>
                                    </p:animEffect>
                                    <p:anim calcmode="lin" valueType="num">
                                      <p:cBhvr>
                                        <p:cTn id="61" dur="1000" fill="hold"/>
                                        <p:tgtEl>
                                          <p:spTgt spid="43"/>
                                        </p:tgtEl>
                                        <p:attrNameLst>
                                          <p:attrName>ppt_x</p:attrName>
                                        </p:attrNameLst>
                                      </p:cBhvr>
                                      <p:tavLst>
                                        <p:tav tm="0">
                                          <p:val>
                                            <p:strVal val="#ppt_x"/>
                                          </p:val>
                                        </p:tav>
                                        <p:tav tm="100000">
                                          <p:val>
                                            <p:strVal val="#ppt_x"/>
                                          </p:val>
                                        </p:tav>
                                      </p:tavLst>
                                    </p:anim>
                                    <p:anim calcmode="lin" valueType="num">
                                      <p:cBhvr>
                                        <p:cTn id="6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P spid="5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pic>
        <p:nvPicPr>
          <p:cNvPr id="37" name="Picture 36">
            <a:extLst>
              <a:ext uri="{FF2B5EF4-FFF2-40B4-BE49-F238E27FC236}">
                <a16:creationId xmlns:a16="http://schemas.microsoft.com/office/drawing/2014/main" id="{4DB3B8E5-A2C7-4527-952E-11592DA15A69}"/>
              </a:ext>
            </a:extLst>
          </p:cNvPr>
          <p:cNvPicPr>
            <a:picLocks noChangeAspect="1"/>
          </p:cNvPicPr>
          <p:nvPr/>
        </p:nvPicPr>
        <p:blipFill>
          <a:blip r:embed="rId3"/>
          <a:stretch>
            <a:fillRect/>
          </a:stretch>
        </p:blipFill>
        <p:spPr>
          <a:xfrm>
            <a:off x="616012" y="3923481"/>
            <a:ext cx="409575" cy="390525"/>
          </a:xfrm>
          <a:prstGeom prst="rect">
            <a:avLst/>
          </a:prstGeom>
        </p:spPr>
      </p:pic>
      <p:sp>
        <p:nvSpPr>
          <p:cNvPr id="39" name="Rectangle 38">
            <a:extLst>
              <a:ext uri="{FF2B5EF4-FFF2-40B4-BE49-F238E27FC236}">
                <a16:creationId xmlns:a16="http://schemas.microsoft.com/office/drawing/2014/main" id="{97F93E72-D781-4469-B60B-E6381A444518}"/>
              </a:ext>
            </a:extLst>
          </p:cNvPr>
          <p:cNvSpPr/>
          <p:nvPr/>
        </p:nvSpPr>
        <p:spPr>
          <a:xfrm>
            <a:off x="1082799" y="3923481"/>
            <a:ext cx="7601169" cy="369332"/>
          </a:xfrm>
          <a:prstGeom prst="rect">
            <a:avLst/>
          </a:prstGeom>
        </p:spPr>
        <p:txBody>
          <a:bodyPr wrap="square">
            <a:spAutoFit/>
          </a:bodyPr>
          <a:lstStyle/>
          <a:p>
            <a:pPr lvl="0">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Hvornår skal grupper være lukkede, åbne eller med ansøgning?</a:t>
            </a:r>
          </a:p>
        </p:txBody>
      </p:sp>
      <p:pic>
        <p:nvPicPr>
          <p:cNvPr id="41" name="Picture 40">
            <a:extLst>
              <a:ext uri="{FF2B5EF4-FFF2-40B4-BE49-F238E27FC236}">
                <a16:creationId xmlns:a16="http://schemas.microsoft.com/office/drawing/2014/main" id="{D89E6166-3AAF-45E6-B403-660F7FC4C258}"/>
              </a:ext>
            </a:extLst>
          </p:cNvPr>
          <p:cNvPicPr>
            <a:picLocks noChangeAspect="1"/>
          </p:cNvPicPr>
          <p:nvPr/>
        </p:nvPicPr>
        <p:blipFill>
          <a:blip r:embed="rId3"/>
          <a:stretch>
            <a:fillRect/>
          </a:stretch>
        </p:blipFill>
        <p:spPr>
          <a:xfrm>
            <a:off x="615830" y="2303502"/>
            <a:ext cx="409575" cy="390525"/>
          </a:xfrm>
          <a:prstGeom prst="rect">
            <a:avLst/>
          </a:prstGeom>
        </p:spPr>
      </p:pic>
      <p:pic>
        <p:nvPicPr>
          <p:cNvPr id="42" name="Picture 41">
            <a:extLst>
              <a:ext uri="{FF2B5EF4-FFF2-40B4-BE49-F238E27FC236}">
                <a16:creationId xmlns:a16="http://schemas.microsoft.com/office/drawing/2014/main" id="{C748EC84-177A-4B34-9F69-579280B873B7}"/>
              </a:ext>
            </a:extLst>
          </p:cNvPr>
          <p:cNvPicPr>
            <a:picLocks noChangeAspect="1"/>
          </p:cNvPicPr>
          <p:nvPr/>
        </p:nvPicPr>
        <p:blipFill>
          <a:blip r:embed="rId3"/>
          <a:stretch>
            <a:fillRect/>
          </a:stretch>
        </p:blipFill>
        <p:spPr>
          <a:xfrm>
            <a:off x="616012" y="1742000"/>
            <a:ext cx="409575" cy="390525"/>
          </a:xfrm>
          <a:prstGeom prst="rect">
            <a:avLst/>
          </a:prstGeom>
        </p:spPr>
      </p:pic>
      <p:pic>
        <p:nvPicPr>
          <p:cNvPr id="43" name="Picture 42">
            <a:extLst>
              <a:ext uri="{FF2B5EF4-FFF2-40B4-BE49-F238E27FC236}">
                <a16:creationId xmlns:a16="http://schemas.microsoft.com/office/drawing/2014/main" id="{1FC8B978-F970-4784-A654-D86C7AE8BD03}"/>
              </a:ext>
            </a:extLst>
          </p:cNvPr>
          <p:cNvPicPr>
            <a:picLocks noChangeAspect="1"/>
          </p:cNvPicPr>
          <p:nvPr/>
        </p:nvPicPr>
        <p:blipFill>
          <a:blip r:embed="rId3"/>
          <a:stretch>
            <a:fillRect/>
          </a:stretch>
        </p:blipFill>
        <p:spPr>
          <a:xfrm>
            <a:off x="615737" y="3361979"/>
            <a:ext cx="409575" cy="390525"/>
          </a:xfrm>
          <a:prstGeom prst="rect">
            <a:avLst/>
          </a:prstGeom>
        </p:spPr>
      </p:pic>
      <p:pic>
        <p:nvPicPr>
          <p:cNvPr id="44" name="Picture 43">
            <a:extLst>
              <a:ext uri="{FF2B5EF4-FFF2-40B4-BE49-F238E27FC236}">
                <a16:creationId xmlns:a16="http://schemas.microsoft.com/office/drawing/2014/main" id="{51155D5F-384D-4F6E-8E77-F11480BD2E78}"/>
              </a:ext>
            </a:extLst>
          </p:cNvPr>
          <p:cNvPicPr>
            <a:picLocks noChangeAspect="1"/>
          </p:cNvPicPr>
          <p:nvPr/>
        </p:nvPicPr>
        <p:blipFill>
          <a:blip r:embed="rId3"/>
          <a:stretch>
            <a:fillRect/>
          </a:stretch>
        </p:blipFill>
        <p:spPr>
          <a:xfrm>
            <a:off x="615831" y="2865004"/>
            <a:ext cx="409575" cy="390525"/>
          </a:xfrm>
          <a:prstGeom prst="rect">
            <a:avLst/>
          </a:prstGeom>
        </p:spPr>
      </p:pic>
      <p:sp>
        <p:nvSpPr>
          <p:cNvPr id="55" name="Rectangle 39">
            <a:extLst>
              <a:ext uri="{FF2B5EF4-FFF2-40B4-BE49-F238E27FC236}">
                <a16:creationId xmlns:a16="http://schemas.microsoft.com/office/drawing/2014/main" id="{C00DE17B-749B-43D7-91CF-391AFD09A681}"/>
              </a:ext>
            </a:extLst>
          </p:cNvPr>
          <p:cNvSpPr/>
          <p:nvPr/>
        </p:nvSpPr>
        <p:spPr>
          <a:xfrm>
            <a:off x="1067201" y="2822141"/>
            <a:ext cx="6972742" cy="369332"/>
          </a:xfrm>
          <a:prstGeom prst="rect">
            <a:avLst/>
          </a:prstGeom>
        </p:spPr>
        <p:txBody>
          <a:bodyPr wrap="square">
            <a:spAutoFit/>
          </a:bodyPr>
          <a:lstStyle/>
          <a:p>
            <a:pPr lvl="0" defTabSz="914400">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Hvem må kommunikere med hvem i grupper?</a:t>
            </a:r>
          </a:p>
        </p:txBody>
      </p:sp>
      <p:sp>
        <p:nvSpPr>
          <p:cNvPr id="56" name="Rectangle 34">
            <a:extLst>
              <a:ext uri="{FF2B5EF4-FFF2-40B4-BE49-F238E27FC236}">
                <a16:creationId xmlns:a16="http://schemas.microsoft.com/office/drawing/2014/main" id="{E5B5F116-5404-4971-B114-733AA42F6620}"/>
              </a:ext>
            </a:extLst>
          </p:cNvPr>
          <p:cNvSpPr/>
          <p:nvPr/>
        </p:nvSpPr>
        <p:spPr>
          <a:xfrm>
            <a:off x="1078120" y="2303502"/>
            <a:ext cx="6972742" cy="369332"/>
          </a:xfrm>
          <a:prstGeom prst="rect">
            <a:avLst/>
          </a:prstGeom>
        </p:spPr>
        <p:txBody>
          <a:bodyPr wrap="square">
            <a:spAutoFit/>
          </a:bodyPr>
          <a:lstStyle/>
          <a:p>
            <a:pPr lvl="0" defTabSz="914400">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Hvilke grupper kan I oprette? </a:t>
            </a:r>
          </a:p>
        </p:txBody>
      </p:sp>
      <p:sp>
        <p:nvSpPr>
          <p:cNvPr id="57" name="Rectangle 33">
            <a:extLst>
              <a:ext uri="{FF2B5EF4-FFF2-40B4-BE49-F238E27FC236}">
                <a16:creationId xmlns:a16="http://schemas.microsoft.com/office/drawing/2014/main" id="{B3685FBA-72EE-4F21-B9C4-4CCF0C05F688}"/>
              </a:ext>
            </a:extLst>
          </p:cNvPr>
          <p:cNvSpPr/>
          <p:nvPr/>
        </p:nvSpPr>
        <p:spPr>
          <a:xfrm>
            <a:off x="1067202" y="1742000"/>
            <a:ext cx="4608770" cy="369332"/>
          </a:xfrm>
          <a:prstGeom prst="rect">
            <a:avLst/>
          </a:prstGeom>
        </p:spPr>
        <p:txBody>
          <a:bodyPr wrap="square">
            <a:spAutoFit/>
          </a:bodyPr>
          <a:lstStyle/>
          <a:p>
            <a:pPr lvl="0" defTabSz="914400">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Hvem har rettighed til at oprette grupper?</a:t>
            </a:r>
          </a:p>
        </p:txBody>
      </p:sp>
      <p:sp>
        <p:nvSpPr>
          <p:cNvPr id="59" name="Rectangle 28">
            <a:extLst>
              <a:ext uri="{FF2B5EF4-FFF2-40B4-BE49-F238E27FC236}">
                <a16:creationId xmlns:a16="http://schemas.microsoft.com/office/drawing/2014/main" id="{A69AAA60-296C-4DC6-A1A9-1B0EC568C217}"/>
              </a:ext>
            </a:extLst>
          </p:cNvPr>
          <p:cNvSpPr/>
          <p:nvPr/>
        </p:nvSpPr>
        <p:spPr>
          <a:xfrm>
            <a:off x="1078120" y="3330378"/>
            <a:ext cx="6972742" cy="369332"/>
          </a:xfrm>
          <a:prstGeom prst="rect">
            <a:avLst/>
          </a:prstGeom>
        </p:spPr>
        <p:txBody>
          <a:bodyPr wrap="square">
            <a:spAutoFit/>
          </a:bodyPr>
          <a:lstStyle/>
          <a:p>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Hvornår</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oprettes</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grupper</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med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egen</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side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som</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 </a:t>
            </a:r>
            <a:r>
              <a:rPr lang="en-GB" sz="1800" dirty="0" err="1">
                <a:solidFill>
                  <a:srgbClr val="222350"/>
                </a:solidFill>
                <a:latin typeface="Lato" panose="020F0502020204030203" pitchFamily="34" charset="0"/>
                <a:ea typeface="Lato" panose="020F0502020204030203" pitchFamily="34" charset="0"/>
                <a:cs typeface="Lato" panose="020F0502020204030203" pitchFamily="34" charset="0"/>
              </a:rPr>
              <a:t>samarbejdsrum</a:t>
            </a:r>
            <a:r>
              <a:rPr lang="en-GB" sz="1800" dirty="0">
                <a:solidFill>
                  <a:srgbClr val="222350"/>
                </a:solidFill>
                <a:latin typeface="Lato" panose="020F0502020204030203" pitchFamily="34" charset="0"/>
                <a:ea typeface="Lato" panose="020F0502020204030203" pitchFamily="34" charset="0"/>
                <a:cs typeface="Lato" panose="020F0502020204030203" pitchFamily="34" charset="0"/>
              </a:rPr>
              <a:t>?</a:t>
            </a:r>
          </a:p>
        </p:txBody>
      </p:sp>
      <p:sp>
        <p:nvSpPr>
          <p:cNvPr id="60" name="Title 1">
            <a:extLst>
              <a:ext uri="{FF2B5EF4-FFF2-40B4-BE49-F238E27FC236}">
                <a16:creationId xmlns:a16="http://schemas.microsoft.com/office/drawing/2014/main" id="{AF86B1A3-97DC-4908-91F2-F9D9E2CA199E}"/>
              </a:ext>
            </a:extLst>
          </p:cNvPr>
          <p:cNvSpPr txBox="1">
            <a:spLocks/>
          </p:cNvSpPr>
          <p:nvPr/>
        </p:nvSpPr>
        <p:spPr>
          <a:xfrm>
            <a:off x="615736" y="956324"/>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har I brug for at vide?</a:t>
            </a:r>
          </a:p>
        </p:txBody>
      </p:sp>
      <p:sp>
        <p:nvSpPr>
          <p:cNvPr id="24" name="Ellipse 48">
            <a:extLst>
              <a:ext uri="{FF2B5EF4-FFF2-40B4-BE49-F238E27FC236}">
                <a16:creationId xmlns:a16="http://schemas.microsoft.com/office/drawing/2014/main" id="{543696EC-46DE-4D5A-A492-740BEBDCF86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Ellipse 52">
            <a:extLst>
              <a:ext uri="{FF2B5EF4-FFF2-40B4-BE49-F238E27FC236}">
                <a16:creationId xmlns:a16="http://schemas.microsoft.com/office/drawing/2014/main" id="{92846881-9458-4D68-B378-443E5CB7F6A6}"/>
              </a:ext>
            </a:extLst>
          </p:cNvPr>
          <p:cNvSpPr/>
          <p:nvPr/>
        </p:nvSpPr>
        <p:spPr>
          <a:xfrm>
            <a:off x="4447657" y="818542"/>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Flowchart: Connector 20">
            <a:extLst>
              <a:ext uri="{FF2B5EF4-FFF2-40B4-BE49-F238E27FC236}">
                <a16:creationId xmlns:a16="http://schemas.microsoft.com/office/drawing/2014/main" id="{90663308-2FA2-45BA-A672-C587A07E81E6}"/>
              </a:ext>
            </a:extLst>
          </p:cNvPr>
          <p:cNvSpPr/>
          <p:nvPr/>
        </p:nvSpPr>
        <p:spPr>
          <a:xfrm>
            <a:off x="4374064" y="818542"/>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48">
            <a:extLst>
              <a:ext uri="{FF2B5EF4-FFF2-40B4-BE49-F238E27FC236}">
                <a16:creationId xmlns:a16="http://schemas.microsoft.com/office/drawing/2014/main" id="{990B2D40-1208-42CF-9F09-40090AEE660A}"/>
              </a:ext>
            </a:extLst>
          </p:cNvPr>
          <p:cNvSpPr/>
          <p:nvPr/>
        </p:nvSpPr>
        <p:spPr>
          <a:xfrm>
            <a:off x="4374064" y="818541"/>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Picture 18">
            <a:extLst>
              <a:ext uri="{FF2B5EF4-FFF2-40B4-BE49-F238E27FC236}">
                <a16:creationId xmlns:a16="http://schemas.microsoft.com/office/drawing/2014/main" id="{5E7659F6-A328-45C0-85D2-33D2E4709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276" y="913199"/>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1000"/>
                                        <p:tgtEl>
                                          <p:spTgt spid="59"/>
                                        </p:tgtEl>
                                      </p:cBhvr>
                                    </p:animEffect>
                                    <p:anim calcmode="lin" valueType="num">
                                      <p:cBhvr>
                                        <p:cTn id="49" dur="1000" fill="hold"/>
                                        <p:tgtEl>
                                          <p:spTgt spid="59"/>
                                        </p:tgtEl>
                                        <p:attrNameLst>
                                          <p:attrName>ppt_x</p:attrName>
                                        </p:attrNameLst>
                                      </p:cBhvr>
                                      <p:tavLst>
                                        <p:tav tm="0">
                                          <p:val>
                                            <p:strVal val="#ppt_x"/>
                                          </p:val>
                                        </p:tav>
                                        <p:tav tm="100000">
                                          <p:val>
                                            <p:strVal val="#ppt_x"/>
                                          </p:val>
                                        </p:tav>
                                      </p:tavLst>
                                    </p:anim>
                                    <p:anim calcmode="lin" valueType="num">
                                      <p:cBhvr>
                                        <p:cTn id="5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57"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D3F9FF3-FC04-4D8E-BCEE-181774496F18}"/>
              </a:ext>
            </a:extLst>
          </p:cNvPr>
          <p:cNvPicPr>
            <a:picLocks noChangeAspect="1"/>
          </p:cNvPicPr>
          <p:nvPr/>
        </p:nvPicPr>
        <p:blipFill>
          <a:blip r:embed="rId3"/>
          <a:stretch>
            <a:fillRect/>
          </a:stretch>
        </p:blipFill>
        <p:spPr>
          <a:xfrm>
            <a:off x="6284198" y="18917"/>
            <a:ext cx="3932499" cy="590867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30260" y="2857500"/>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3 – Sikker kommunikation</a:t>
            </a:r>
          </a:p>
        </p:txBody>
      </p:sp>
      <p:sp>
        <p:nvSpPr>
          <p:cNvPr id="9" name="Ellipse 48">
            <a:extLst>
              <a:ext uri="{FF2B5EF4-FFF2-40B4-BE49-F238E27FC236}">
                <a16:creationId xmlns:a16="http://schemas.microsoft.com/office/drawing/2014/main" id="{CB682029-7B66-423B-BECF-014EACC62A55}"/>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783EF993-0F0D-405F-88E4-26A4DAAD55F3}"/>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8705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778774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3" name="Billede 2" descr="Et billede, der indeholder træ, udendørs, rød, bygning&#10;&#10;Automatisk oprettet beskrivelse">
            <a:extLst>
              <a:ext uri="{FF2B5EF4-FFF2-40B4-BE49-F238E27FC236}">
                <a16:creationId xmlns:a16="http://schemas.microsoft.com/office/drawing/2014/main" id="{E276EB2A-0C96-49FF-BEF7-FFF4CD2ED63E}"/>
              </a:ext>
            </a:extLst>
          </p:cNvPr>
          <p:cNvPicPr>
            <a:picLocks noChangeAspect="1"/>
          </p:cNvPicPr>
          <p:nvPr/>
        </p:nvPicPr>
        <p:blipFill rotWithShape="1">
          <a:blip r:embed="rId3"/>
          <a:srcRect l="20235" t="15357" r="13526"/>
          <a:stretch/>
        </p:blipFill>
        <p:spPr>
          <a:xfrm>
            <a:off x="5011230" y="1939683"/>
            <a:ext cx="5047384" cy="43007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7856" t="21424" r="40772" b="38137"/>
          <a:stretch/>
        </p:blipFill>
        <p:spPr>
          <a:xfrm>
            <a:off x="3696288" y="1424211"/>
            <a:ext cx="5447712" cy="4300729"/>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rPr>
              <a:t>Sikker kommunikation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3972634"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871"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TextBox 14">
            <a:extLst>
              <a:ext uri="{FF2B5EF4-FFF2-40B4-BE49-F238E27FC236}">
                <a16:creationId xmlns:a16="http://schemas.microsoft.com/office/drawing/2014/main" id="{529D2290-BEBA-4959-AEF7-7D32EEDEB029}"/>
              </a:ext>
            </a:extLst>
          </p:cNvPr>
          <p:cNvSpPr txBox="1"/>
          <p:nvPr/>
        </p:nvSpPr>
        <p:spPr>
          <a:xfrm>
            <a:off x="615737" y="1841837"/>
            <a:ext cx="696170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Sikkerhed</a:t>
            </a:r>
          </a:p>
        </p:txBody>
      </p:sp>
      <p:sp>
        <p:nvSpPr>
          <p:cNvPr id="7" name="Ellipse 48">
            <a:extLst>
              <a:ext uri="{FF2B5EF4-FFF2-40B4-BE49-F238E27FC236}">
                <a16:creationId xmlns:a16="http://schemas.microsoft.com/office/drawing/2014/main" id="{2BAD42B3-5A94-4DE7-B2C0-E10CBE30D27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Ellipse 11">
            <a:extLst>
              <a:ext uri="{FF2B5EF4-FFF2-40B4-BE49-F238E27FC236}">
                <a16:creationId xmlns:a16="http://schemas.microsoft.com/office/drawing/2014/main" id="{6F2D2BA1-D215-45C1-A68C-954CE9C3F6E2}"/>
              </a:ext>
            </a:extLst>
          </p:cNvPr>
          <p:cNvSpPr/>
          <p:nvPr/>
        </p:nvSpPr>
        <p:spPr>
          <a:xfrm>
            <a:off x="4020312" y="82290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BCFF15E6-B289-4291-9854-C1FAEFDB8D18}"/>
              </a:ext>
            </a:extLst>
          </p:cNvPr>
          <p:cNvSpPr/>
          <p:nvPr/>
        </p:nvSpPr>
        <p:spPr>
          <a:xfrm>
            <a:off x="3946719" y="82290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Ellipse 48">
            <a:extLst>
              <a:ext uri="{FF2B5EF4-FFF2-40B4-BE49-F238E27FC236}">
                <a16:creationId xmlns:a16="http://schemas.microsoft.com/office/drawing/2014/main" id="{2ED2ED93-1510-4C1A-B01A-978BF2B79BB6}"/>
              </a:ext>
            </a:extLst>
          </p:cNvPr>
          <p:cNvSpPr/>
          <p:nvPr/>
        </p:nvSpPr>
        <p:spPr>
          <a:xfrm>
            <a:off x="3946719" y="82290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8D709C92-F2B5-416D-9068-9BC32C257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31" y="91755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a:extLst>
              <a:ext uri="{FF2B5EF4-FFF2-40B4-BE49-F238E27FC236}">
                <a16:creationId xmlns:a16="http://schemas.microsoft.com/office/drawing/2014/main" id="{1930D7BB-5DD8-4505-A6AB-F47D8BEB63DC}"/>
              </a:ext>
            </a:extLst>
          </p:cNvPr>
          <p:cNvSpPr txBox="1"/>
          <p:nvPr/>
        </p:nvSpPr>
        <p:spPr>
          <a:xfrm>
            <a:off x="615737" y="2211169"/>
            <a:ext cx="6961707" cy="369332"/>
          </a:xfrm>
          <a:prstGeom prst="rect">
            <a:avLst/>
          </a:prstGeom>
          <a:noFill/>
        </p:spPr>
        <p:txBody>
          <a:bodyPr wrap="square" rtlCol="0">
            <a:spAutoFit/>
          </a:bodyPr>
          <a:lstStyle/>
          <a:p>
            <a:pPr marL="285750" indent="-285750" defTabSz="91440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Hurtig fremsøgning</a:t>
            </a: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61F92C08-620E-4FF4-90F6-23DCAC728B2D}"/>
              </a:ext>
            </a:extLst>
          </p:cNvPr>
          <p:cNvSpPr/>
          <p:nvPr/>
        </p:nvSpPr>
        <p:spPr>
          <a:xfrm>
            <a:off x="615737" y="2614007"/>
            <a:ext cx="3560398" cy="369332"/>
          </a:xfrm>
          <a:prstGeom prst="rect">
            <a:avLst/>
          </a:prstGeom>
        </p:spPr>
        <p:txBody>
          <a:bodyPr wrap="none">
            <a:spAutoFit/>
          </a:bodyPr>
          <a:lstStyle/>
          <a:p>
            <a:pPr marL="285750" lvl="0" indent="-285750" defTabSz="91440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Samlet adgang til dokumenter</a:t>
            </a:r>
          </a:p>
        </p:txBody>
      </p:sp>
      <p:sp>
        <p:nvSpPr>
          <p:cNvPr id="3" name="Rectangle 2">
            <a:extLst>
              <a:ext uri="{FF2B5EF4-FFF2-40B4-BE49-F238E27FC236}">
                <a16:creationId xmlns:a16="http://schemas.microsoft.com/office/drawing/2014/main" id="{8E47F867-91CE-4D93-99B7-E7444D5CCDFC}"/>
              </a:ext>
            </a:extLst>
          </p:cNvPr>
          <p:cNvSpPr/>
          <p:nvPr/>
        </p:nvSpPr>
        <p:spPr>
          <a:xfrm>
            <a:off x="615737" y="2978911"/>
            <a:ext cx="4437433" cy="369332"/>
          </a:xfrm>
          <a:prstGeom prst="rect">
            <a:avLst/>
          </a:prstGeom>
        </p:spPr>
        <p:txBody>
          <a:bodyPr wrap="none">
            <a:spAutoFit/>
          </a:bodyPr>
          <a:lstStyle/>
          <a:p>
            <a:pPr marL="285750" indent="-285750" defTabSz="914400">
              <a:buFont typeface="Arial" panose="020B0604020202020204" pitchFamily="34" charset="0"/>
              <a:buChar char="•"/>
              <a:defRPr/>
            </a:pPr>
            <a:r>
              <a:rPr lang="da-DK" sz="1800" dirty="0">
                <a:latin typeface="Lato" panose="020F0502020204030203"/>
              </a:rPr>
              <a:t>Sikker fildeling og dokumentkategorier</a:t>
            </a:r>
            <a:endParaRPr lang="da-DK" sz="1800" dirty="0">
              <a:solidFill>
                <a:srgbClr val="222350"/>
              </a:solidFill>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46038F3F-467F-436E-AD51-73DC742A9662}"/>
              </a:ext>
            </a:extLst>
          </p:cNvPr>
          <p:cNvSpPr/>
          <p:nvPr/>
        </p:nvSpPr>
        <p:spPr>
          <a:xfrm>
            <a:off x="615736" y="3362781"/>
            <a:ext cx="3519297" cy="369332"/>
          </a:xfrm>
          <a:prstGeom prst="rect">
            <a:avLst/>
          </a:prstGeom>
        </p:spPr>
        <p:txBody>
          <a:bodyPr wrap="none">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Kommunikation i beskedtråde</a:t>
            </a:r>
          </a:p>
        </p:txBody>
      </p:sp>
      <p:sp>
        <p:nvSpPr>
          <p:cNvPr id="6" name="Rectangle 5">
            <a:extLst>
              <a:ext uri="{FF2B5EF4-FFF2-40B4-BE49-F238E27FC236}">
                <a16:creationId xmlns:a16="http://schemas.microsoft.com/office/drawing/2014/main" id="{7D8CD960-A36B-4C20-8224-64CA66AEB76C}"/>
              </a:ext>
            </a:extLst>
          </p:cNvPr>
          <p:cNvSpPr/>
          <p:nvPr/>
        </p:nvSpPr>
        <p:spPr>
          <a:xfrm>
            <a:off x="615736" y="3742223"/>
            <a:ext cx="3754746" cy="369332"/>
          </a:xfrm>
          <a:prstGeom prst="rect">
            <a:avLst/>
          </a:prstGeom>
        </p:spPr>
        <p:txBody>
          <a:bodyPr wrap="none">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Dele og gemme kommunikation</a:t>
            </a:r>
          </a:p>
        </p:txBody>
      </p:sp>
    </p:spTree>
    <p:extLst>
      <p:ext uri="{BB962C8B-B14F-4D97-AF65-F5344CB8AC3E}">
        <p14:creationId xmlns:p14="http://schemas.microsoft.com/office/powerpoint/2010/main" val="183571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 grpId="0"/>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AE756-37E0-4B40-9F9B-E2FBF179DB42}"/>
              </a:ext>
            </a:extLst>
          </p:cNvPr>
          <p:cNvPicPr>
            <a:picLocks noChangeAspect="1"/>
          </p:cNvPicPr>
          <p:nvPr/>
        </p:nvPicPr>
        <p:blipFill>
          <a:blip r:embed="rId3"/>
          <a:stretch>
            <a:fillRect/>
          </a:stretch>
        </p:blipFill>
        <p:spPr>
          <a:xfrm>
            <a:off x="3543300" y="2411265"/>
            <a:ext cx="5600700" cy="3371850"/>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94320"/>
            <a:ext cx="7507798" cy="3425663"/>
          </a:xfrm>
          <a:prstGeom prst="rect">
            <a:avLst/>
          </a:prstGeom>
        </p:spPr>
      </p:pic>
      <p:sp>
        <p:nvSpPr>
          <p:cNvPr id="2" name="Rectangle 1">
            <a:extLst>
              <a:ext uri="{FF2B5EF4-FFF2-40B4-BE49-F238E27FC236}">
                <a16:creationId xmlns:a16="http://schemas.microsoft.com/office/drawing/2014/main" id="{B3DB55AF-9864-453C-9730-84EEE8F07EA1}"/>
              </a:ext>
            </a:extLst>
          </p:cNvPr>
          <p:cNvSpPr/>
          <p:nvPr/>
        </p:nvSpPr>
        <p:spPr>
          <a:xfrm>
            <a:off x="1053075" y="1669995"/>
            <a:ext cx="449682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black"/>
                <a:ea typeface="Times New Roman" panose="02020603050405020304" pitchFamily="18" charset="0"/>
                <a:cs typeface="Times New Roman" panose="02020603050405020304" pitchFamily="18" charset="0"/>
              </a:rPr>
              <a:t>At du kan anvende og forstå Aulas funktionalitet på højt niveau</a:t>
            </a:r>
          </a:p>
        </p:txBody>
      </p:sp>
      <p:sp>
        <p:nvSpPr>
          <p:cNvPr id="10" name="Titel 1">
            <a:extLst>
              <a:ext uri="{FF2B5EF4-FFF2-40B4-BE49-F238E27FC236}">
                <a16:creationId xmlns:a16="http://schemas.microsoft.com/office/drawing/2014/main" id="{DD837942-900D-4D25-8B58-B50020A1917F}"/>
              </a:ext>
            </a:extLst>
          </p:cNvPr>
          <p:cNvSpPr txBox="1">
            <a:spLocks/>
          </p:cNvSpPr>
          <p:nvPr/>
        </p:nvSpPr>
        <p:spPr>
          <a:xfrm>
            <a:off x="1163956" y="108495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sz="3500" dirty="0">
                <a:solidFill>
                  <a:schemeClr val="bg1"/>
                </a:solidFill>
                <a:latin typeface="Lato black"/>
              </a:rPr>
              <a:t>Formål</a:t>
            </a:r>
          </a:p>
        </p:txBody>
      </p:sp>
      <p:sp>
        <p:nvSpPr>
          <p:cNvPr id="11" name="Rectangle 10">
            <a:extLst>
              <a:ext uri="{FF2B5EF4-FFF2-40B4-BE49-F238E27FC236}">
                <a16:creationId xmlns:a16="http://schemas.microsoft.com/office/drawing/2014/main" id="{08F604ED-58F6-468B-AC19-A999E1F272F2}"/>
              </a:ext>
            </a:extLst>
          </p:cNvPr>
          <p:cNvSpPr/>
          <p:nvPr/>
        </p:nvSpPr>
        <p:spPr>
          <a:xfrm>
            <a:off x="1066281" y="2927808"/>
            <a:ext cx="4496825" cy="830997"/>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black"/>
              </a:rPr>
              <a:t>At du kan varetage opsætning af Aula </a:t>
            </a:r>
            <a:br>
              <a:rPr lang="da-DK" sz="1600" dirty="0">
                <a:solidFill>
                  <a:schemeClr val="bg1"/>
                </a:solidFill>
                <a:latin typeface="Lato black"/>
              </a:rPr>
            </a:br>
            <a:r>
              <a:rPr lang="da-DK" sz="1600" dirty="0">
                <a:solidFill>
                  <a:schemeClr val="bg1"/>
                </a:solidFill>
                <a:latin typeface="Lato black"/>
              </a:rPr>
              <a:t>på baggrund af kommunens </a:t>
            </a:r>
            <a:br>
              <a:rPr lang="da-DK" sz="1600" dirty="0">
                <a:solidFill>
                  <a:schemeClr val="bg1"/>
                </a:solidFill>
                <a:latin typeface="Lato black"/>
              </a:rPr>
            </a:br>
            <a:r>
              <a:rPr lang="da-DK" sz="1600" dirty="0">
                <a:solidFill>
                  <a:schemeClr val="bg1"/>
                </a:solidFill>
                <a:latin typeface="Lato black"/>
              </a:rPr>
              <a:t>strategi for brug af Aula</a:t>
            </a:r>
          </a:p>
        </p:txBody>
      </p:sp>
      <p:sp>
        <p:nvSpPr>
          <p:cNvPr id="13" name="Rectangle 12">
            <a:extLst>
              <a:ext uri="{FF2B5EF4-FFF2-40B4-BE49-F238E27FC236}">
                <a16:creationId xmlns:a16="http://schemas.microsoft.com/office/drawing/2014/main" id="{06051640-B094-4217-A5BF-D02560D6F0AE}"/>
              </a:ext>
            </a:extLst>
          </p:cNvPr>
          <p:cNvSpPr/>
          <p:nvPr/>
        </p:nvSpPr>
        <p:spPr>
          <a:xfrm>
            <a:off x="1053074" y="2318677"/>
            <a:ext cx="449682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black"/>
                <a:ea typeface="Times New Roman" panose="02020603050405020304" pitchFamily="18" charset="0"/>
                <a:cs typeface="Times New Roman" panose="02020603050405020304" pitchFamily="18" charset="0"/>
              </a:rPr>
              <a:t>At du har en solid viden om opsætning af Aula til kommune, skole og dagtilbud</a:t>
            </a:r>
          </a:p>
        </p:txBody>
      </p:sp>
    </p:spTree>
    <p:extLst>
      <p:ext uri="{BB962C8B-B14F-4D97-AF65-F5344CB8AC3E}">
        <p14:creationId xmlns:p14="http://schemas.microsoft.com/office/powerpoint/2010/main" val="24847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 name="TextBox 26">
            <a:extLst>
              <a:ext uri="{FF2B5EF4-FFF2-40B4-BE49-F238E27FC236}">
                <a16:creationId xmlns:a16="http://schemas.microsoft.com/office/drawing/2014/main" id="{E7A69254-E5DE-40DB-A7F9-1EE8D71FDEB9}"/>
              </a:ext>
            </a:extLst>
          </p:cNvPr>
          <p:cNvSpPr txBox="1"/>
          <p:nvPr/>
        </p:nvSpPr>
        <p:spPr>
          <a:xfrm>
            <a:off x="545081" y="2205889"/>
            <a:ext cx="6961707" cy="1477328"/>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 kommunikerer vi om hvad?</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Hvad og hvornår kommunikerer vi gennem opslag i grupper?</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Hvad og hvornår kommunikerer vi gennem beskeder?</a:t>
            </a:r>
          </a:p>
        </p:txBody>
      </p:sp>
      <p:sp>
        <p:nvSpPr>
          <p:cNvPr id="12" name="Ellipse 48">
            <a:extLst>
              <a:ext uri="{FF2B5EF4-FFF2-40B4-BE49-F238E27FC236}">
                <a16:creationId xmlns:a16="http://schemas.microsoft.com/office/drawing/2014/main" id="{F6EF0607-F70D-4B37-BA93-B4DEB2B7F9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Ellipse 12">
            <a:extLst>
              <a:ext uri="{FF2B5EF4-FFF2-40B4-BE49-F238E27FC236}">
                <a16:creationId xmlns:a16="http://schemas.microsoft.com/office/drawing/2014/main" id="{38D1A8ED-B588-4BF6-B5DB-8CF32E2F51AA}"/>
              </a:ext>
            </a:extLst>
          </p:cNvPr>
          <p:cNvSpPr/>
          <p:nvPr/>
        </p:nvSpPr>
        <p:spPr>
          <a:xfrm>
            <a:off x="4020312" y="82290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lowchart: Connector 12">
            <a:extLst>
              <a:ext uri="{FF2B5EF4-FFF2-40B4-BE49-F238E27FC236}">
                <a16:creationId xmlns:a16="http://schemas.microsoft.com/office/drawing/2014/main" id="{99D09824-4B42-4402-9BC0-9145308AF0E0}"/>
              </a:ext>
            </a:extLst>
          </p:cNvPr>
          <p:cNvSpPr/>
          <p:nvPr/>
        </p:nvSpPr>
        <p:spPr>
          <a:xfrm>
            <a:off x="3946719" y="82290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Ellipse 48">
            <a:extLst>
              <a:ext uri="{FF2B5EF4-FFF2-40B4-BE49-F238E27FC236}">
                <a16:creationId xmlns:a16="http://schemas.microsoft.com/office/drawing/2014/main" id="{430AF96A-5F9A-478E-BE92-C0932E848CF2}"/>
              </a:ext>
            </a:extLst>
          </p:cNvPr>
          <p:cNvSpPr/>
          <p:nvPr/>
        </p:nvSpPr>
        <p:spPr>
          <a:xfrm>
            <a:off x="3946719" y="82290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F0EADDC0-7512-4921-A696-1E5506D83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31" y="91755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36D11FC4-F136-4454-9E14-E89C6F34229F}"/>
              </a:ext>
            </a:extLst>
          </p:cNvPr>
          <p:cNvSpPr txBox="1">
            <a:spLocks/>
          </p:cNvSpPr>
          <p:nvPr/>
        </p:nvSpPr>
        <p:spPr>
          <a:xfrm>
            <a:off x="650986" y="912710"/>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har I brug for at vide?</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6189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6" name="TextBox 43">
            <a:extLst>
              <a:ext uri="{FF2B5EF4-FFF2-40B4-BE49-F238E27FC236}">
                <a16:creationId xmlns:a16="http://schemas.microsoft.com/office/drawing/2014/main" id="{56B38DE7-B36B-4684-9A33-569998445615}"/>
              </a:ext>
            </a:extLst>
          </p:cNvPr>
          <p:cNvSpPr txBox="1"/>
          <p:nvPr/>
        </p:nvSpPr>
        <p:spPr>
          <a:xfrm>
            <a:off x="516877" y="1982531"/>
            <a:ext cx="6961707"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Hvornår skal en besked opmærkes som følsom?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7" name="TextBox 46">
            <a:extLst>
              <a:ext uri="{FF2B5EF4-FFF2-40B4-BE49-F238E27FC236}">
                <a16:creationId xmlns:a16="http://schemas.microsoft.com/office/drawing/2014/main" id="{6CAD9864-44FB-4A27-94E8-CD9E16FE0BD6}"/>
              </a:ext>
            </a:extLst>
          </p:cNvPr>
          <p:cNvSpPr txBox="1"/>
          <p:nvPr/>
        </p:nvSpPr>
        <p:spPr>
          <a:xfrm>
            <a:off x="545080" y="2484763"/>
            <a:ext cx="8330435"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Hvornår bruges Sikker Fildeling, og hvornår bruges jeres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fildelingsløsning (O365 eller Google Drev)?</a:t>
            </a:r>
          </a:p>
        </p:txBody>
      </p:sp>
      <p:pic>
        <p:nvPicPr>
          <p:cNvPr id="18" name="Picture 47">
            <a:extLst>
              <a:ext uri="{FF2B5EF4-FFF2-40B4-BE49-F238E27FC236}">
                <a16:creationId xmlns:a16="http://schemas.microsoft.com/office/drawing/2014/main" id="{9B93D78A-8BA5-4D3F-BDB3-B69F7B715770}"/>
              </a:ext>
            </a:extLst>
          </p:cNvPr>
          <p:cNvPicPr>
            <a:picLocks noChangeAspect="1"/>
          </p:cNvPicPr>
          <p:nvPr/>
        </p:nvPicPr>
        <p:blipFill>
          <a:blip r:embed="rId3"/>
          <a:stretch>
            <a:fillRect/>
          </a:stretch>
        </p:blipFill>
        <p:spPr>
          <a:xfrm>
            <a:off x="779223" y="1847112"/>
            <a:ext cx="360871" cy="435769"/>
          </a:xfrm>
          <a:prstGeom prst="rect">
            <a:avLst/>
          </a:prstGeom>
        </p:spPr>
      </p:pic>
      <p:pic>
        <p:nvPicPr>
          <p:cNvPr id="19" name="Picture 45">
            <a:extLst>
              <a:ext uri="{FF2B5EF4-FFF2-40B4-BE49-F238E27FC236}">
                <a16:creationId xmlns:a16="http://schemas.microsoft.com/office/drawing/2014/main" id="{27D2EBCB-1921-4A71-9E11-26F578508FB1}"/>
              </a:ext>
            </a:extLst>
          </p:cNvPr>
          <p:cNvPicPr>
            <a:picLocks noChangeAspect="1"/>
          </p:cNvPicPr>
          <p:nvPr/>
        </p:nvPicPr>
        <p:blipFill>
          <a:blip r:embed="rId4"/>
          <a:stretch>
            <a:fillRect/>
          </a:stretch>
        </p:blipFill>
        <p:spPr>
          <a:xfrm>
            <a:off x="806719" y="2654193"/>
            <a:ext cx="333375" cy="466725"/>
          </a:xfrm>
          <a:prstGeom prst="rect">
            <a:avLst/>
          </a:prstGeom>
        </p:spPr>
      </p:pic>
      <p:sp>
        <p:nvSpPr>
          <p:cNvPr id="10" name="Ellipse 48">
            <a:extLst>
              <a:ext uri="{FF2B5EF4-FFF2-40B4-BE49-F238E27FC236}">
                <a16:creationId xmlns:a16="http://schemas.microsoft.com/office/drawing/2014/main" id="{998E205A-B667-411C-9945-16F324FA1C73}"/>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1D3DB6C2-80F6-45CF-B9C0-B9CADC5E70F4}"/>
              </a:ext>
            </a:extLst>
          </p:cNvPr>
          <p:cNvSpPr/>
          <p:nvPr/>
        </p:nvSpPr>
        <p:spPr>
          <a:xfrm>
            <a:off x="4020312" y="82290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lowchart: Connector 12">
            <a:extLst>
              <a:ext uri="{FF2B5EF4-FFF2-40B4-BE49-F238E27FC236}">
                <a16:creationId xmlns:a16="http://schemas.microsoft.com/office/drawing/2014/main" id="{FFB17928-B51F-4EDA-BF84-6B91E66A1E58}"/>
              </a:ext>
            </a:extLst>
          </p:cNvPr>
          <p:cNvSpPr/>
          <p:nvPr/>
        </p:nvSpPr>
        <p:spPr>
          <a:xfrm>
            <a:off x="3946719" y="82290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Ellipse 48">
            <a:extLst>
              <a:ext uri="{FF2B5EF4-FFF2-40B4-BE49-F238E27FC236}">
                <a16:creationId xmlns:a16="http://schemas.microsoft.com/office/drawing/2014/main" id="{895B8E20-EAE7-4606-A6EC-DC2BADA7EB45}"/>
              </a:ext>
            </a:extLst>
          </p:cNvPr>
          <p:cNvSpPr/>
          <p:nvPr/>
        </p:nvSpPr>
        <p:spPr>
          <a:xfrm>
            <a:off x="3946719" y="82290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FE0F9A6D-6AA0-44C2-B596-571F3B115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931" y="91755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BD6C2B29-7418-46DE-AB12-BAFEF57D5ACD}"/>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har I brug for at vide?</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3237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245613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95030" y="275604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4 – Samlet overblik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3"/>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19984F3-0193-41C8-B22A-B88AA04AA7A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0666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365819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a:blip r:embed="rId3"/>
          <a:stretch>
            <a:fillRect/>
          </a:stretch>
        </p:blipFill>
        <p:spPr>
          <a:xfrm>
            <a:off x="5033413" y="1917577"/>
            <a:ext cx="6438093" cy="3797423"/>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94977"/>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Samlet overblik</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A303051F-9743-4C3D-A0C9-3823FA906716}"/>
              </a:ext>
            </a:extLst>
          </p:cNvPr>
          <p:cNvSpPr/>
          <p:nvPr/>
        </p:nvSpPr>
        <p:spPr>
          <a:xfrm>
            <a:off x="3079025" y="823164"/>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262" y="959374"/>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1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315A8937-B556-4215-AB07-B9A1EF368458}"/>
              </a:ext>
            </a:extLst>
          </p:cNvPr>
          <p:cNvSpPr txBox="1"/>
          <p:nvPr/>
        </p:nvSpPr>
        <p:spPr>
          <a:xfrm>
            <a:off x="343341" y="1858941"/>
            <a:ext cx="9809354" cy="646331"/>
          </a:xfrm>
          <a:prstGeom prst="rect">
            <a:avLst/>
          </a:prstGeom>
          <a:noFill/>
        </p:spPr>
        <p:txBody>
          <a:bodyPr wrap="square" rtlCol="0">
            <a:spAutoFit/>
          </a:bodyPr>
          <a:lstStyle/>
          <a:p>
            <a:pPr marL="342900" marR="0" lvl="0" indent="-34290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Alle aktiviteter og begivenheder ét sted – også booking af ressourcer</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extBox 10">
            <a:extLst>
              <a:ext uri="{FF2B5EF4-FFF2-40B4-BE49-F238E27FC236}">
                <a16:creationId xmlns:a16="http://schemas.microsoft.com/office/drawing/2014/main" id="{8FE7796E-B472-4FA2-808B-DF7C755C3398}"/>
              </a:ext>
            </a:extLst>
          </p:cNvPr>
          <p:cNvSpPr txBox="1"/>
          <p:nvPr/>
        </p:nvSpPr>
        <p:spPr>
          <a:xfrm>
            <a:off x="343341" y="2401529"/>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Overblikket samler alle opslag fra dine grupper</a:t>
            </a:r>
          </a:p>
        </p:txBody>
      </p:sp>
      <p:sp>
        <p:nvSpPr>
          <p:cNvPr id="9" name="TextBox 12">
            <a:extLst>
              <a:ext uri="{FF2B5EF4-FFF2-40B4-BE49-F238E27FC236}">
                <a16:creationId xmlns:a16="http://schemas.microsoft.com/office/drawing/2014/main" id="{393DEFE2-D61B-4708-A955-CEFA0AB59875}"/>
              </a:ext>
            </a:extLst>
          </p:cNvPr>
          <p:cNvSpPr txBox="1"/>
          <p:nvPr/>
        </p:nvSpPr>
        <p:spPr>
          <a:xfrm>
            <a:off x="353532" y="2948712"/>
            <a:ext cx="8330435" cy="1200329"/>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Tilrettelæggelse og koordinering af møder, skole-hjem-samtaler og begivenheder med mange deltagere – i institutionen og på tværs af institutioner</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14">
            <a:extLst>
              <a:ext uri="{FF2B5EF4-FFF2-40B4-BE49-F238E27FC236}">
                <a16:creationId xmlns:a16="http://schemas.microsoft.com/office/drawing/2014/main" id="{724607C2-4D0F-46DC-AF40-B864A7990368}"/>
              </a:ext>
            </a:extLst>
          </p:cNvPr>
          <p:cNvSpPr txBox="1"/>
          <p:nvPr/>
        </p:nvSpPr>
        <p:spPr>
          <a:xfrm>
            <a:off x="343341" y="4068071"/>
            <a:ext cx="515015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Information og vikarnoter i kalenderen</a:t>
            </a:r>
          </a:p>
        </p:txBody>
      </p:sp>
      <p:sp>
        <p:nvSpPr>
          <p:cNvPr id="12" name="Ellipse 11">
            <a:extLst>
              <a:ext uri="{FF2B5EF4-FFF2-40B4-BE49-F238E27FC236}">
                <a16:creationId xmlns:a16="http://schemas.microsoft.com/office/drawing/2014/main" id="{4E158458-4FBB-4735-853A-1505534F7B68}"/>
              </a:ext>
            </a:extLst>
          </p:cNvPr>
          <p:cNvSpPr/>
          <p:nvPr/>
        </p:nvSpPr>
        <p:spPr>
          <a:xfrm>
            <a:off x="3152618" y="80546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0AB8CCFF-74C0-4224-960D-28AD86B38461}"/>
              </a:ext>
            </a:extLst>
          </p:cNvPr>
          <p:cNvSpPr/>
          <p:nvPr/>
        </p:nvSpPr>
        <p:spPr>
          <a:xfrm>
            <a:off x="3079025" y="80546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Ellipse 48">
            <a:extLst>
              <a:ext uri="{FF2B5EF4-FFF2-40B4-BE49-F238E27FC236}">
                <a16:creationId xmlns:a16="http://schemas.microsoft.com/office/drawing/2014/main" id="{DBAB018B-D19D-42E4-808A-7EC205C6FEC1}"/>
              </a:ext>
            </a:extLst>
          </p:cNvPr>
          <p:cNvSpPr/>
          <p:nvPr/>
        </p:nvSpPr>
        <p:spPr>
          <a:xfrm>
            <a:off x="3079025" y="80546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237" y="90011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082152"/>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Samlet overblik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6296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74265" y="2060224"/>
            <a:ext cx="372369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booke hvem i kalender?</a:t>
            </a:r>
          </a:p>
        </p:txBody>
      </p:sp>
      <p:pic>
        <p:nvPicPr>
          <p:cNvPr id="8" name="Picture 33">
            <a:extLst>
              <a:ext uri="{FF2B5EF4-FFF2-40B4-BE49-F238E27FC236}">
                <a16:creationId xmlns:a16="http://schemas.microsoft.com/office/drawing/2014/main" id="{34AABDFE-D062-4682-AA49-EF83C437C5F4}"/>
              </a:ext>
            </a:extLst>
          </p:cNvPr>
          <p:cNvPicPr>
            <a:picLocks noChangeAspect="1"/>
          </p:cNvPicPr>
          <p:nvPr/>
        </p:nvPicPr>
        <p:blipFill>
          <a:blip r:embed="rId3"/>
          <a:stretch>
            <a:fillRect/>
          </a:stretch>
        </p:blipFill>
        <p:spPr>
          <a:xfrm>
            <a:off x="545081" y="2108659"/>
            <a:ext cx="323850" cy="314325"/>
          </a:xfrm>
          <a:prstGeom prst="rect">
            <a:avLst/>
          </a:prstGeom>
        </p:spPr>
      </p:pic>
      <p:sp>
        <p:nvSpPr>
          <p:cNvPr id="9" name="TextBox 34">
            <a:extLst>
              <a:ext uri="{FF2B5EF4-FFF2-40B4-BE49-F238E27FC236}">
                <a16:creationId xmlns:a16="http://schemas.microsoft.com/office/drawing/2014/main" id="{28A3BC1A-2233-4640-8B4E-C3BF430AC89B}"/>
              </a:ext>
            </a:extLst>
          </p:cNvPr>
          <p:cNvSpPr txBox="1"/>
          <p:nvPr/>
        </p:nvSpPr>
        <p:spPr>
          <a:xfrm>
            <a:off x="868931" y="2626197"/>
            <a:ext cx="414701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Skal kalenderen bruges til information?</a:t>
            </a:r>
          </a:p>
        </p:txBody>
      </p:sp>
      <p:pic>
        <p:nvPicPr>
          <p:cNvPr id="10" name="Picture 35">
            <a:extLst>
              <a:ext uri="{FF2B5EF4-FFF2-40B4-BE49-F238E27FC236}">
                <a16:creationId xmlns:a16="http://schemas.microsoft.com/office/drawing/2014/main" id="{7EE08715-B76D-43CC-8139-4F4DB68E97C9}"/>
              </a:ext>
            </a:extLst>
          </p:cNvPr>
          <p:cNvPicPr>
            <a:picLocks noChangeAspect="1"/>
          </p:cNvPicPr>
          <p:nvPr/>
        </p:nvPicPr>
        <p:blipFill>
          <a:blip r:embed="rId3"/>
          <a:stretch>
            <a:fillRect/>
          </a:stretch>
        </p:blipFill>
        <p:spPr>
          <a:xfrm>
            <a:off x="545081" y="2662657"/>
            <a:ext cx="323850" cy="314325"/>
          </a:xfrm>
          <a:prstGeom prst="rect">
            <a:avLst/>
          </a:prstGeom>
        </p:spPr>
      </p:pic>
      <p:sp>
        <p:nvSpPr>
          <p:cNvPr id="11" name="TextBox 36">
            <a:extLst>
              <a:ext uri="{FF2B5EF4-FFF2-40B4-BE49-F238E27FC236}">
                <a16:creationId xmlns:a16="http://schemas.microsoft.com/office/drawing/2014/main" id="{FD394757-3BA3-4CAF-9D5D-9E22C3D4D0EB}"/>
              </a:ext>
            </a:extLst>
          </p:cNvPr>
          <p:cNvSpPr txBox="1"/>
          <p:nvPr/>
        </p:nvSpPr>
        <p:spPr>
          <a:xfrm>
            <a:off x="868931" y="3161648"/>
            <a:ext cx="4910328"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Hvilke ressourcer kan bookes i kalender?</a:t>
            </a:r>
          </a:p>
        </p:txBody>
      </p:sp>
      <p:pic>
        <p:nvPicPr>
          <p:cNvPr id="12" name="Picture 37">
            <a:extLst>
              <a:ext uri="{FF2B5EF4-FFF2-40B4-BE49-F238E27FC236}">
                <a16:creationId xmlns:a16="http://schemas.microsoft.com/office/drawing/2014/main" id="{C1656AF9-2BBB-4E1F-AC62-15F3384FBE90}"/>
              </a:ext>
            </a:extLst>
          </p:cNvPr>
          <p:cNvPicPr>
            <a:picLocks noChangeAspect="1"/>
          </p:cNvPicPr>
          <p:nvPr/>
        </p:nvPicPr>
        <p:blipFill>
          <a:blip r:embed="rId3"/>
          <a:stretch>
            <a:fillRect/>
          </a:stretch>
        </p:blipFill>
        <p:spPr>
          <a:xfrm>
            <a:off x="545081" y="3216655"/>
            <a:ext cx="323850" cy="314325"/>
          </a:xfrm>
          <a:prstGeom prst="rect">
            <a:avLst/>
          </a:prstGeom>
        </p:spPr>
      </p:pic>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CB706D20-3474-4FC8-B01F-D0EEECFB229B}"/>
              </a:ext>
            </a:extLst>
          </p:cNvPr>
          <p:cNvSpPr/>
          <p:nvPr/>
        </p:nvSpPr>
        <p:spPr>
          <a:xfrm>
            <a:off x="3921829" y="80546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lowchart: Connector 12">
            <a:extLst>
              <a:ext uri="{FF2B5EF4-FFF2-40B4-BE49-F238E27FC236}">
                <a16:creationId xmlns:a16="http://schemas.microsoft.com/office/drawing/2014/main" id="{A7374C8B-DD95-4EED-AA9A-14DEA186BF3B}"/>
              </a:ext>
            </a:extLst>
          </p:cNvPr>
          <p:cNvSpPr/>
          <p:nvPr/>
        </p:nvSpPr>
        <p:spPr>
          <a:xfrm>
            <a:off x="3848236" y="80546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Ellipse 48">
            <a:extLst>
              <a:ext uri="{FF2B5EF4-FFF2-40B4-BE49-F238E27FC236}">
                <a16:creationId xmlns:a16="http://schemas.microsoft.com/office/drawing/2014/main" id="{847DBC99-100A-4524-B7D4-961913BE0F5D}"/>
              </a:ext>
            </a:extLst>
          </p:cNvPr>
          <p:cNvSpPr/>
          <p:nvPr/>
        </p:nvSpPr>
        <p:spPr>
          <a:xfrm>
            <a:off x="3848236" y="80546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448" y="90011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Samlet overblik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har I brug for at vide?</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6161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endParaRPr lang="da-DK" sz="2000" dirty="0">
              <a:solidFill>
                <a:schemeClr val="bg1"/>
              </a:solidFill>
              <a:latin typeface="Lato black"/>
              <a:cs typeface="Arial" panose="020B0604020202020204" pitchFamily="34" charset="0"/>
            </a:endParaRPr>
          </a:p>
          <a:p>
            <a:r>
              <a:rPr lang="da-DK" sz="3500" b="1" dirty="0">
                <a:solidFill>
                  <a:schemeClr val="bg1"/>
                </a:solidFill>
                <a:latin typeface="Lato black"/>
                <a:cs typeface="Arial" panose="020B0604020202020204" pitchFamily="34" charset="0"/>
              </a:rPr>
              <a:t>Frokost</a:t>
            </a:r>
          </a:p>
          <a:p>
            <a:r>
              <a:rPr lang="da-DK" sz="2000" dirty="0">
                <a:solidFill>
                  <a:schemeClr val="bg1"/>
                </a:solidFill>
                <a:latin typeface="Lato black"/>
                <a:cs typeface="Arial" panose="020B0604020202020204" pitchFamily="34" charset="0"/>
              </a:rPr>
              <a:t>45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165759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10237"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910237" y="275604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5 – Dataetik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5">
            <a:extLst>
              <a:ext uri="{FF2B5EF4-FFF2-40B4-BE49-F238E27FC236}">
                <a16:creationId xmlns:a16="http://schemas.microsoft.com/office/drawing/2014/main" id="{44EE0944-9906-4FBF-9661-9044C6C6C02E}"/>
              </a:ext>
            </a:extLst>
          </p:cNvPr>
          <p:cNvPicPr>
            <a:picLocks noChangeAspect="1"/>
          </p:cNvPicPr>
          <p:nvPr/>
        </p:nvPicPr>
        <p:blipFill rotWithShape="1">
          <a:blip r:embed="rId4"/>
          <a:srcRect l="50984" r="4494" b="20961"/>
          <a:stretch/>
        </p:blipFill>
        <p:spPr>
          <a:xfrm>
            <a:off x="6143368" y="174670"/>
            <a:ext cx="4701391" cy="5540329"/>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2900363"/>
          </a:xfrm>
        </p:spPr>
        <p:txBody>
          <a:bodyPr>
            <a:normAutofit lnSpcReduction="10000"/>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1-3: Aula intro og kommunikation</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10.45: Pause</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4: Overblik</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11.45: Frokost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5: Dataetik</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13.15: Pause</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6-8: Aula administration – hvad, hvor og hvordan?</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14.55: Pause</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9: Smarte Aula-grupper</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16.00: 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 dag 1</a:t>
            </a:r>
          </a:p>
        </p:txBody>
      </p:sp>
      <p:cxnSp>
        <p:nvCxnSpPr>
          <p:cNvPr id="7" name="Straight Connector 10">
            <a:extLst>
              <a:ext uri="{FF2B5EF4-FFF2-40B4-BE49-F238E27FC236}">
                <a16:creationId xmlns:a16="http://schemas.microsoft.com/office/drawing/2014/main" id="{EA03D20D-D0E2-4168-BCBD-B4B020AA7FA0}"/>
              </a:ext>
            </a:extLst>
          </p:cNvPr>
          <p:cNvCxnSpPr>
            <a:cxnSpLocks/>
          </p:cNvCxnSpPr>
          <p:nvPr/>
        </p:nvCxnSpPr>
        <p:spPr>
          <a:xfrm>
            <a:off x="663979" y="1396531"/>
            <a:ext cx="0" cy="268481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l 11">
            <a:extLst>
              <a:ext uri="{FF2B5EF4-FFF2-40B4-BE49-F238E27FC236}">
                <a16:creationId xmlns:a16="http://schemas.microsoft.com/office/drawing/2014/main" id="{B46CE773-7D0A-4AE6-9FEC-FAA38BF0B5BB}"/>
              </a:ext>
            </a:extLst>
          </p:cNvPr>
          <p:cNvSpPr/>
          <p:nvPr/>
        </p:nvSpPr>
        <p:spPr>
          <a:xfrm flipH="1" flipV="1">
            <a:off x="615950" y="1319927"/>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dirty="0"/>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1494479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5">
            <a:extLst>
              <a:ext uri="{FF2B5EF4-FFF2-40B4-BE49-F238E27FC236}">
                <a16:creationId xmlns:a16="http://schemas.microsoft.com/office/drawing/2014/main" id="{0361FE9D-C17B-466C-B901-A048CA93D440}"/>
              </a:ext>
            </a:extLst>
          </p:cNvPr>
          <p:cNvPicPr>
            <a:picLocks noChangeAspect="1"/>
          </p:cNvPicPr>
          <p:nvPr/>
        </p:nvPicPr>
        <p:blipFill rotWithShape="1">
          <a:blip r:embed="rId3"/>
          <a:srcRect l="31276" b="5964"/>
          <a:stretch/>
        </p:blipFill>
        <p:spPr>
          <a:xfrm>
            <a:off x="4737454" y="1836933"/>
            <a:ext cx="5356457" cy="45062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Dataetik</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2099886" y="80878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123" y="944993"/>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7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996392"/>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Dataetik og GDPR</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41394" y="2534334"/>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Samtykke</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TextBox 15">
            <a:extLst>
              <a:ext uri="{FF2B5EF4-FFF2-40B4-BE49-F238E27FC236}">
                <a16:creationId xmlns:a16="http://schemas.microsoft.com/office/drawing/2014/main" id="{0FB07FE3-D09A-429D-9C97-1BAB252ECBA4}"/>
              </a:ext>
            </a:extLst>
          </p:cNvPr>
          <p:cNvSpPr txBox="1"/>
          <p:nvPr/>
        </p:nvSpPr>
        <p:spPr>
          <a:xfrm>
            <a:off x="541394" y="3072276"/>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Supplerende stamdata og tilladelser</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8">
            <a:extLst>
              <a:ext uri="{FF2B5EF4-FFF2-40B4-BE49-F238E27FC236}">
                <a16:creationId xmlns:a16="http://schemas.microsoft.com/office/drawing/2014/main" id="{8C6AA62C-DE2A-41FD-BD9E-0A3D711D72FE}"/>
              </a:ext>
            </a:extLst>
          </p:cNvPr>
          <p:cNvSpPr/>
          <p:nvPr/>
        </p:nvSpPr>
        <p:spPr>
          <a:xfrm>
            <a:off x="2173479" y="80731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Flowchart: Connector 12">
            <a:extLst>
              <a:ext uri="{FF2B5EF4-FFF2-40B4-BE49-F238E27FC236}">
                <a16:creationId xmlns:a16="http://schemas.microsoft.com/office/drawing/2014/main" id="{F7EC8B0D-11CA-4F7F-AA10-77438611069E}"/>
              </a:ext>
            </a:extLst>
          </p:cNvPr>
          <p:cNvSpPr/>
          <p:nvPr/>
        </p:nvSpPr>
        <p:spPr>
          <a:xfrm>
            <a:off x="2099886" y="80731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4C70EF4E-3BDB-49B7-8EDF-6B146AF0DFCD}"/>
              </a:ext>
            </a:extLst>
          </p:cNvPr>
          <p:cNvSpPr/>
          <p:nvPr/>
        </p:nvSpPr>
        <p:spPr>
          <a:xfrm>
            <a:off x="2099886" y="80731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098" y="90196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84952"/>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Dataetik</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9731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3" name="TextBox 19">
            <a:extLst>
              <a:ext uri="{FF2B5EF4-FFF2-40B4-BE49-F238E27FC236}">
                <a16:creationId xmlns:a16="http://schemas.microsoft.com/office/drawing/2014/main" id="{2DD1B192-A49C-4373-8798-559E5BB00929}"/>
              </a:ext>
            </a:extLst>
          </p:cNvPr>
          <p:cNvSpPr txBox="1"/>
          <p:nvPr/>
        </p:nvSpPr>
        <p:spPr>
          <a:xfrm>
            <a:off x="460032" y="2264399"/>
            <a:ext cx="8330435"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Hvornår er et billede et portrætbillede eller et situationsbillede?</a:t>
            </a:r>
          </a:p>
          <a:p>
            <a:pPr>
              <a:defRPr/>
            </a:pPr>
            <a:endParaRPr lang="da-DK" sz="1800" dirty="0">
              <a:solidFill>
                <a:srgbClr val="222350"/>
              </a:solidFill>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Ellipse 9">
            <a:extLst>
              <a:ext uri="{FF2B5EF4-FFF2-40B4-BE49-F238E27FC236}">
                <a16:creationId xmlns:a16="http://schemas.microsoft.com/office/drawing/2014/main" id="{8F9644A8-2A87-4898-B335-7AE5DE4FA6DC}"/>
              </a:ext>
            </a:extLst>
          </p:cNvPr>
          <p:cNvSpPr/>
          <p:nvPr/>
        </p:nvSpPr>
        <p:spPr>
          <a:xfrm>
            <a:off x="3965026" y="816375"/>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Flowchart: Connector 12">
            <a:extLst>
              <a:ext uri="{FF2B5EF4-FFF2-40B4-BE49-F238E27FC236}">
                <a16:creationId xmlns:a16="http://schemas.microsoft.com/office/drawing/2014/main" id="{BBD1FDBF-5756-445D-8A9D-8DFEB5E732F0}"/>
              </a:ext>
            </a:extLst>
          </p:cNvPr>
          <p:cNvSpPr/>
          <p:nvPr/>
        </p:nvSpPr>
        <p:spPr>
          <a:xfrm>
            <a:off x="3891433" y="816375"/>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48">
            <a:extLst>
              <a:ext uri="{FF2B5EF4-FFF2-40B4-BE49-F238E27FC236}">
                <a16:creationId xmlns:a16="http://schemas.microsoft.com/office/drawing/2014/main" id="{E614E77A-FB90-4FC8-AB38-DF28B3202F5A}"/>
              </a:ext>
            </a:extLst>
          </p:cNvPr>
          <p:cNvSpPr/>
          <p:nvPr/>
        </p:nvSpPr>
        <p:spPr>
          <a:xfrm>
            <a:off x="3891433" y="81637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 name="Picture 18">
            <a:extLst>
              <a:ext uri="{FF2B5EF4-FFF2-40B4-BE49-F238E27FC236}">
                <a16:creationId xmlns:a16="http://schemas.microsoft.com/office/drawing/2014/main" id="{FB965F90-76B9-40CA-B2C5-E7863F8D5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645" y="91103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19A76E4-6340-4F61-AAF1-D82572682FAB}"/>
              </a:ext>
            </a:extLst>
          </p:cNvPr>
          <p:cNvSpPr txBox="1">
            <a:spLocks/>
          </p:cNvSpPr>
          <p:nvPr/>
        </p:nvSpPr>
        <p:spPr>
          <a:xfrm>
            <a:off x="615736" y="106798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Dataetik</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har I brug for at vide?</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480375" y="2826552"/>
            <a:ext cx="8330435"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oprette tilladelser?</a:t>
            </a:r>
          </a:p>
          <a:p>
            <a:pPr>
              <a:defRPr/>
            </a:pPr>
            <a:endParaRPr lang="da-DK" sz="1800" dirty="0">
              <a:solidFill>
                <a:srgbClr val="22235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501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13821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67FB8CE-7EB7-4611-A54F-ADA0E9E89AED}"/>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731618" y="275604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6 – Hvad, hvor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8EA6DF8D-BC85-4F57-8527-976676863526}"/>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7563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43BE7-CBC5-4975-A31E-1DB291699D68}"/>
              </a:ext>
            </a:extLst>
          </p:cNvPr>
          <p:cNvPicPr>
            <a:picLocks noChangeAspect="1"/>
          </p:cNvPicPr>
          <p:nvPr/>
        </p:nvPicPr>
        <p:blipFill>
          <a:blip r:embed="rId3"/>
          <a:stretch>
            <a:fillRect/>
          </a:stretch>
        </p:blipFill>
        <p:spPr>
          <a:xfrm>
            <a:off x="3924196" y="1334628"/>
            <a:ext cx="1715731" cy="1610761"/>
          </a:xfrm>
          <a:prstGeom prst="rect">
            <a:avLst/>
          </a:prstGeom>
        </p:spPr>
      </p:pic>
      <p:sp>
        <p:nvSpPr>
          <p:cNvPr id="7" name="Title 6">
            <a:extLst>
              <a:ext uri="{FF2B5EF4-FFF2-40B4-BE49-F238E27FC236}">
                <a16:creationId xmlns:a16="http://schemas.microsoft.com/office/drawing/2014/main" id="{EBFD75B1-5F97-4977-BFCC-9C1B054F6BAD}"/>
              </a:ext>
            </a:extLst>
          </p:cNvPr>
          <p:cNvSpPr>
            <a:spLocks noGrp="1"/>
          </p:cNvSpPr>
          <p:nvPr>
            <p:ph type="title"/>
          </p:nvPr>
        </p:nvSpPr>
        <p:spPr/>
        <p:txBody>
          <a:bodyPr/>
          <a:lstStyle/>
          <a:p>
            <a:r>
              <a:rPr lang="da-DK" dirty="0">
                <a:latin typeface="Lato balck"/>
              </a:rPr>
              <a:t>Hvor kommer data fra?</a:t>
            </a:r>
          </a:p>
        </p:txBody>
      </p:sp>
      <p:pic>
        <p:nvPicPr>
          <p:cNvPr id="3" name="Picture 2">
            <a:extLst>
              <a:ext uri="{FF2B5EF4-FFF2-40B4-BE49-F238E27FC236}">
                <a16:creationId xmlns:a16="http://schemas.microsoft.com/office/drawing/2014/main" id="{896ECBE4-2FAA-4A9A-A844-B5F06DF99115}"/>
              </a:ext>
            </a:extLst>
          </p:cNvPr>
          <p:cNvPicPr>
            <a:picLocks noChangeAspect="1"/>
          </p:cNvPicPr>
          <p:nvPr/>
        </p:nvPicPr>
        <p:blipFill rotWithShape="1">
          <a:blip r:embed="rId4">
            <a:duotone>
              <a:schemeClr val="bg2">
                <a:shade val="45000"/>
                <a:satMod val="135000"/>
              </a:schemeClr>
              <a:prstClr val="white"/>
            </a:duotone>
          </a:blip>
          <a:srcRect l="2230" b="2715"/>
          <a:stretch/>
        </p:blipFill>
        <p:spPr>
          <a:xfrm>
            <a:off x="3924196" y="4037798"/>
            <a:ext cx="695442" cy="691990"/>
          </a:xfrm>
          <a:prstGeom prst="rect">
            <a:avLst/>
          </a:prstGeom>
        </p:spPr>
      </p:pic>
      <p:sp>
        <p:nvSpPr>
          <p:cNvPr id="19" name="Text Placeholder 4">
            <a:extLst>
              <a:ext uri="{FF2B5EF4-FFF2-40B4-BE49-F238E27FC236}">
                <a16:creationId xmlns:a16="http://schemas.microsoft.com/office/drawing/2014/main" id="{660FE6DA-0ABC-4DE4-A40A-5CFE2639929B}"/>
              </a:ext>
            </a:extLst>
          </p:cNvPr>
          <p:cNvSpPr>
            <a:spLocks noGrp="1"/>
          </p:cNvSpPr>
          <p:nvPr>
            <p:ph type="body" sz="quarter" idx="14"/>
          </p:nvPr>
        </p:nvSpPr>
        <p:spPr>
          <a:xfrm>
            <a:off x="4216665" y="4360456"/>
            <a:ext cx="2811099" cy="369332"/>
          </a:xfrm>
        </p:spPr>
        <p:txBody>
          <a:bodyPr>
            <a:noAutofit/>
          </a:bodyPr>
          <a:lstStyle/>
          <a:p>
            <a:pPr algn="ctr">
              <a:lnSpc>
                <a:spcPct val="100000"/>
              </a:lnSpc>
            </a:pPr>
            <a:r>
              <a:rPr lang="da-DK" sz="1400" dirty="0">
                <a:latin typeface="Lato balck"/>
              </a:rPr>
              <a:t>Personale- og elevdata</a:t>
            </a:r>
          </a:p>
        </p:txBody>
      </p:sp>
      <p:cxnSp>
        <p:nvCxnSpPr>
          <p:cNvPr id="20" name="Straight Arrow Connector 19">
            <a:extLst>
              <a:ext uri="{FF2B5EF4-FFF2-40B4-BE49-F238E27FC236}">
                <a16:creationId xmlns:a16="http://schemas.microsoft.com/office/drawing/2014/main" id="{1E30805E-06B7-4E4A-A91A-799FEAC061BE}"/>
              </a:ext>
            </a:extLst>
          </p:cNvPr>
          <p:cNvCxnSpPr>
            <a:cxnSpLocks/>
          </p:cNvCxnSpPr>
          <p:nvPr/>
        </p:nvCxnSpPr>
        <p:spPr>
          <a:xfrm>
            <a:off x="3642427" y="2071348"/>
            <a:ext cx="371313"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pic>
        <p:nvPicPr>
          <p:cNvPr id="21" name="Picture 4" descr="calendar, general, month, month calendar, office, schedule, wall calendar icon">
            <a:extLst>
              <a:ext uri="{FF2B5EF4-FFF2-40B4-BE49-F238E27FC236}">
                <a16:creationId xmlns:a16="http://schemas.microsoft.com/office/drawing/2014/main" id="{4E14EAEA-AD76-47E6-95E2-22040B97A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828" y="1799736"/>
            <a:ext cx="529314" cy="52931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75D43B9C-B75B-49BB-B756-EC703C572C2A}"/>
              </a:ext>
            </a:extLst>
          </p:cNvPr>
          <p:cNvCxnSpPr>
            <a:cxnSpLocks/>
          </p:cNvCxnSpPr>
          <p:nvPr/>
        </p:nvCxnSpPr>
        <p:spPr>
          <a:xfrm flipV="1">
            <a:off x="4739240" y="2917862"/>
            <a:ext cx="0" cy="38151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pic>
        <p:nvPicPr>
          <p:cNvPr id="26" name="Picture 25">
            <a:extLst>
              <a:ext uri="{FF2B5EF4-FFF2-40B4-BE49-F238E27FC236}">
                <a16:creationId xmlns:a16="http://schemas.microsoft.com/office/drawing/2014/main" id="{290D8269-3135-4DDA-9E01-F000E6DA0E93}"/>
              </a:ext>
            </a:extLst>
          </p:cNvPr>
          <p:cNvPicPr>
            <a:picLocks noChangeAspect="1"/>
          </p:cNvPicPr>
          <p:nvPr/>
        </p:nvPicPr>
        <p:blipFill>
          <a:blip r:embed="rId6"/>
          <a:stretch>
            <a:fillRect/>
          </a:stretch>
        </p:blipFill>
        <p:spPr>
          <a:xfrm>
            <a:off x="2057741" y="1817994"/>
            <a:ext cx="1506751" cy="529314"/>
          </a:xfrm>
          <a:prstGeom prst="rect">
            <a:avLst/>
          </a:prstGeom>
        </p:spPr>
      </p:pic>
      <p:cxnSp>
        <p:nvCxnSpPr>
          <p:cNvPr id="27" name="Straight Arrow Connector 26">
            <a:extLst>
              <a:ext uri="{FF2B5EF4-FFF2-40B4-BE49-F238E27FC236}">
                <a16:creationId xmlns:a16="http://schemas.microsoft.com/office/drawing/2014/main" id="{9D1A5348-7B92-454A-BB4A-FBBDFAFE6D6A}"/>
              </a:ext>
            </a:extLst>
          </p:cNvPr>
          <p:cNvCxnSpPr>
            <a:cxnSpLocks/>
          </p:cNvCxnSpPr>
          <p:nvPr/>
        </p:nvCxnSpPr>
        <p:spPr>
          <a:xfrm>
            <a:off x="1524077" y="2082651"/>
            <a:ext cx="409578"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a:extLst>
              <a:ext uri="{FF2B5EF4-FFF2-40B4-BE49-F238E27FC236}">
                <a16:creationId xmlns:a16="http://schemas.microsoft.com/office/drawing/2014/main" id="{6C972D8C-F542-424E-810E-E35DFE2DFA4B}"/>
              </a:ext>
            </a:extLst>
          </p:cNvPr>
          <p:cNvCxnSpPr>
            <a:cxnSpLocks/>
          </p:cNvCxnSpPr>
          <p:nvPr/>
        </p:nvCxnSpPr>
        <p:spPr>
          <a:xfrm flipV="1">
            <a:off x="4734700" y="3881429"/>
            <a:ext cx="0" cy="38151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29" name="TextBox 28">
            <a:extLst>
              <a:ext uri="{FF2B5EF4-FFF2-40B4-BE49-F238E27FC236}">
                <a16:creationId xmlns:a16="http://schemas.microsoft.com/office/drawing/2014/main" id="{FF9084B2-3F1B-4175-8343-3C8C9C4791FE}"/>
              </a:ext>
            </a:extLst>
          </p:cNvPr>
          <p:cNvSpPr txBox="1"/>
          <p:nvPr/>
        </p:nvSpPr>
        <p:spPr>
          <a:xfrm>
            <a:off x="4613149" y="3291225"/>
            <a:ext cx="1872342" cy="307777"/>
          </a:xfrm>
          <a:prstGeom prst="rect">
            <a:avLst/>
          </a:prstGeom>
          <a:noFill/>
        </p:spPr>
        <p:txBody>
          <a:bodyPr wrap="square" rtlCol="0">
            <a:spAutoFit/>
          </a:bodyPr>
          <a:lstStyle/>
          <a:p>
            <a:r>
              <a:rPr lang="da-DK" sz="1400" dirty="0">
                <a:latin typeface="Lato black"/>
              </a:rPr>
              <a:t>STIL/UNI-C</a:t>
            </a:r>
          </a:p>
        </p:txBody>
      </p:sp>
      <p:sp>
        <p:nvSpPr>
          <p:cNvPr id="30" name="Text Placeholder 4">
            <a:extLst>
              <a:ext uri="{FF2B5EF4-FFF2-40B4-BE49-F238E27FC236}">
                <a16:creationId xmlns:a16="http://schemas.microsoft.com/office/drawing/2014/main" id="{D4DC06A1-D225-433A-912E-F00D5A9173D1}"/>
              </a:ext>
            </a:extLst>
          </p:cNvPr>
          <p:cNvSpPr txBox="1">
            <a:spLocks/>
          </p:cNvSpPr>
          <p:nvPr/>
        </p:nvSpPr>
        <p:spPr>
          <a:xfrm>
            <a:off x="1405566" y="2310792"/>
            <a:ext cx="2811099" cy="369332"/>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da-DK" sz="1400" dirty="0">
                <a:latin typeface="Lato balck"/>
              </a:rPr>
              <a:t>Skemaer</a:t>
            </a:r>
            <a:endParaRPr lang="da-DK" dirty="0">
              <a:latin typeface="Lato balck"/>
            </a:endParaRPr>
          </a:p>
        </p:txBody>
      </p:sp>
      <p:sp>
        <p:nvSpPr>
          <p:cNvPr id="31" name="Text Placeholder 4">
            <a:extLst>
              <a:ext uri="{FF2B5EF4-FFF2-40B4-BE49-F238E27FC236}">
                <a16:creationId xmlns:a16="http://schemas.microsoft.com/office/drawing/2014/main" id="{E740017A-8985-45AD-A4CF-B67DE87FC918}"/>
              </a:ext>
            </a:extLst>
          </p:cNvPr>
          <p:cNvSpPr txBox="1">
            <a:spLocks/>
          </p:cNvSpPr>
          <p:nvPr/>
        </p:nvSpPr>
        <p:spPr>
          <a:xfrm>
            <a:off x="-224065" y="2319921"/>
            <a:ext cx="2811099" cy="369332"/>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da-DK" sz="1400" dirty="0">
                <a:latin typeface="Lato balck"/>
              </a:rPr>
              <a:t>Vikardækning</a:t>
            </a:r>
            <a:endParaRPr lang="da-DK" dirty="0">
              <a:latin typeface="Lato balck"/>
            </a:endParaRPr>
          </a:p>
        </p:txBody>
      </p:sp>
      <p:pic>
        <p:nvPicPr>
          <p:cNvPr id="9" name="Picture 8">
            <a:extLst>
              <a:ext uri="{FF2B5EF4-FFF2-40B4-BE49-F238E27FC236}">
                <a16:creationId xmlns:a16="http://schemas.microsoft.com/office/drawing/2014/main" id="{0C450092-DAD8-4668-8C99-4752C0BC8EF8}"/>
              </a:ext>
            </a:extLst>
          </p:cNvPr>
          <p:cNvPicPr>
            <a:picLocks noChangeAspect="1"/>
          </p:cNvPicPr>
          <p:nvPr/>
        </p:nvPicPr>
        <p:blipFill>
          <a:blip r:embed="rId7"/>
          <a:stretch>
            <a:fillRect/>
          </a:stretch>
        </p:blipFill>
        <p:spPr>
          <a:xfrm>
            <a:off x="4015609" y="3119513"/>
            <a:ext cx="597540" cy="585469"/>
          </a:xfrm>
          <a:prstGeom prst="rect">
            <a:avLst/>
          </a:prstGeom>
        </p:spPr>
      </p:pic>
      <p:sp>
        <p:nvSpPr>
          <p:cNvPr id="10" name="TextBox 9">
            <a:extLst>
              <a:ext uri="{FF2B5EF4-FFF2-40B4-BE49-F238E27FC236}">
                <a16:creationId xmlns:a16="http://schemas.microsoft.com/office/drawing/2014/main" id="{707AE5B6-1724-405F-9B8E-D479235B6F07}"/>
              </a:ext>
            </a:extLst>
          </p:cNvPr>
          <p:cNvSpPr txBox="1"/>
          <p:nvPr/>
        </p:nvSpPr>
        <p:spPr>
          <a:xfrm>
            <a:off x="4546001" y="4931676"/>
            <a:ext cx="4597999" cy="369332"/>
          </a:xfrm>
          <a:prstGeom prst="rect">
            <a:avLst/>
          </a:prstGeom>
          <a:noFill/>
        </p:spPr>
        <p:txBody>
          <a:bodyPr wrap="square" rtlCol="0">
            <a:spAutoFit/>
          </a:bodyPr>
          <a:lstStyle/>
          <a:p>
            <a:r>
              <a:rPr lang="da-DK" sz="1800" b="1" dirty="0"/>
              <a:t>Sikre at brugere er tilknyttet de rette grupper</a:t>
            </a:r>
          </a:p>
        </p:txBody>
      </p:sp>
      <p:pic>
        <p:nvPicPr>
          <p:cNvPr id="12" name="Picture 11">
            <a:extLst>
              <a:ext uri="{FF2B5EF4-FFF2-40B4-BE49-F238E27FC236}">
                <a16:creationId xmlns:a16="http://schemas.microsoft.com/office/drawing/2014/main" id="{D4110E1B-6ADD-4837-8027-4CFC78236530}"/>
              </a:ext>
            </a:extLst>
          </p:cNvPr>
          <p:cNvPicPr>
            <a:picLocks noChangeAspect="1"/>
          </p:cNvPicPr>
          <p:nvPr/>
        </p:nvPicPr>
        <p:blipFill>
          <a:blip r:embed="rId8">
            <a:duotone>
              <a:schemeClr val="accent6">
                <a:shade val="45000"/>
                <a:satMod val="135000"/>
              </a:schemeClr>
              <a:prstClr val="white"/>
            </a:duotone>
          </a:blip>
          <a:stretch>
            <a:fillRect/>
          </a:stretch>
        </p:blipFill>
        <p:spPr>
          <a:xfrm>
            <a:off x="4094972" y="4931675"/>
            <a:ext cx="353890" cy="369333"/>
          </a:xfrm>
          <a:prstGeom prst="rect">
            <a:avLst/>
          </a:prstGeom>
        </p:spPr>
      </p:pic>
      <p:sp>
        <p:nvSpPr>
          <p:cNvPr id="18" name="Ellipse 48">
            <a:extLst>
              <a:ext uri="{FF2B5EF4-FFF2-40B4-BE49-F238E27FC236}">
                <a16:creationId xmlns:a16="http://schemas.microsoft.com/office/drawing/2014/main" id="{66DB6CCD-C4A0-4E4B-9536-63A9FFBE89E5}"/>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004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1000"/>
                                        <p:tgtEl>
                                          <p:spTgt spid="19">
                                            <p:txEl>
                                              <p:pRg st="0" end="0"/>
                                            </p:txEl>
                                          </p:spTgt>
                                        </p:tgtEl>
                                      </p:cBhvr>
                                    </p:animEffect>
                                    <p:anim calcmode="lin" valueType="num">
                                      <p:cBhvr>
                                        <p:cTn id="2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fade">
                                      <p:cBhvr>
                                        <p:cTn id="63" dur="1000"/>
                                        <p:tgtEl>
                                          <p:spTgt spid="30">
                                            <p:txEl>
                                              <p:pRg st="0" end="0"/>
                                            </p:txEl>
                                          </p:spTgt>
                                        </p:tgtEl>
                                      </p:cBhvr>
                                    </p:animEffect>
                                    <p:anim calcmode="lin" valueType="num">
                                      <p:cBhvr>
                                        <p:cTn id="6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fade">
                                      <p:cBhvr>
                                        <p:cTn id="80" dur="1000"/>
                                        <p:tgtEl>
                                          <p:spTgt spid="31">
                                            <p:txEl>
                                              <p:pRg st="0" end="0"/>
                                            </p:txEl>
                                          </p:spTgt>
                                        </p:tgtEl>
                                      </p:cBhvr>
                                    </p:animEffect>
                                    <p:anim calcmode="lin" valueType="num">
                                      <p:cBhvr>
                                        <p:cTn id="81"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9" grpId="0"/>
      <p:bldP spid="30" grpId="0" build="p"/>
      <p:bldP spid="31" grpId="0" build="p"/>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4322C1-BD92-4000-96EC-A1FC9115B3BE}"/>
              </a:ext>
            </a:extLst>
          </p:cNvPr>
          <p:cNvPicPr>
            <a:picLocks noChangeAspect="1"/>
          </p:cNvPicPr>
          <p:nvPr/>
        </p:nvPicPr>
        <p:blipFill rotWithShape="1">
          <a:blip r:embed="rId3"/>
          <a:srcRect t="75057"/>
          <a:stretch/>
        </p:blipFill>
        <p:spPr>
          <a:xfrm>
            <a:off x="615952" y="4080596"/>
            <a:ext cx="969689" cy="1011074"/>
          </a:xfrm>
          <a:prstGeom prst="rect">
            <a:avLst/>
          </a:prstGeom>
        </p:spPr>
      </p:pic>
      <p:sp>
        <p:nvSpPr>
          <p:cNvPr id="7" name="TextBox 6">
            <a:extLst>
              <a:ext uri="{FF2B5EF4-FFF2-40B4-BE49-F238E27FC236}">
                <a16:creationId xmlns:a16="http://schemas.microsoft.com/office/drawing/2014/main" id="{54FCB13C-6DC0-4B83-8DD7-6009EA87549F}"/>
              </a:ext>
            </a:extLst>
          </p:cNvPr>
          <p:cNvSpPr txBox="1"/>
          <p:nvPr/>
        </p:nvSpPr>
        <p:spPr>
          <a:xfrm>
            <a:off x="1688101" y="1160579"/>
            <a:ext cx="4451230" cy="646331"/>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Overblik, tilpasning og redigering</a:t>
            </a:r>
          </a:p>
          <a:p>
            <a:pPr marL="285750" indent="-285750">
              <a:buFont typeface="Arial" panose="020B0604020202020204" pitchFamily="34" charset="0"/>
              <a:buChar char="•"/>
            </a:pPr>
            <a:r>
              <a:rPr lang="da-DK" sz="1200" b="1" dirty="0">
                <a:latin typeface="Lato black"/>
              </a:rPr>
              <a:t>Retten til indsigt og retten til at blive glemt</a:t>
            </a:r>
          </a:p>
          <a:p>
            <a:pPr marL="285750" indent="-285750">
              <a:buFont typeface="Arial" panose="020B0604020202020204" pitchFamily="34" charset="0"/>
              <a:buChar char="•"/>
            </a:pPr>
            <a:endParaRPr lang="da-DK" sz="1200" dirty="0">
              <a:latin typeface="Lato black"/>
            </a:endParaRPr>
          </a:p>
        </p:txBody>
      </p:sp>
      <p:sp>
        <p:nvSpPr>
          <p:cNvPr id="8" name="TextBox 7">
            <a:extLst>
              <a:ext uri="{FF2B5EF4-FFF2-40B4-BE49-F238E27FC236}">
                <a16:creationId xmlns:a16="http://schemas.microsoft.com/office/drawing/2014/main" id="{A8EB623E-BD9A-417B-8A62-B50962BDD6F1}"/>
              </a:ext>
            </a:extLst>
          </p:cNvPr>
          <p:cNvSpPr txBox="1"/>
          <p:nvPr/>
        </p:nvSpPr>
        <p:spPr>
          <a:xfrm>
            <a:off x="1688101" y="2299823"/>
            <a:ext cx="4451230" cy="276999"/>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Overblik, oprettelser og redigering</a:t>
            </a:r>
          </a:p>
        </p:txBody>
      </p:sp>
      <p:sp>
        <p:nvSpPr>
          <p:cNvPr id="9" name="TextBox 8">
            <a:extLst>
              <a:ext uri="{FF2B5EF4-FFF2-40B4-BE49-F238E27FC236}">
                <a16:creationId xmlns:a16="http://schemas.microsoft.com/office/drawing/2014/main" id="{CF7F2265-ED66-4CA0-9AF5-590514C6572C}"/>
              </a:ext>
            </a:extLst>
          </p:cNvPr>
          <p:cNvSpPr txBox="1"/>
          <p:nvPr/>
        </p:nvSpPr>
        <p:spPr>
          <a:xfrm>
            <a:off x="1688101" y="3064933"/>
            <a:ext cx="2430876" cy="646331"/>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Anmeldelser</a:t>
            </a:r>
          </a:p>
          <a:p>
            <a:pPr marL="285750" indent="-285750">
              <a:buFont typeface="Arial" panose="020B0604020202020204" pitchFamily="34" charset="0"/>
              <a:buChar char="•"/>
            </a:pPr>
            <a:r>
              <a:rPr lang="da-DK" sz="1200" dirty="0">
                <a:latin typeface="Lato black"/>
              </a:rPr>
              <a:t>Fysiske placeringer </a:t>
            </a:r>
          </a:p>
          <a:p>
            <a:pPr marL="285750" indent="-285750">
              <a:buFont typeface="Arial" panose="020B0604020202020204" pitchFamily="34" charset="0"/>
              <a:buChar char="•"/>
            </a:pPr>
            <a:r>
              <a:rPr lang="da-DK" sz="1200" dirty="0">
                <a:latin typeface="Lato black"/>
              </a:rPr>
              <a:t>Fællesfiler</a:t>
            </a:r>
          </a:p>
        </p:txBody>
      </p:sp>
      <p:sp>
        <p:nvSpPr>
          <p:cNvPr id="10" name="TextBox 9">
            <a:extLst>
              <a:ext uri="{FF2B5EF4-FFF2-40B4-BE49-F238E27FC236}">
                <a16:creationId xmlns:a16="http://schemas.microsoft.com/office/drawing/2014/main" id="{48249524-B0BA-47EB-B8C7-00B786DEACF0}"/>
              </a:ext>
            </a:extLst>
          </p:cNvPr>
          <p:cNvSpPr txBox="1"/>
          <p:nvPr/>
        </p:nvSpPr>
        <p:spPr>
          <a:xfrm>
            <a:off x="1688101" y="4408648"/>
            <a:ext cx="2017517" cy="646331"/>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Hjemmesider </a:t>
            </a:r>
          </a:p>
          <a:p>
            <a:pPr marL="285750" indent="-285750">
              <a:buFont typeface="Arial" panose="020B0604020202020204" pitchFamily="34" charset="0"/>
              <a:buChar char="•"/>
            </a:pPr>
            <a:r>
              <a:rPr lang="da-DK" sz="1200" dirty="0">
                <a:latin typeface="Lato black"/>
              </a:rPr>
              <a:t>Infotavler </a:t>
            </a:r>
          </a:p>
          <a:p>
            <a:pPr marL="285750" indent="-285750">
              <a:buFont typeface="Arial" panose="020B0604020202020204" pitchFamily="34" charset="0"/>
              <a:buChar char="•"/>
            </a:pPr>
            <a:r>
              <a:rPr lang="da-DK" sz="1200" dirty="0">
                <a:latin typeface="Lato black"/>
              </a:rPr>
              <a:t>Dashboards </a:t>
            </a:r>
          </a:p>
        </p:txBody>
      </p:sp>
      <p:sp>
        <p:nvSpPr>
          <p:cNvPr id="11" name="Title 1">
            <a:extLst>
              <a:ext uri="{FF2B5EF4-FFF2-40B4-BE49-F238E27FC236}">
                <a16:creationId xmlns:a16="http://schemas.microsoft.com/office/drawing/2014/main" id="{CAC471CD-938A-43AE-87B1-F2E2246CCBF9}"/>
              </a:ext>
            </a:extLst>
          </p:cNvPr>
          <p:cNvSpPr txBox="1">
            <a:spLocks/>
          </p:cNvSpPr>
          <p:nvPr/>
        </p:nvSpPr>
        <p:spPr>
          <a:xfrm>
            <a:off x="615950" y="623330"/>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latin typeface="Lato black"/>
              </a:rPr>
              <a:t>Hvad indeholder administrationsmodulet?</a:t>
            </a:r>
            <a:endParaRPr lang="da-DK" dirty="0"/>
          </a:p>
        </p:txBody>
      </p:sp>
      <p:sp>
        <p:nvSpPr>
          <p:cNvPr id="12" name="TextBox 11">
            <a:extLst>
              <a:ext uri="{FF2B5EF4-FFF2-40B4-BE49-F238E27FC236}">
                <a16:creationId xmlns:a16="http://schemas.microsoft.com/office/drawing/2014/main" id="{E1446020-3658-430B-82D8-1F38D34C4A0D}"/>
              </a:ext>
            </a:extLst>
          </p:cNvPr>
          <p:cNvSpPr txBox="1"/>
          <p:nvPr/>
        </p:nvSpPr>
        <p:spPr>
          <a:xfrm>
            <a:off x="3820440" y="3064933"/>
            <a:ext cx="2992460" cy="1078500"/>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Fællespostkasse</a:t>
            </a:r>
          </a:p>
          <a:p>
            <a:pPr marL="285750" indent="-285750">
              <a:buFont typeface="Arial" panose="020B0604020202020204" pitchFamily="34" charset="0"/>
              <a:buChar char="•"/>
            </a:pPr>
            <a:r>
              <a:rPr lang="da-DK" sz="1200" dirty="0">
                <a:latin typeface="Lato black"/>
              </a:rPr>
              <a:t>Ressourcer </a:t>
            </a:r>
          </a:p>
          <a:p>
            <a:pPr marL="285750" indent="-285750">
              <a:buFont typeface="Arial" panose="020B0604020202020204" pitchFamily="34" charset="0"/>
              <a:buChar char="•"/>
            </a:pPr>
            <a:r>
              <a:rPr lang="da-DK" sz="1200" dirty="0">
                <a:latin typeface="Lato black"/>
              </a:rPr>
              <a:t>Supplerende stamdata og tilladelser </a:t>
            </a:r>
          </a:p>
          <a:p>
            <a:endParaRPr lang="da-DK" dirty="0"/>
          </a:p>
          <a:p>
            <a:endParaRPr lang="da-DK" dirty="0"/>
          </a:p>
        </p:txBody>
      </p:sp>
      <p:sp>
        <p:nvSpPr>
          <p:cNvPr id="13" name="TextBox 12">
            <a:extLst>
              <a:ext uri="{FF2B5EF4-FFF2-40B4-BE49-F238E27FC236}">
                <a16:creationId xmlns:a16="http://schemas.microsoft.com/office/drawing/2014/main" id="{DBC51214-717F-469D-A139-1DAF80257AF0}"/>
              </a:ext>
            </a:extLst>
          </p:cNvPr>
          <p:cNvSpPr txBox="1"/>
          <p:nvPr/>
        </p:nvSpPr>
        <p:spPr>
          <a:xfrm>
            <a:off x="3808078" y="4355300"/>
            <a:ext cx="4451230" cy="461665"/>
          </a:xfrm>
          <a:prstGeom prst="rect">
            <a:avLst/>
          </a:prstGeom>
          <a:noFill/>
        </p:spPr>
        <p:txBody>
          <a:bodyPr wrap="square" rtlCol="0">
            <a:spAutoFit/>
          </a:bodyPr>
          <a:lstStyle/>
          <a:p>
            <a:pPr marL="285750" indent="-285750">
              <a:buFont typeface="Arial" panose="020B0604020202020204" pitchFamily="34" charset="0"/>
              <a:buChar char="•"/>
            </a:pPr>
            <a:r>
              <a:rPr lang="da-DK" sz="1200" dirty="0">
                <a:latin typeface="Lato black"/>
              </a:rPr>
              <a:t>Komme/gå modul </a:t>
            </a:r>
          </a:p>
          <a:p>
            <a:pPr marL="285750" indent="-285750">
              <a:buFont typeface="Arial" panose="020B0604020202020204" pitchFamily="34" charset="0"/>
              <a:buChar char="•"/>
            </a:pPr>
            <a:r>
              <a:rPr lang="da-DK" sz="1200" dirty="0" err="1">
                <a:latin typeface="Lato black"/>
              </a:rPr>
              <a:t>Widgets</a:t>
            </a:r>
            <a:endParaRPr lang="da-DK" sz="1200" dirty="0">
              <a:latin typeface="Lato black"/>
            </a:endParaRPr>
          </a:p>
        </p:txBody>
      </p:sp>
      <p:pic>
        <p:nvPicPr>
          <p:cNvPr id="14" name="Picture 13">
            <a:extLst>
              <a:ext uri="{FF2B5EF4-FFF2-40B4-BE49-F238E27FC236}">
                <a16:creationId xmlns:a16="http://schemas.microsoft.com/office/drawing/2014/main" id="{11A8BAC6-2E72-4BA9-9A06-2E96B1DE6670}"/>
              </a:ext>
            </a:extLst>
          </p:cNvPr>
          <p:cNvPicPr>
            <a:picLocks noChangeAspect="1"/>
          </p:cNvPicPr>
          <p:nvPr/>
        </p:nvPicPr>
        <p:blipFill rotWithShape="1">
          <a:blip r:embed="rId3"/>
          <a:srcRect t="48047" b="26896"/>
          <a:stretch/>
        </p:blipFill>
        <p:spPr>
          <a:xfrm>
            <a:off x="615951" y="3064933"/>
            <a:ext cx="969689" cy="1015663"/>
          </a:xfrm>
          <a:prstGeom prst="rect">
            <a:avLst/>
          </a:prstGeom>
        </p:spPr>
      </p:pic>
      <p:pic>
        <p:nvPicPr>
          <p:cNvPr id="15" name="Picture 14">
            <a:extLst>
              <a:ext uri="{FF2B5EF4-FFF2-40B4-BE49-F238E27FC236}">
                <a16:creationId xmlns:a16="http://schemas.microsoft.com/office/drawing/2014/main" id="{E1A5C962-DF74-4485-9131-3278657AC078}"/>
              </a:ext>
            </a:extLst>
          </p:cNvPr>
          <p:cNvPicPr>
            <a:picLocks noChangeAspect="1"/>
          </p:cNvPicPr>
          <p:nvPr/>
        </p:nvPicPr>
        <p:blipFill rotWithShape="1">
          <a:blip r:embed="rId3"/>
          <a:srcRect t="23605" b="51551"/>
          <a:stretch/>
        </p:blipFill>
        <p:spPr>
          <a:xfrm>
            <a:off x="615952" y="2066104"/>
            <a:ext cx="969689" cy="1007048"/>
          </a:xfrm>
          <a:prstGeom prst="rect">
            <a:avLst/>
          </a:prstGeom>
        </p:spPr>
      </p:pic>
      <p:pic>
        <p:nvPicPr>
          <p:cNvPr id="16" name="Picture 15">
            <a:extLst>
              <a:ext uri="{FF2B5EF4-FFF2-40B4-BE49-F238E27FC236}">
                <a16:creationId xmlns:a16="http://schemas.microsoft.com/office/drawing/2014/main" id="{53001D74-F3D2-4C75-953C-5C3B8D532F36}"/>
              </a:ext>
            </a:extLst>
          </p:cNvPr>
          <p:cNvPicPr>
            <a:picLocks noChangeAspect="1"/>
          </p:cNvPicPr>
          <p:nvPr/>
        </p:nvPicPr>
        <p:blipFill rotWithShape="1">
          <a:blip r:embed="rId3"/>
          <a:srcRect b="74943"/>
          <a:stretch/>
        </p:blipFill>
        <p:spPr>
          <a:xfrm>
            <a:off x="615950" y="1073065"/>
            <a:ext cx="969689" cy="1015663"/>
          </a:xfrm>
          <a:prstGeom prst="rect">
            <a:avLst/>
          </a:prstGeom>
        </p:spPr>
      </p:pic>
      <p:pic>
        <p:nvPicPr>
          <p:cNvPr id="18" name="Picture 17">
            <a:extLst>
              <a:ext uri="{FF2B5EF4-FFF2-40B4-BE49-F238E27FC236}">
                <a16:creationId xmlns:a16="http://schemas.microsoft.com/office/drawing/2014/main" id="{5C8237DE-AA48-4913-BBCE-6699520E2731}"/>
              </a:ext>
            </a:extLst>
          </p:cNvPr>
          <p:cNvPicPr>
            <a:picLocks noChangeAspect="1"/>
          </p:cNvPicPr>
          <p:nvPr/>
        </p:nvPicPr>
        <p:blipFill>
          <a:blip r:embed="rId4"/>
          <a:stretch>
            <a:fillRect/>
          </a:stretch>
        </p:blipFill>
        <p:spPr>
          <a:xfrm>
            <a:off x="6733675" y="457427"/>
            <a:ext cx="977901" cy="541894"/>
          </a:xfrm>
          <a:prstGeom prst="rect">
            <a:avLst/>
          </a:prstGeom>
        </p:spPr>
      </p:pic>
      <p:sp>
        <p:nvSpPr>
          <p:cNvPr id="17" name="TextBox 16">
            <a:extLst>
              <a:ext uri="{FF2B5EF4-FFF2-40B4-BE49-F238E27FC236}">
                <a16:creationId xmlns:a16="http://schemas.microsoft.com/office/drawing/2014/main" id="{F2110DC9-C7EE-4349-991F-DC763B7DDB86}"/>
              </a:ext>
            </a:extLst>
          </p:cNvPr>
          <p:cNvSpPr txBox="1"/>
          <p:nvPr/>
        </p:nvSpPr>
        <p:spPr>
          <a:xfrm>
            <a:off x="6763078" y="3064933"/>
            <a:ext cx="2992460" cy="1263166"/>
          </a:xfrm>
          <a:prstGeom prst="rect">
            <a:avLst/>
          </a:prstGeom>
          <a:noFill/>
        </p:spPr>
        <p:txBody>
          <a:bodyPr wrap="square" rtlCol="0">
            <a:spAutoFit/>
          </a:bodyPr>
          <a:lstStyle/>
          <a:p>
            <a:pPr marL="285750" indent="-285750">
              <a:buFont typeface="Arial" panose="020B0604020202020204" pitchFamily="34" charset="0"/>
              <a:buChar char="•"/>
            </a:pPr>
            <a:r>
              <a:rPr lang="da-DK" sz="1200" b="1" dirty="0">
                <a:latin typeface="Lato black"/>
              </a:rPr>
              <a:t>Forvaltningsmyndigheder</a:t>
            </a:r>
          </a:p>
          <a:p>
            <a:pPr marL="285750" indent="-285750">
              <a:buFont typeface="Arial" panose="020B0604020202020204" pitchFamily="34" charset="0"/>
              <a:buChar char="•"/>
            </a:pPr>
            <a:r>
              <a:rPr lang="da-DK" sz="1200" b="1" dirty="0">
                <a:latin typeface="Lato black"/>
              </a:rPr>
              <a:t>Godkendte modtagere</a:t>
            </a:r>
          </a:p>
          <a:p>
            <a:pPr marL="285750" indent="-285750">
              <a:buFont typeface="Arial" panose="020B0604020202020204" pitchFamily="34" charset="0"/>
              <a:buChar char="•"/>
            </a:pPr>
            <a:r>
              <a:rPr lang="da-DK" sz="1200" b="1" dirty="0">
                <a:latin typeface="Lato black"/>
              </a:rPr>
              <a:t>Kommunikationskanaler</a:t>
            </a:r>
            <a:r>
              <a:rPr lang="da-DK" sz="1200" dirty="0">
                <a:latin typeface="Lato black"/>
              </a:rPr>
              <a:t> </a:t>
            </a:r>
          </a:p>
          <a:p>
            <a:pPr marL="285750" indent="-285750">
              <a:buFont typeface="Arial" panose="020B0604020202020204" pitchFamily="34" charset="0"/>
              <a:buChar char="•"/>
            </a:pPr>
            <a:r>
              <a:rPr lang="da-DK" sz="1200" b="1" dirty="0">
                <a:latin typeface="Lato black"/>
              </a:rPr>
              <a:t>Overgangsår </a:t>
            </a:r>
          </a:p>
          <a:p>
            <a:endParaRPr lang="da-DK" dirty="0"/>
          </a:p>
          <a:p>
            <a:endParaRPr lang="da-DK" dirty="0"/>
          </a:p>
        </p:txBody>
      </p:sp>
      <p:sp>
        <p:nvSpPr>
          <p:cNvPr id="19" name="Ellipse 48">
            <a:extLst>
              <a:ext uri="{FF2B5EF4-FFF2-40B4-BE49-F238E27FC236}">
                <a16:creationId xmlns:a16="http://schemas.microsoft.com/office/drawing/2014/main" id="{5FA78395-A46A-42E5-8688-C830CE360ECE}"/>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1367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4" name="Billede 3" descr="Et billede, der indeholder person, indendørs, mand, bærbar computer&#10;&#10;Automatisk oprettet beskrivelse">
            <a:extLst>
              <a:ext uri="{FF2B5EF4-FFF2-40B4-BE49-F238E27FC236}">
                <a16:creationId xmlns:a16="http://schemas.microsoft.com/office/drawing/2014/main" id="{F3D5EBD6-D912-4090-B9E6-AC2819C16208}"/>
              </a:ext>
            </a:extLst>
          </p:cNvPr>
          <p:cNvPicPr>
            <a:picLocks noChangeAspect="1"/>
          </p:cNvPicPr>
          <p:nvPr/>
        </p:nvPicPr>
        <p:blipFill>
          <a:blip r:embed="rId3"/>
          <a:stretch>
            <a:fillRect/>
          </a:stretch>
        </p:blipFill>
        <p:spPr>
          <a:xfrm>
            <a:off x="6363976" y="135445"/>
            <a:ext cx="4081155"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582442" y="2857500"/>
            <a:ext cx="5019040" cy="923971"/>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7 –Hvem kan hvad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DA6F1F63-B83C-4A8F-B779-BD5335642E1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8493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53DD937-1328-42D4-A83B-BD8A5A764DF4}"/>
              </a:ext>
            </a:extLst>
          </p:cNvPr>
          <p:cNvSpPr txBox="1"/>
          <p:nvPr/>
        </p:nvSpPr>
        <p:spPr>
          <a:xfrm>
            <a:off x="1591974" y="1688295"/>
            <a:ext cx="2764959" cy="369332"/>
          </a:xfrm>
          <a:prstGeom prst="rect">
            <a:avLst/>
          </a:prstGeom>
          <a:noFill/>
        </p:spPr>
        <p:txBody>
          <a:bodyPr wrap="square" rtlCol="0">
            <a:spAutoFit/>
          </a:bodyPr>
          <a:lstStyle/>
          <a:p>
            <a:r>
              <a:rPr lang="da-DK" sz="1800" dirty="0">
                <a:latin typeface="Lato black"/>
              </a:rPr>
              <a:t>Kommunal administrator</a:t>
            </a:r>
          </a:p>
        </p:txBody>
      </p:sp>
      <p:sp>
        <p:nvSpPr>
          <p:cNvPr id="18" name="Title 1">
            <a:extLst>
              <a:ext uri="{FF2B5EF4-FFF2-40B4-BE49-F238E27FC236}">
                <a16:creationId xmlns:a16="http://schemas.microsoft.com/office/drawing/2014/main" id="{BBBB60A5-DE73-415D-AB3D-4B0C1B9B55AC}"/>
              </a:ext>
            </a:extLst>
          </p:cNvPr>
          <p:cNvSpPr txBox="1">
            <a:spLocks/>
          </p:cNvSpPr>
          <p:nvPr/>
        </p:nvSpPr>
        <p:spPr>
          <a:xfrm>
            <a:off x="615737" y="1020763"/>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latin typeface="Lato black"/>
              </a:rPr>
              <a:t>Hvem kan hvad og hvordan?</a:t>
            </a:r>
            <a:endParaRPr lang="da-DK" dirty="0"/>
          </a:p>
        </p:txBody>
      </p:sp>
      <p:sp>
        <p:nvSpPr>
          <p:cNvPr id="20" name="TextBox 19">
            <a:extLst>
              <a:ext uri="{FF2B5EF4-FFF2-40B4-BE49-F238E27FC236}">
                <a16:creationId xmlns:a16="http://schemas.microsoft.com/office/drawing/2014/main" id="{9784C54D-B79A-4B96-9E83-87D39DE28502}"/>
              </a:ext>
            </a:extLst>
          </p:cNvPr>
          <p:cNvSpPr txBox="1"/>
          <p:nvPr/>
        </p:nvSpPr>
        <p:spPr>
          <a:xfrm>
            <a:off x="1591974" y="2783987"/>
            <a:ext cx="4369820" cy="369332"/>
          </a:xfrm>
          <a:prstGeom prst="rect">
            <a:avLst/>
          </a:prstGeom>
          <a:noFill/>
        </p:spPr>
        <p:txBody>
          <a:bodyPr wrap="square" rtlCol="0">
            <a:spAutoFit/>
          </a:bodyPr>
          <a:lstStyle/>
          <a:p>
            <a:r>
              <a:rPr lang="da-DK" sz="1800" dirty="0">
                <a:latin typeface="Lato black"/>
              </a:rPr>
              <a:t>Institutionsadministrator</a:t>
            </a:r>
          </a:p>
        </p:txBody>
      </p:sp>
      <p:pic>
        <p:nvPicPr>
          <p:cNvPr id="2" name="Picture 1">
            <a:extLst>
              <a:ext uri="{FF2B5EF4-FFF2-40B4-BE49-F238E27FC236}">
                <a16:creationId xmlns:a16="http://schemas.microsoft.com/office/drawing/2014/main" id="{28C6915D-F863-40B5-97CB-50F65E01D2E3}"/>
              </a:ext>
            </a:extLst>
          </p:cNvPr>
          <p:cNvPicPr>
            <a:picLocks noChangeAspect="1"/>
          </p:cNvPicPr>
          <p:nvPr/>
        </p:nvPicPr>
        <p:blipFill>
          <a:blip r:embed="rId3"/>
          <a:stretch>
            <a:fillRect/>
          </a:stretch>
        </p:blipFill>
        <p:spPr>
          <a:xfrm>
            <a:off x="615737" y="1605189"/>
            <a:ext cx="657225" cy="904875"/>
          </a:xfrm>
          <a:prstGeom prst="rect">
            <a:avLst/>
          </a:prstGeom>
        </p:spPr>
      </p:pic>
      <p:pic>
        <p:nvPicPr>
          <p:cNvPr id="3" name="Picture 2">
            <a:extLst>
              <a:ext uri="{FF2B5EF4-FFF2-40B4-BE49-F238E27FC236}">
                <a16:creationId xmlns:a16="http://schemas.microsoft.com/office/drawing/2014/main" id="{E639C794-91B1-4FA3-9C75-0C9272D1AE80}"/>
              </a:ext>
            </a:extLst>
          </p:cNvPr>
          <p:cNvPicPr>
            <a:picLocks noChangeAspect="1"/>
          </p:cNvPicPr>
          <p:nvPr/>
        </p:nvPicPr>
        <p:blipFill>
          <a:blip r:embed="rId4"/>
          <a:stretch>
            <a:fillRect/>
          </a:stretch>
        </p:blipFill>
        <p:spPr>
          <a:xfrm>
            <a:off x="615949" y="2637182"/>
            <a:ext cx="676275" cy="1028700"/>
          </a:xfrm>
          <a:prstGeom prst="rect">
            <a:avLst/>
          </a:prstGeom>
        </p:spPr>
      </p:pic>
      <p:sp>
        <p:nvSpPr>
          <p:cNvPr id="16" name="TextBox 15">
            <a:extLst>
              <a:ext uri="{FF2B5EF4-FFF2-40B4-BE49-F238E27FC236}">
                <a16:creationId xmlns:a16="http://schemas.microsoft.com/office/drawing/2014/main" id="{8E474EE9-3D8A-4A35-BADF-2B4CD872CAEB}"/>
              </a:ext>
            </a:extLst>
          </p:cNvPr>
          <p:cNvSpPr txBox="1"/>
          <p:nvPr/>
        </p:nvSpPr>
        <p:spPr>
          <a:xfrm>
            <a:off x="5549900" y="1441009"/>
            <a:ext cx="411894" cy="308418"/>
          </a:xfrm>
          <a:prstGeom prst="rect">
            <a:avLst/>
          </a:prstGeom>
          <a:solidFill>
            <a:schemeClr val="bg1"/>
          </a:solidFill>
        </p:spPr>
        <p:txBody>
          <a:bodyPr wrap="square" rtlCol="0">
            <a:spAutoFit/>
          </a:bodyPr>
          <a:lstStyle/>
          <a:p>
            <a:endParaRPr lang="da-DK" dirty="0"/>
          </a:p>
        </p:txBody>
      </p:sp>
      <p:sp>
        <p:nvSpPr>
          <p:cNvPr id="13" name="TextBox 12">
            <a:extLst>
              <a:ext uri="{FF2B5EF4-FFF2-40B4-BE49-F238E27FC236}">
                <a16:creationId xmlns:a16="http://schemas.microsoft.com/office/drawing/2014/main" id="{1CA575E6-83D5-4718-851C-4FEDA41FB1D6}"/>
              </a:ext>
            </a:extLst>
          </p:cNvPr>
          <p:cNvSpPr txBox="1"/>
          <p:nvPr/>
        </p:nvSpPr>
        <p:spPr>
          <a:xfrm>
            <a:off x="1591974" y="4127687"/>
            <a:ext cx="3372933" cy="369332"/>
          </a:xfrm>
          <a:prstGeom prst="rect">
            <a:avLst/>
          </a:prstGeom>
          <a:noFill/>
        </p:spPr>
        <p:txBody>
          <a:bodyPr wrap="square" rtlCol="0">
            <a:spAutoFit/>
          </a:bodyPr>
          <a:lstStyle/>
          <a:p>
            <a:r>
              <a:rPr lang="da-DK" sz="1800" dirty="0">
                <a:latin typeface="Lato black"/>
              </a:rPr>
              <a:t>Tildelte rettigheder</a:t>
            </a:r>
          </a:p>
        </p:txBody>
      </p:sp>
      <p:pic>
        <p:nvPicPr>
          <p:cNvPr id="14" name="Picture 13">
            <a:extLst>
              <a:ext uri="{FF2B5EF4-FFF2-40B4-BE49-F238E27FC236}">
                <a16:creationId xmlns:a16="http://schemas.microsoft.com/office/drawing/2014/main" id="{AE43E3DA-E479-4E3F-8730-56EC3CE30F7B}"/>
              </a:ext>
            </a:extLst>
          </p:cNvPr>
          <p:cNvPicPr>
            <a:picLocks noChangeAspect="1"/>
          </p:cNvPicPr>
          <p:nvPr/>
        </p:nvPicPr>
        <p:blipFill>
          <a:blip r:embed="rId5"/>
          <a:stretch>
            <a:fillRect/>
          </a:stretch>
        </p:blipFill>
        <p:spPr>
          <a:xfrm>
            <a:off x="615949" y="3848697"/>
            <a:ext cx="568724" cy="955998"/>
          </a:xfrm>
          <a:prstGeom prst="rect">
            <a:avLst/>
          </a:prstGeom>
        </p:spPr>
      </p:pic>
      <p:sp>
        <p:nvSpPr>
          <p:cNvPr id="15" name="Ellipse 48">
            <a:extLst>
              <a:ext uri="{FF2B5EF4-FFF2-40B4-BE49-F238E27FC236}">
                <a16:creationId xmlns:a16="http://schemas.microsoft.com/office/drawing/2014/main" id="{045014D1-C790-4B82-8744-91B3DD4A6D6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1204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2900363"/>
          </a:xfrm>
        </p:spPr>
        <p:txBody>
          <a:bodyPr>
            <a:normAutofit/>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10-11: Kommunikation og Aula på tværs</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10.45: Pause</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12: Dataetik og færdselsregler</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11.40: Frokost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13-14: Det gode overblik og opsætning af Aula</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13.35: Pause</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14 - </a:t>
            </a:r>
            <a:r>
              <a:rPr lang="da-DK" sz="1400" i="1" dirty="0">
                <a:latin typeface="Lato" panose="020F0502020204030203" pitchFamily="34" charset="0"/>
                <a:ea typeface="Lato" panose="020F0502020204030203" pitchFamily="34" charset="0"/>
                <a:cs typeface="Lato" panose="020F0502020204030203" pitchFamily="34" charset="0"/>
              </a:rPr>
              <a:t>fortsat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15: Afrunding og evaluering</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15.30: 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 dag 2</a:t>
            </a:r>
          </a:p>
        </p:txBody>
      </p:sp>
      <p:cxnSp>
        <p:nvCxnSpPr>
          <p:cNvPr id="9" name="Straight Connector 10">
            <a:extLst>
              <a:ext uri="{FF2B5EF4-FFF2-40B4-BE49-F238E27FC236}">
                <a16:creationId xmlns:a16="http://schemas.microsoft.com/office/drawing/2014/main" id="{26A6D846-BEB2-45F3-AF12-FE6E12351768}"/>
              </a:ext>
            </a:extLst>
          </p:cNvPr>
          <p:cNvCxnSpPr>
            <a:cxnSpLocks/>
          </p:cNvCxnSpPr>
          <p:nvPr/>
        </p:nvCxnSpPr>
        <p:spPr>
          <a:xfrm>
            <a:off x="663979" y="1415985"/>
            <a:ext cx="0" cy="257330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Oval 11">
            <a:extLst>
              <a:ext uri="{FF2B5EF4-FFF2-40B4-BE49-F238E27FC236}">
                <a16:creationId xmlns:a16="http://schemas.microsoft.com/office/drawing/2014/main" id="{D48F69B7-B969-44E0-A983-64F57147DFD7}"/>
              </a:ext>
            </a:extLst>
          </p:cNvPr>
          <p:cNvSpPr/>
          <p:nvPr/>
        </p:nvSpPr>
        <p:spPr>
          <a:xfrm flipH="1" flipV="1">
            <a:off x="615950" y="1319927"/>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8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65107" y="2756049"/>
            <a:ext cx="5019040" cy="616194"/>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8 – Målrettet indhold</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Billede 3" descr="Et billede, der indeholder udendørs, træ, person, sport&#10;&#10;Automatisk oprettet beskrivelse">
            <a:extLst>
              <a:ext uri="{FF2B5EF4-FFF2-40B4-BE49-F238E27FC236}">
                <a16:creationId xmlns:a16="http://schemas.microsoft.com/office/drawing/2014/main" id="{1EFD3481-3445-4BCC-83D5-87B0A2FF2930}"/>
              </a:ext>
            </a:extLst>
          </p:cNvPr>
          <p:cNvPicPr>
            <a:picLocks noChangeAspect="1"/>
          </p:cNvPicPr>
          <p:nvPr/>
        </p:nvPicPr>
        <p:blipFill rotWithShape="1">
          <a:blip r:embed="rId3"/>
          <a:srcRect l="18160" r="8888"/>
          <a:stretch/>
        </p:blipFill>
        <p:spPr>
          <a:xfrm>
            <a:off x="5870713" y="-101451"/>
            <a:ext cx="6255026" cy="57150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0198DA42-29F8-42DC-8AAB-1BCB027E69ED}"/>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3616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A34E-6DB2-4A28-B1C9-5778B2393A55}"/>
              </a:ext>
            </a:extLst>
          </p:cNvPr>
          <p:cNvSpPr>
            <a:spLocks noGrp="1"/>
          </p:cNvSpPr>
          <p:nvPr>
            <p:ph type="title"/>
          </p:nvPr>
        </p:nvSpPr>
        <p:spPr/>
        <p:txBody>
          <a:bodyPr/>
          <a:lstStyle/>
          <a:p>
            <a:r>
              <a:rPr lang="da-DK" dirty="0">
                <a:latin typeface="Lato balck"/>
              </a:rPr>
              <a:t>Aula </a:t>
            </a:r>
            <a:r>
              <a:rPr lang="da-DK" dirty="0" err="1">
                <a:latin typeface="Lato balck"/>
              </a:rPr>
              <a:t>dashboards</a:t>
            </a:r>
            <a:r>
              <a:rPr lang="da-DK" dirty="0">
                <a:latin typeface="Lato balck"/>
              </a:rPr>
              <a:t> </a:t>
            </a:r>
          </a:p>
        </p:txBody>
      </p:sp>
      <p:sp>
        <p:nvSpPr>
          <p:cNvPr id="4" name="Text Placeholder 3">
            <a:extLst>
              <a:ext uri="{FF2B5EF4-FFF2-40B4-BE49-F238E27FC236}">
                <a16:creationId xmlns:a16="http://schemas.microsoft.com/office/drawing/2014/main" id="{05A51C5F-0CF1-4113-953D-8547B93F4262}"/>
              </a:ext>
            </a:extLst>
          </p:cNvPr>
          <p:cNvSpPr>
            <a:spLocks noGrp="1"/>
          </p:cNvSpPr>
          <p:nvPr>
            <p:ph type="body" sz="quarter" idx="14"/>
          </p:nvPr>
        </p:nvSpPr>
        <p:spPr>
          <a:xfrm>
            <a:off x="457366" y="1704550"/>
            <a:ext cx="4286791" cy="2900363"/>
          </a:xfrm>
        </p:spPr>
        <p:txBody>
          <a:bodyPr>
            <a:normAutofit/>
          </a:bodyPr>
          <a:lstStyle/>
          <a:p>
            <a:pPr marL="285750" lvl="0" indent="-285750">
              <a:buFont typeface="Arial" panose="020B0604020202020204" pitchFamily="34" charset="0"/>
              <a:buChar char="•"/>
            </a:pPr>
            <a:r>
              <a:rPr lang="da-DK" dirty="0">
                <a:latin typeface="Lato black"/>
                <a:cs typeface="Arial" panose="020B0604020202020204" pitchFamily="34" charset="0"/>
              </a:rPr>
              <a:t>Indskolingselever</a:t>
            </a:r>
          </a:p>
          <a:p>
            <a:pPr marL="285750" lvl="0" indent="-285750">
              <a:buFont typeface="Arial" panose="020B0604020202020204" pitchFamily="34" charset="0"/>
              <a:buChar char="•"/>
            </a:pPr>
            <a:r>
              <a:rPr lang="da-DK" dirty="0">
                <a:latin typeface="Lato black"/>
                <a:cs typeface="Arial" panose="020B0604020202020204" pitchFamily="34" charset="0"/>
              </a:rPr>
              <a:t>Mellemtrin/udskolingselever</a:t>
            </a:r>
          </a:p>
          <a:p>
            <a:pPr marL="285750" lvl="0" indent="-285750">
              <a:buFont typeface="Arial" panose="020B0604020202020204" pitchFamily="34" charset="0"/>
              <a:buChar char="•"/>
            </a:pPr>
            <a:r>
              <a:rPr lang="da-DK" dirty="0">
                <a:latin typeface="Lato black"/>
                <a:cs typeface="Arial" panose="020B0604020202020204" pitchFamily="34" charset="0"/>
              </a:rPr>
              <a:t>Forældre/Værger</a:t>
            </a:r>
          </a:p>
          <a:p>
            <a:pPr marL="285750" lvl="0" indent="-285750">
              <a:buFont typeface="Arial" panose="020B0604020202020204" pitchFamily="34" charset="0"/>
              <a:buChar char="•"/>
            </a:pPr>
            <a:r>
              <a:rPr lang="da-DK" dirty="0">
                <a:latin typeface="Lato black"/>
                <a:cs typeface="Arial" panose="020B0604020202020204" pitchFamily="34" charset="0"/>
              </a:rPr>
              <a:t>Pædagogisk personale – skole (herunder timevikarer)  </a:t>
            </a:r>
          </a:p>
          <a:p>
            <a:pPr marL="285750" lvl="0" indent="-285750">
              <a:buFont typeface="Arial" panose="020B0604020202020204" pitchFamily="34" charset="0"/>
              <a:buChar char="•"/>
            </a:pPr>
            <a:r>
              <a:rPr lang="da-DK" dirty="0">
                <a:latin typeface="Lato black"/>
                <a:cs typeface="Arial" panose="020B0604020202020204" pitchFamily="34" charset="0"/>
              </a:rPr>
              <a:t>Pædagogisk personale – dagtilbud </a:t>
            </a:r>
          </a:p>
          <a:p>
            <a:pPr marL="285750" lvl="0" indent="-285750">
              <a:buFont typeface="Arial" panose="020B0604020202020204" pitchFamily="34" charset="0"/>
              <a:buChar char="•"/>
            </a:pPr>
            <a:r>
              <a:rPr lang="da-DK" dirty="0">
                <a:latin typeface="Lato black"/>
                <a:cs typeface="Arial" panose="020B0604020202020204" pitchFamily="34" charset="0"/>
              </a:rPr>
              <a:t>Leder</a:t>
            </a:r>
          </a:p>
          <a:p>
            <a:pPr marL="285750" indent="-285750">
              <a:buFont typeface="Arial" panose="020B0604020202020204" pitchFamily="34" charset="0"/>
              <a:buChar char="•"/>
            </a:pPr>
            <a:r>
              <a:rPr lang="da-DK" dirty="0">
                <a:latin typeface="Lato black"/>
              </a:rPr>
              <a:t>Øvrige brugere (</a:t>
            </a:r>
            <a:r>
              <a:rPr lang="da-DK" dirty="0" err="1">
                <a:latin typeface="Lato black"/>
              </a:rPr>
              <a:t>TAPere</a:t>
            </a:r>
            <a:r>
              <a:rPr lang="da-DK" dirty="0">
                <a:latin typeface="Lato black"/>
              </a:rPr>
              <a:t>, eksterne m.fl.)  </a:t>
            </a:r>
          </a:p>
          <a:p>
            <a:pPr marL="285750" lvl="0" indent="-285750">
              <a:buFont typeface="Arial" panose="020B0604020202020204" pitchFamily="34" charset="0"/>
              <a:buChar char="•"/>
            </a:pPr>
            <a:endParaRPr lang="da-DK" dirty="0">
              <a:latin typeface="Lato black"/>
              <a:cs typeface="Arial" panose="020B0604020202020204" pitchFamily="34" charset="0"/>
            </a:endParaRPr>
          </a:p>
          <a:p>
            <a:endParaRPr lang="da-DK" dirty="0"/>
          </a:p>
        </p:txBody>
      </p:sp>
      <p:grpSp>
        <p:nvGrpSpPr>
          <p:cNvPr id="8" name="Group 7">
            <a:extLst>
              <a:ext uri="{FF2B5EF4-FFF2-40B4-BE49-F238E27FC236}">
                <a16:creationId xmlns:a16="http://schemas.microsoft.com/office/drawing/2014/main" id="{806DA1CE-AE1D-46D3-8970-FFD1809B933F}"/>
              </a:ext>
            </a:extLst>
          </p:cNvPr>
          <p:cNvGrpSpPr/>
          <p:nvPr/>
        </p:nvGrpSpPr>
        <p:grpSpPr>
          <a:xfrm>
            <a:off x="496012" y="1575567"/>
            <a:ext cx="4286790" cy="2986391"/>
            <a:chOff x="5029200" y="2905041"/>
            <a:chExt cx="4580768" cy="3357301"/>
          </a:xfrm>
        </p:grpSpPr>
        <p:pic>
          <p:nvPicPr>
            <p:cNvPr id="10" name="Picture 9">
              <a:extLst>
                <a:ext uri="{FF2B5EF4-FFF2-40B4-BE49-F238E27FC236}">
                  <a16:creationId xmlns:a16="http://schemas.microsoft.com/office/drawing/2014/main" id="{2BC88DF3-5CB9-4F25-BBB2-EA80A1C1A025}"/>
                </a:ext>
              </a:extLst>
            </p:cNvPr>
            <p:cNvPicPr>
              <a:picLocks noChangeAspect="1"/>
            </p:cNvPicPr>
            <p:nvPr/>
          </p:nvPicPr>
          <p:blipFill>
            <a:blip r:embed="rId3"/>
            <a:stretch>
              <a:fillRect/>
            </a:stretch>
          </p:blipFill>
          <p:spPr>
            <a:xfrm>
              <a:off x="5029200" y="2905041"/>
              <a:ext cx="4580768" cy="335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B98819FA-7B66-4352-BD3B-0B0080490702}"/>
                </a:ext>
              </a:extLst>
            </p:cNvPr>
            <p:cNvSpPr/>
            <p:nvPr/>
          </p:nvSpPr>
          <p:spPr>
            <a:xfrm>
              <a:off x="5471456" y="5266239"/>
              <a:ext cx="4081472" cy="785801"/>
            </a:xfrm>
            <a:prstGeom prst="rect">
              <a:avLst/>
            </a:prstGeom>
            <a:noFill/>
            <a:ln>
              <a:prstDash val="sysDash"/>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C9E74D59-8FDF-4898-A5C1-FFAD8F4569E3}"/>
                </a:ext>
              </a:extLst>
            </p:cNvPr>
            <p:cNvSpPr/>
            <p:nvPr/>
          </p:nvSpPr>
          <p:spPr>
            <a:xfrm>
              <a:off x="5543430" y="5318420"/>
              <a:ext cx="744281" cy="6605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553993C6-01AF-44C3-8B49-5368E68C18F5}"/>
                </a:ext>
              </a:extLst>
            </p:cNvPr>
            <p:cNvSpPr/>
            <p:nvPr/>
          </p:nvSpPr>
          <p:spPr>
            <a:xfrm>
              <a:off x="6352942"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57ED32B8-AB42-4AC0-969B-AAB4FAF73F85}"/>
                </a:ext>
              </a:extLst>
            </p:cNvPr>
            <p:cNvSpPr/>
            <p:nvPr/>
          </p:nvSpPr>
          <p:spPr>
            <a:xfrm>
              <a:off x="7185810"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432908BD-6D44-4DCC-BFF9-DF7901494CD0}"/>
                </a:ext>
              </a:extLst>
            </p:cNvPr>
            <p:cNvSpPr/>
            <p:nvPr/>
          </p:nvSpPr>
          <p:spPr>
            <a:xfrm>
              <a:off x="7995322"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6817B375-996D-45A1-920A-52E1DA8F042F}"/>
                </a:ext>
              </a:extLst>
            </p:cNvPr>
            <p:cNvSpPr/>
            <p:nvPr/>
          </p:nvSpPr>
          <p:spPr>
            <a:xfrm>
              <a:off x="8779663" y="5308420"/>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9" name="Rectangle 28">
            <a:extLst>
              <a:ext uri="{FF2B5EF4-FFF2-40B4-BE49-F238E27FC236}">
                <a16:creationId xmlns:a16="http://schemas.microsoft.com/office/drawing/2014/main" id="{693AFFD3-4EF6-4504-9DFD-E48DD09160BB}"/>
              </a:ext>
            </a:extLst>
          </p:cNvPr>
          <p:cNvSpPr/>
          <p:nvPr/>
        </p:nvSpPr>
        <p:spPr>
          <a:xfrm>
            <a:off x="424415" y="1506120"/>
            <a:ext cx="4654889" cy="3197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4F3281D1-8349-42FA-BDC8-FB7631468C2D}"/>
              </a:ext>
            </a:extLst>
          </p:cNvPr>
          <p:cNvPicPr>
            <a:picLocks noChangeAspect="1"/>
          </p:cNvPicPr>
          <p:nvPr/>
        </p:nvPicPr>
        <p:blipFill>
          <a:blip r:embed="rId4"/>
          <a:stretch>
            <a:fillRect/>
          </a:stretch>
        </p:blipFill>
        <p:spPr>
          <a:xfrm>
            <a:off x="547472" y="2513560"/>
            <a:ext cx="1036395" cy="1576488"/>
          </a:xfrm>
          <a:prstGeom prst="rect">
            <a:avLst/>
          </a:prstGeom>
        </p:spPr>
      </p:pic>
      <p:sp>
        <p:nvSpPr>
          <p:cNvPr id="32" name="Text Placeholder 4">
            <a:extLst>
              <a:ext uri="{FF2B5EF4-FFF2-40B4-BE49-F238E27FC236}">
                <a16:creationId xmlns:a16="http://schemas.microsoft.com/office/drawing/2014/main" id="{D784E525-1662-446D-8120-6937FD5DE3C6}"/>
              </a:ext>
            </a:extLst>
          </p:cNvPr>
          <p:cNvSpPr txBox="1">
            <a:spLocks/>
          </p:cNvSpPr>
          <p:nvPr/>
        </p:nvSpPr>
        <p:spPr>
          <a:xfrm>
            <a:off x="1819086" y="2990912"/>
            <a:ext cx="5593627" cy="56802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Hvordan tildeles rettigheder til andre brugere i Aula?   </a:t>
            </a:r>
            <a:br>
              <a:rPr kumimoji="0" lang="da-DK" sz="180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br>
            <a:endParaRPr kumimoji="0" lang="da-DK" sz="1800"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7" name="Ellipse 48">
            <a:extLst>
              <a:ext uri="{FF2B5EF4-FFF2-40B4-BE49-F238E27FC236}">
                <a16:creationId xmlns:a16="http://schemas.microsoft.com/office/drawing/2014/main" id="{0F03F563-0174-4ACD-9272-AD42EBE7F717}"/>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5210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9"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mand, bærbar computer&#10;&#10;Automatisk oprettet beskrivelse">
            <a:extLst>
              <a:ext uri="{FF2B5EF4-FFF2-40B4-BE49-F238E27FC236}">
                <a16:creationId xmlns:a16="http://schemas.microsoft.com/office/drawing/2014/main" id="{1D34FC5D-D15D-4AE3-BFF2-514DA66E82CF}"/>
              </a:ext>
            </a:extLst>
          </p:cNvPr>
          <p:cNvPicPr>
            <a:picLocks noChangeAspect="1"/>
          </p:cNvPicPr>
          <p:nvPr/>
        </p:nvPicPr>
        <p:blipFill rotWithShape="1">
          <a:blip r:embed="rId3"/>
          <a:srcRect t="6223"/>
          <a:stretch/>
        </p:blipFill>
        <p:spPr>
          <a:xfrm>
            <a:off x="4889501" y="1736473"/>
            <a:ext cx="4694328" cy="5855432"/>
          </a:xfrm>
          <a:prstGeom prst="ellipse">
            <a:avLst/>
          </a:prstGeom>
        </p:spPr>
      </p:pic>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200653" y="110346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indhold</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3156778" y="77303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015" y="909243"/>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2E54E9ED-0B59-4877-9F3A-1C7B9C5DA2BD}"/>
              </a:ext>
            </a:extLst>
          </p:cNvPr>
          <p:cNvSpPr txBox="1">
            <a:spLocks/>
          </p:cNvSpPr>
          <p:nvPr/>
        </p:nvSpPr>
        <p:spPr>
          <a:xfrm>
            <a:off x="615950" y="2555404"/>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dirty="0"/>
          </a:p>
        </p:txBody>
      </p:sp>
      <p:sp>
        <p:nvSpPr>
          <p:cNvPr id="8" name="Text Placeholder 4">
            <a:extLst>
              <a:ext uri="{FF2B5EF4-FFF2-40B4-BE49-F238E27FC236}">
                <a16:creationId xmlns:a16="http://schemas.microsoft.com/office/drawing/2014/main" id="{F89AF633-658B-4AE7-BF5F-9FAF2547181C}"/>
              </a:ext>
            </a:extLst>
          </p:cNvPr>
          <p:cNvSpPr txBox="1">
            <a:spLocks/>
          </p:cNvSpPr>
          <p:nvPr/>
        </p:nvSpPr>
        <p:spPr>
          <a:xfrm>
            <a:off x="616166" y="2590505"/>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Hvilke </a:t>
            </a:r>
            <a:r>
              <a:rPr lang="da-DK" dirty="0" err="1">
                <a:latin typeface="Lato black"/>
              </a:rPr>
              <a:t>widgets</a:t>
            </a:r>
            <a:r>
              <a:rPr lang="da-DK" dirty="0">
                <a:latin typeface="Lato black"/>
              </a:rPr>
              <a:t> i Aula og hvor?</a:t>
            </a:r>
            <a:br>
              <a:rPr lang="da-DK" dirty="0">
                <a:latin typeface="Lato black"/>
              </a:rPr>
            </a:br>
            <a:endParaRPr lang="da-DK" dirty="0"/>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615951" y="1916112"/>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Hvordan skal opsætningen af </a:t>
            </a:r>
            <a:r>
              <a:rPr lang="da-DK" dirty="0" err="1">
                <a:latin typeface="Lato black"/>
              </a:rPr>
              <a:t>dashboards</a:t>
            </a:r>
            <a:r>
              <a:rPr lang="da-DK" dirty="0">
                <a:latin typeface="Lato black"/>
              </a:rPr>
              <a:t> være? </a:t>
            </a:r>
            <a:br>
              <a:rPr lang="da-DK" dirty="0">
                <a:latin typeface="Lato black"/>
              </a:rPr>
            </a:br>
            <a:endParaRPr lang="da-DK" dirty="0"/>
          </a:p>
        </p:txBody>
      </p:sp>
      <p:sp>
        <p:nvSpPr>
          <p:cNvPr id="12" name="Text Placeholder 4">
            <a:extLst>
              <a:ext uri="{FF2B5EF4-FFF2-40B4-BE49-F238E27FC236}">
                <a16:creationId xmlns:a16="http://schemas.microsoft.com/office/drawing/2014/main" id="{DCBA32D3-B9AB-4D63-AC2A-DFB5A5DADD1C}"/>
              </a:ext>
            </a:extLst>
          </p:cNvPr>
          <p:cNvSpPr txBox="1">
            <a:spLocks/>
          </p:cNvSpPr>
          <p:nvPr/>
        </p:nvSpPr>
        <p:spPr>
          <a:xfrm>
            <a:off x="615737" y="3264898"/>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Hvem skal tildeles hvilke brugerroller?</a:t>
            </a:r>
          </a:p>
        </p:txBody>
      </p:sp>
      <p:sp>
        <p:nvSpPr>
          <p:cNvPr id="13" name="Title 1">
            <a:extLst>
              <a:ext uri="{FF2B5EF4-FFF2-40B4-BE49-F238E27FC236}">
                <a16:creationId xmlns:a16="http://schemas.microsoft.com/office/drawing/2014/main" id="{3CCA6FFC-3666-4987-9E09-688A5F1289A8}"/>
              </a:ext>
            </a:extLst>
          </p:cNvPr>
          <p:cNvSpPr txBox="1">
            <a:spLocks/>
          </p:cNvSpPr>
          <p:nvPr/>
        </p:nvSpPr>
        <p:spPr>
          <a:xfrm>
            <a:off x="615737" y="1020763"/>
            <a:ext cx="6738651" cy="604190"/>
          </a:xfrm>
          <a:prstGeom prst="rect">
            <a:avLst/>
          </a:prstGeom>
        </p:spPr>
        <p:txBody>
          <a:bodyPr vert="horz" lIns="0" tIns="0" rIns="0" bIns="0" rtlCol="0" anchor="t" anchorCtr="0">
            <a:normAutofit fontScale="3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7400" dirty="0">
                <a:latin typeface="Lato black"/>
              </a:rPr>
              <a:t>Målrettet indhold</a:t>
            </a:r>
          </a:p>
          <a:p>
            <a:r>
              <a:rPr lang="da-DK" sz="4600" b="0" dirty="0">
                <a:latin typeface="Lato black"/>
              </a:rPr>
              <a:t>- hvad har I brug for at vide?</a:t>
            </a:r>
            <a:br>
              <a:rPr lang="da-DK" sz="4600" b="0" dirty="0">
                <a:latin typeface="Lato black"/>
              </a:rPr>
            </a:br>
            <a:endParaRPr lang="da-DK" sz="4600" b="0" dirty="0"/>
          </a:p>
        </p:txBody>
      </p:sp>
      <p:sp>
        <p:nvSpPr>
          <p:cNvPr id="10" name="Ellipse 9">
            <a:extLst>
              <a:ext uri="{FF2B5EF4-FFF2-40B4-BE49-F238E27FC236}">
                <a16:creationId xmlns:a16="http://schemas.microsoft.com/office/drawing/2014/main" id="{799BF642-8128-4584-88D1-28CAB141C872}"/>
              </a:ext>
            </a:extLst>
          </p:cNvPr>
          <p:cNvSpPr/>
          <p:nvPr/>
        </p:nvSpPr>
        <p:spPr>
          <a:xfrm>
            <a:off x="3536752" y="776225"/>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Flowchart: Connector 12">
            <a:extLst>
              <a:ext uri="{FF2B5EF4-FFF2-40B4-BE49-F238E27FC236}">
                <a16:creationId xmlns:a16="http://schemas.microsoft.com/office/drawing/2014/main" id="{34484BA2-D0A9-48F9-A0A5-ACBCFAADAFF9}"/>
              </a:ext>
            </a:extLst>
          </p:cNvPr>
          <p:cNvSpPr/>
          <p:nvPr/>
        </p:nvSpPr>
        <p:spPr>
          <a:xfrm>
            <a:off x="3463159" y="776225"/>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48">
            <a:extLst>
              <a:ext uri="{FF2B5EF4-FFF2-40B4-BE49-F238E27FC236}">
                <a16:creationId xmlns:a16="http://schemas.microsoft.com/office/drawing/2014/main" id="{4866546B-F4E7-4055-9BCF-548635DEF721}"/>
              </a:ext>
            </a:extLst>
          </p:cNvPr>
          <p:cNvSpPr/>
          <p:nvPr/>
        </p:nvSpPr>
        <p:spPr>
          <a:xfrm>
            <a:off x="3463159" y="77622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Picture 18">
            <a:extLst>
              <a:ext uri="{FF2B5EF4-FFF2-40B4-BE49-F238E27FC236}">
                <a16:creationId xmlns:a16="http://schemas.microsoft.com/office/drawing/2014/main" id="{F492A868-3C41-48BE-A475-A74412C08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371" y="87088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48">
            <a:extLst>
              <a:ext uri="{FF2B5EF4-FFF2-40B4-BE49-F238E27FC236}">
                <a16:creationId xmlns:a16="http://schemas.microsoft.com/office/drawing/2014/main" id="{BF3335CE-1245-4F5F-9D9C-2CC4E6FA0C6F}"/>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0830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994745" y="275604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9 – Smarte Aula-grupper</a:t>
            </a:r>
          </a:p>
        </p:txBody>
      </p:sp>
      <p:pic>
        <p:nvPicPr>
          <p:cNvPr id="4" name="Billede 3" descr="Et billede, der indeholder person, indendørs, sidder, hylde&#10;&#10;Automatisk oprettet beskrivelse">
            <a:extLst>
              <a:ext uri="{FF2B5EF4-FFF2-40B4-BE49-F238E27FC236}">
                <a16:creationId xmlns:a16="http://schemas.microsoft.com/office/drawing/2014/main" id="{68CA2569-9338-48CF-A590-488FDF226CFB}"/>
              </a:ext>
            </a:extLst>
          </p:cNvPr>
          <p:cNvPicPr>
            <a:picLocks noChangeAspect="1"/>
          </p:cNvPicPr>
          <p:nvPr/>
        </p:nvPicPr>
        <p:blipFill rotWithShape="1">
          <a:blip r:embed="rId3"/>
          <a:srcRect l="24021"/>
          <a:stretch/>
        </p:blipFill>
        <p:spPr>
          <a:xfrm>
            <a:off x="5842000" y="540011"/>
            <a:ext cx="5346700" cy="4676248"/>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6180792" y="-72089"/>
            <a:ext cx="5152466" cy="583005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91F17AB4-F329-472C-90D8-1BC14CB30341}"/>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0562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ret billede">
            <a:extLst>
              <a:ext uri="{FF2B5EF4-FFF2-40B4-BE49-F238E27FC236}">
                <a16:creationId xmlns:a16="http://schemas.microsoft.com/office/drawing/2014/main" id="{C02DFAE9-564D-4E68-900F-DC67CADBC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92" y="2430042"/>
            <a:ext cx="1620260" cy="1620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p:txBody>
          <a:bodyPr>
            <a:normAutofit/>
          </a:bodyPr>
          <a:lstStyle/>
          <a:p>
            <a:r>
              <a:rPr lang="da-DK" dirty="0">
                <a:latin typeface="Lato black"/>
              </a:rPr>
              <a:t>Smarte Aula-grupper</a:t>
            </a:r>
          </a:p>
        </p:txBody>
      </p:sp>
      <p:sp>
        <p:nvSpPr>
          <p:cNvPr id="5" name="Text Placeholder 4">
            <a:extLst>
              <a:ext uri="{FF2B5EF4-FFF2-40B4-BE49-F238E27FC236}">
                <a16:creationId xmlns:a16="http://schemas.microsoft.com/office/drawing/2014/main" id="{A5518127-20FB-415A-9BED-2B1D0F4B9E4F}"/>
              </a:ext>
            </a:extLst>
          </p:cNvPr>
          <p:cNvSpPr>
            <a:spLocks noGrp="1"/>
          </p:cNvSpPr>
          <p:nvPr>
            <p:ph type="body" sz="quarter" idx="14"/>
          </p:nvPr>
        </p:nvSpPr>
        <p:spPr>
          <a:xfrm>
            <a:off x="1763166" y="2112007"/>
            <a:ext cx="6738439" cy="604191"/>
          </a:xfrm>
        </p:spPr>
        <p:txBody>
          <a:bodyPr>
            <a:normAutofit/>
          </a:bodyPr>
          <a:lstStyle/>
          <a:p>
            <a:pPr marL="285750" indent="-285750">
              <a:buFont typeface="Arial" panose="020B0604020202020204" pitchFamily="34" charset="0"/>
              <a:buChar char="•"/>
            </a:pPr>
            <a:r>
              <a:rPr lang="da-DK" dirty="0">
                <a:latin typeface="Lato black"/>
              </a:rPr>
              <a:t>Hvem kan oprette Aula-grupper?</a:t>
            </a:r>
            <a:endParaRPr lang="da-DK" dirty="0"/>
          </a:p>
        </p:txBody>
      </p:sp>
      <p:pic>
        <p:nvPicPr>
          <p:cNvPr id="14" name="Picture 13">
            <a:extLst>
              <a:ext uri="{FF2B5EF4-FFF2-40B4-BE49-F238E27FC236}">
                <a16:creationId xmlns:a16="http://schemas.microsoft.com/office/drawing/2014/main" id="{38C401E5-77E1-4860-93BB-CA3431F67D89}"/>
              </a:ext>
            </a:extLst>
          </p:cNvPr>
          <p:cNvPicPr>
            <a:picLocks noChangeAspect="1"/>
          </p:cNvPicPr>
          <p:nvPr/>
        </p:nvPicPr>
        <p:blipFill>
          <a:blip r:embed="rId4"/>
          <a:stretch>
            <a:fillRect/>
          </a:stretch>
        </p:blipFill>
        <p:spPr>
          <a:xfrm>
            <a:off x="875545" y="1969457"/>
            <a:ext cx="508755" cy="485092"/>
          </a:xfrm>
          <a:prstGeom prst="rect">
            <a:avLst/>
          </a:prstGeom>
        </p:spPr>
      </p:pic>
      <p:sp>
        <p:nvSpPr>
          <p:cNvPr id="18" name="Text Placeholder 4">
            <a:extLst>
              <a:ext uri="{FF2B5EF4-FFF2-40B4-BE49-F238E27FC236}">
                <a16:creationId xmlns:a16="http://schemas.microsoft.com/office/drawing/2014/main" id="{B59923D2-2F61-4CD8-8C1B-AC1C8D913316}"/>
              </a:ext>
            </a:extLst>
          </p:cNvPr>
          <p:cNvSpPr txBox="1">
            <a:spLocks/>
          </p:cNvSpPr>
          <p:nvPr/>
        </p:nvSpPr>
        <p:spPr>
          <a:xfrm>
            <a:off x="1720787" y="3056912"/>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Hvordan sikrer I en god gruppestruktur? </a:t>
            </a:r>
            <a:br>
              <a:rPr lang="da-DK" dirty="0">
                <a:latin typeface="Lato black"/>
              </a:rPr>
            </a:br>
            <a:endParaRPr lang="da-DK" dirty="0"/>
          </a:p>
        </p:txBody>
      </p:sp>
      <p:sp>
        <p:nvSpPr>
          <p:cNvPr id="7" name="Rectangle 2">
            <a:extLst>
              <a:ext uri="{FF2B5EF4-FFF2-40B4-BE49-F238E27FC236}">
                <a16:creationId xmlns:a16="http://schemas.microsoft.com/office/drawing/2014/main" id="{446F15DC-49DA-4C14-B42B-6DE43F31030A}"/>
              </a:ext>
            </a:extLst>
          </p:cNvPr>
          <p:cNvSpPr>
            <a:spLocks noChangeArrowheads="1"/>
          </p:cNvSpPr>
          <p:nvPr/>
        </p:nvSpPr>
        <p:spPr bwMode="auto">
          <a:xfrm>
            <a:off x="6769100" y="13069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8" name="Ellipse 48">
            <a:extLst>
              <a:ext uri="{FF2B5EF4-FFF2-40B4-BE49-F238E27FC236}">
                <a16:creationId xmlns:a16="http://schemas.microsoft.com/office/drawing/2014/main" id="{CD57AE94-4C03-4E1A-A13B-A7E0A8201B04}"/>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25277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ret billede">
            <a:extLst>
              <a:ext uri="{FF2B5EF4-FFF2-40B4-BE49-F238E27FC236}">
                <a16:creationId xmlns:a16="http://schemas.microsoft.com/office/drawing/2014/main" id="{F91EB3D8-28CE-4A3D-B730-946B933843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75" t="4442" r="15181" b="4789"/>
          <a:stretch/>
        </p:blipFill>
        <p:spPr bwMode="auto">
          <a:xfrm>
            <a:off x="2333035" y="1598034"/>
            <a:ext cx="2528603" cy="332901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74">
            <a:extLst>
              <a:ext uri="{FF2B5EF4-FFF2-40B4-BE49-F238E27FC236}">
                <a16:creationId xmlns:a16="http://schemas.microsoft.com/office/drawing/2014/main" id="{5F787D6B-DD20-48D6-A289-E53A1E075F4D}"/>
              </a:ext>
            </a:extLst>
          </p:cNvPr>
          <p:cNvSpPr/>
          <p:nvPr/>
        </p:nvSpPr>
        <p:spPr>
          <a:xfrm>
            <a:off x="3695065" y="9364346"/>
            <a:ext cx="1066800" cy="2971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00000"/>
            </a:solidFill>
            <a:prstDash val="solid"/>
            <a:miter/>
          </a:ln>
        </p:spPr>
        <p:txBody>
          <a:bodyPr lIns="0" tIns="0" rIns="0" bIns="0"/>
          <a:lstStyle/>
          <a:p>
            <a:endParaRPr lang="da-DK"/>
          </a:p>
        </p:txBody>
      </p:sp>
      <p:sp>
        <p:nvSpPr>
          <p:cNvPr id="9" name="Rectangle 8">
            <a:extLst>
              <a:ext uri="{FF2B5EF4-FFF2-40B4-BE49-F238E27FC236}">
                <a16:creationId xmlns:a16="http://schemas.microsoft.com/office/drawing/2014/main" id="{A2881496-D835-4475-A1E8-F1E06D6484CE}"/>
              </a:ext>
            </a:extLst>
          </p:cNvPr>
          <p:cNvSpPr>
            <a:spLocks noChangeArrowheads="1"/>
          </p:cNvSpPr>
          <p:nvPr/>
        </p:nvSpPr>
        <p:spPr bwMode="auto">
          <a:xfrm>
            <a:off x="9144000" y="2019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9">
            <a:extLst>
              <a:ext uri="{FF2B5EF4-FFF2-40B4-BE49-F238E27FC236}">
                <a16:creationId xmlns:a16="http://schemas.microsoft.com/office/drawing/2014/main" id="{503FB4BD-74FB-4804-BAEA-62124496B119}"/>
              </a:ext>
            </a:extLst>
          </p:cNvPr>
          <p:cNvSpPr>
            <a:spLocks noChangeArrowheads="1"/>
          </p:cNvSpPr>
          <p:nvPr/>
        </p:nvSpPr>
        <p:spPr bwMode="auto">
          <a:xfrm>
            <a:off x="2362200" y="2476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10">
            <a:extLst>
              <a:ext uri="{FF2B5EF4-FFF2-40B4-BE49-F238E27FC236}">
                <a16:creationId xmlns:a16="http://schemas.microsoft.com/office/drawing/2014/main" id="{C557EAAC-146C-45DB-9195-E72245EE4267}"/>
              </a:ext>
            </a:extLst>
          </p:cNvPr>
          <p:cNvSpPr>
            <a:spLocks noChangeArrowheads="1"/>
          </p:cNvSpPr>
          <p:nvPr/>
        </p:nvSpPr>
        <p:spPr bwMode="auto">
          <a:xfrm>
            <a:off x="2362200" y="4562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FB815649-03D0-4ADB-BD7A-6724C346E80C}"/>
              </a:ext>
            </a:extLst>
          </p:cNvPr>
          <p:cNvSpPr>
            <a:spLocks noGrp="1"/>
          </p:cNvSpPr>
          <p:nvPr>
            <p:ph type="title"/>
          </p:nvPr>
        </p:nvSpPr>
        <p:spPr>
          <a:xfrm>
            <a:off x="615737" y="1020763"/>
            <a:ext cx="6738651" cy="604190"/>
          </a:xfrm>
        </p:spPr>
        <p:txBody>
          <a:bodyPr>
            <a:noAutofit/>
          </a:bodyPr>
          <a:lstStyle/>
          <a:p>
            <a:r>
              <a:rPr lang="da-DK" dirty="0">
                <a:latin typeface="Lato black"/>
              </a:rPr>
              <a:t>Aula gruppe-træ</a:t>
            </a:r>
            <a:br>
              <a:rPr lang="da-DK" dirty="0">
                <a:latin typeface="Lato black"/>
              </a:rPr>
            </a:br>
            <a:r>
              <a:rPr lang="da-DK" b="0" dirty="0">
                <a:latin typeface="Lato black"/>
              </a:rPr>
              <a:t>Filtrering på hovedgrupper </a:t>
            </a:r>
            <a:r>
              <a:rPr lang="da-DK" b="0" i="1" dirty="0">
                <a:latin typeface="Lato black"/>
              </a:rPr>
              <a:t>– et eksempel </a:t>
            </a:r>
          </a:p>
        </p:txBody>
      </p:sp>
      <p:pic>
        <p:nvPicPr>
          <p:cNvPr id="19" name="Grafik 18" descr="Blad">
            <a:extLst>
              <a:ext uri="{FF2B5EF4-FFF2-40B4-BE49-F238E27FC236}">
                <a16:creationId xmlns:a16="http://schemas.microsoft.com/office/drawing/2014/main" id="{BF2FD3FF-2717-4281-A277-50E04C1B49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531458">
            <a:off x="-27061" y="2702067"/>
            <a:ext cx="2391752" cy="2391752"/>
          </a:xfrm>
          <a:prstGeom prst="rect">
            <a:avLst/>
          </a:prstGeom>
        </p:spPr>
      </p:pic>
      <p:sp>
        <p:nvSpPr>
          <p:cNvPr id="20" name="TextBox 17">
            <a:extLst>
              <a:ext uri="{FF2B5EF4-FFF2-40B4-BE49-F238E27FC236}">
                <a16:creationId xmlns:a16="http://schemas.microsoft.com/office/drawing/2014/main" id="{A18EF965-9499-41E5-B627-753DB848486B}"/>
              </a:ext>
            </a:extLst>
          </p:cNvPr>
          <p:cNvSpPr txBox="1"/>
          <p:nvPr/>
        </p:nvSpPr>
        <p:spPr>
          <a:xfrm rot="20414527">
            <a:off x="107986" y="3372163"/>
            <a:ext cx="1822848" cy="1031051"/>
          </a:xfrm>
          <a:prstGeom prst="rect">
            <a:avLst/>
          </a:prstGeom>
          <a:noFill/>
          <a:ln>
            <a:noFill/>
          </a:ln>
        </p:spPr>
        <p:txBody>
          <a:bodyPr wrap="square" rtlCol="0">
            <a:spAutoFit/>
          </a:bodyPr>
          <a:lstStyle/>
          <a:p>
            <a:pPr algn="ctr"/>
            <a:r>
              <a:rPr lang="da-DK"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7.A</a:t>
            </a:r>
          </a:p>
          <a:p>
            <a:pPr algn="ctr"/>
            <a:r>
              <a:rPr lang="da-DK"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Forældre</a:t>
            </a:r>
          </a:p>
          <a:p>
            <a:pPr algn="ctr"/>
            <a:endParaRPr lang="da-DK"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da-DK" sz="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”Forældre 7.A 19/20”</a:t>
            </a:r>
          </a:p>
        </p:txBody>
      </p:sp>
      <p:pic>
        <p:nvPicPr>
          <p:cNvPr id="21" name="Grafik 20" descr="Blad">
            <a:extLst>
              <a:ext uri="{FF2B5EF4-FFF2-40B4-BE49-F238E27FC236}">
                <a16:creationId xmlns:a16="http://schemas.microsoft.com/office/drawing/2014/main" id="{4DDC6B3E-14BB-4FE4-A0A3-262D2D080B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068542" flipH="1">
            <a:off x="5285971" y="1510127"/>
            <a:ext cx="2694746" cy="2694746"/>
          </a:xfrm>
          <a:prstGeom prst="rect">
            <a:avLst/>
          </a:prstGeom>
        </p:spPr>
      </p:pic>
      <p:sp>
        <p:nvSpPr>
          <p:cNvPr id="22" name="TextBox 17">
            <a:extLst>
              <a:ext uri="{FF2B5EF4-FFF2-40B4-BE49-F238E27FC236}">
                <a16:creationId xmlns:a16="http://schemas.microsoft.com/office/drawing/2014/main" id="{15F104CF-BBC7-487F-8932-B823FC9FEB39}"/>
              </a:ext>
            </a:extLst>
          </p:cNvPr>
          <p:cNvSpPr txBox="1"/>
          <p:nvPr/>
        </p:nvSpPr>
        <p:spPr>
          <a:xfrm rot="1185473" flipH="1">
            <a:off x="5575927" y="2125788"/>
            <a:ext cx="2246906" cy="1292662"/>
          </a:xfrm>
          <a:prstGeom prst="rect">
            <a:avLst/>
          </a:prstGeom>
          <a:noFill/>
          <a:ln>
            <a:noFill/>
          </a:ln>
        </p:spPr>
        <p:txBody>
          <a:bodyPr wrap="square" rtlCol="0">
            <a:spAutoFit/>
          </a:bodyPr>
          <a:lstStyle/>
          <a:p>
            <a:pPr algn="ctr"/>
            <a:endParaRPr lang="da-DK"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da-DK"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7.A, 7.B, 7.C</a:t>
            </a:r>
          </a:p>
          <a:p>
            <a:pPr algn="ctr"/>
            <a:r>
              <a:rPr lang="da-DK"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Medarbejdere</a:t>
            </a:r>
          </a:p>
          <a:p>
            <a:pPr algn="ctr"/>
            <a:endParaRPr lang="da-DK"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endParaRPr lang="da-DK"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da-DK" sz="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”7. Årgangsteam 19/20”</a:t>
            </a:r>
          </a:p>
        </p:txBody>
      </p:sp>
      <p:sp>
        <p:nvSpPr>
          <p:cNvPr id="13" name="TextBox 17">
            <a:extLst>
              <a:ext uri="{FF2B5EF4-FFF2-40B4-BE49-F238E27FC236}">
                <a16:creationId xmlns:a16="http://schemas.microsoft.com/office/drawing/2014/main" id="{B0D1E226-DA85-4A44-B6E6-9D4BBD20FDCA}"/>
              </a:ext>
            </a:extLst>
          </p:cNvPr>
          <p:cNvSpPr txBox="1"/>
          <p:nvPr/>
        </p:nvSpPr>
        <p:spPr>
          <a:xfrm rot="20414527">
            <a:off x="2328027" y="4661620"/>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7.A</a:t>
            </a:r>
          </a:p>
        </p:txBody>
      </p:sp>
      <p:sp>
        <p:nvSpPr>
          <p:cNvPr id="14" name="TextBox 17">
            <a:extLst>
              <a:ext uri="{FF2B5EF4-FFF2-40B4-BE49-F238E27FC236}">
                <a16:creationId xmlns:a16="http://schemas.microsoft.com/office/drawing/2014/main" id="{7070FFB0-A7DC-4029-87FD-E797B35C808F}"/>
              </a:ext>
            </a:extLst>
          </p:cNvPr>
          <p:cNvSpPr txBox="1"/>
          <p:nvPr/>
        </p:nvSpPr>
        <p:spPr>
          <a:xfrm rot="1029466">
            <a:off x="3272488" y="5055539"/>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7.B</a:t>
            </a:r>
          </a:p>
        </p:txBody>
      </p:sp>
      <p:sp>
        <p:nvSpPr>
          <p:cNvPr id="15" name="TextBox 17">
            <a:extLst>
              <a:ext uri="{FF2B5EF4-FFF2-40B4-BE49-F238E27FC236}">
                <a16:creationId xmlns:a16="http://schemas.microsoft.com/office/drawing/2014/main" id="{7708E71F-B5F9-450E-8DBB-39153ED73E0E}"/>
              </a:ext>
            </a:extLst>
          </p:cNvPr>
          <p:cNvSpPr txBox="1"/>
          <p:nvPr/>
        </p:nvSpPr>
        <p:spPr>
          <a:xfrm rot="20414527">
            <a:off x="4278965" y="4345705"/>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7.C</a:t>
            </a:r>
          </a:p>
        </p:txBody>
      </p:sp>
      <p:sp>
        <p:nvSpPr>
          <p:cNvPr id="16" name="Ellipse 48">
            <a:extLst>
              <a:ext uri="{FF2B5EF4-FFF2-40B4-BE49-F238E27FC236}">
                <a16:creationId xmlns:a16="http://schemas.microsoft.com/office/drawing/2014/main" id="{5CEFE252-33AB-443F-8F8F-289B9A4448C7}"/>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1497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ret billede">
            <a:extLst>
              <a:ext uri="{FF2B5EF4-FFF2-40B4-BE49-F238E27FC236}">
                <a16:creationId xmlns:a16="http://schemas.microsoft.com/office/drawing/2014/main" id="{3239E874-D1E5-473C-84B1-6A38769D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75" t="4442" r="15181" b="4789"/>
          <a:stretch/>
        </p:blipFill>
        <p:spPr bwMode="auto">
          <a:xfrm>
            <a:off x="2333035" y="1598034"/>
            <a:ext cx="2528603" cy="3329012"/>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74">
            <a:extLst>
              <a:ext uri="{FF2B5EF4-FFF2-40B4-BE49-F238E27FC236}">
                <a16:creationId xmlns:a16="http://schemas.microsoft.com/office/drawing/2014/main" id="{5F787D6B-DD20-48D6-A289-E53A1E075F4D}"/>
              </a:ext>
            </a:extLst>
          </p:cNvPr>
          <p:cNvSpPr/>
          <p:nvPr/>
        </p:nvSpPr>
        <p:spPr>
          <a:xfrm>
            <a:off x="3695065" y="9364346"/>
            <a:ext cx="1066800" cy="29718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00000"/>
            </a:solidFill>
            <a:prstDash val="solid"/>
            <a:miter/>
          </a:ln>
        </p:spPr>
        <p:txBody>
          <a:bodyPr lIns="0" tIns="0" rIns="0" bIns="0"/>
          <a:lstStyle/>
          <a:p>
            <a:endParaRPr lang="da-DK"/>
          </a:p>
        </p:txBody>
      </p:sp>
      <p:sp>
        <p:nvSpPr>
          <p:cNvPr id="11" name="Rectangle 9">
            <a:extLst>
              <a:ext uri="{FF2B5EF4-FFF2-40B4-BE49-F238E27FC236}">
                <a16:creationId xmlns:a16="http://schemas.microsoft.com/office/drawing/2014/main" id="{503FB4BD-74FB-4804-BAEA-62124496B119}"/>
              </a:ext>
            </a:extLst>
          </p:cNvPr>
          <p:cNvSpPr>
            <a:spLocks noChangeArrowheads="1"/>
          </p:cNvSpPr>
          <p:nvPr/>
        </p:nvSpPr>
        <p:spPr bwMode="auto">
          <a:xfrm>
            <a:off x="2362200" y="2476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10">
            <a:extLst>
              <a:ext uri="{FF2B5EF4-FFF2-40B4-BE49-F238E27FC236}">
                <a16:creationId xmlns:a16="http://schemas.microsoft.com/office/drawing/2014/main" id="{C557EAAC-146C-45DB-9195-E72245EE4267}"/>
              </a:ext>
            </a:extLst>
          </p:cNvPr>
          <p:cNvSpPr>
            <a:spLocks noChangeArrowheads="1"/>
          </p:cNvSpPr>
          <p:nvPr/>
        </p:nvSpPr>
        <p:spPr bwMode="auto">
          <a:xfrm>
            <a:off x="2362200" y="4562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pic>
        <p:nvPicPr>
          <p:cNvPr id="18" name="Grafik 17" descr="Blad">
            <a:extLst>
              <a:ext uri="{FF2B5EF4-FFF2-40B4-BE49-F238E27FC236}">
                <a16:creationId xmlns:a16="http://schemas.microsoft.com/office/drawing/2014/main" id="{2769BD90-FE63-4C77-80CA-8F4F128236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068542" flipH="1">
            <a:off x="4554222" y="1517187"/>
            <a:ext cx="3306514" cy="3306514"/>
          </a:xfrm>
          <a:prstGeom prst="rect">
            <a:avLst/>
          </a:prstGeom>
        </p:spPr>
      </p:pic>
      <p:sp>
        <p:nvSpPr>
          <p:cNvPr id="21" name="TextBox 17">
            <a:extLst>
              <a:ext uri="{FF2B5EF4-FFF2-40B4-BE49-F238E27FC236}">
                <a16:creationId xmlns:a16="http://schemas.microsoft.com/office/drawing/2014/main" id="{6DF72C6C-AEE4-4860-B38F-30AE39075659}"/>
              </a:ext>
            </a:extLst>
          </p:cNvPr>
          <p:cNvSpPr txBox="1"/>
          <p:nvPr/>
        </p:nvSpPr>
        <p:spPr>
          <a:xfrm rot="1185473" flipH="1">
            <a:off x="5250265" y="2524113"/>
            <a:ext cx="2225234" cy="1292662"/>
          </a:xfrm>
          <a:prstGeom prst="rect">
            <a:avLst/>
          </a:prstGeom>
          <a:noFill/>
          <a:ln>
            <a:noFill/>
          </a:ln>
        </p:spPr>
        <p:txBody>
          <a:bodyPr wrap="square" rtlCol="0">
            <a:spAutoFit/>
          </a:bodyPr>
          <a:lstStyle/>
          <a:p>
            <a:pPr algn="ctr"/>
            <a:r>
              <a:rPr lang="da-DK"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0.A, 0.B, 0.C</a:t>
            </a:r>
          </a:p>
          <a:p>
            <a:pPr algn="ctr"/>
            <a:endParaRPr lang="da-DK" sz="2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endParaRPr lang="da-DK" sz="1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endParaRPr lang="da-DK" sz="1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da-DK"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”0. Årgangs Hyttetur 18/19”</a:t>
            </a:r>
          </a:p>
        </p:txBody>
      </p:sp>
      <p:sp>
        <p:nvSpPr>
          <p:cNvPr id="19" name="Title 1">
            <a:extLst>
              <a:ext uri="{FF2B5EF4-FFF2-40B4-BE49-F238E27FC236}">
                <a16:creationId xmlns:a16="http://schemas.microsoft.com/office/drawing/2014/main" id="{10CB2534-61D1-4620-8FB5-4CED8A24C393}"/>
              </a:ext>
            </a:extLst>
          </p:cNvPr>
          <p:cNvSpPr>
            <a:spLocks noGrp="1"/>
          </p:cNvSpPr>
          <p:nvPr>
            <p:ph type="title"/>
          </p:nvPr>
        </p:nvSpPr>
        <p:spPr>
          <a:xfrm>
            <a:off x="615737" y="1020763"/>
            <a:ext cx="6738651" cy="604190"/>
          </a:xfrm>
        </p:spPr>
        <p:txBody>
          <a:bodyPr>
            <a:noAutofit/>
          </a:bodyPr>
          <a:lstStyle/>
          <a:p>
            <a:r>
              <a:rPr lang="da-DK" dirty="0">
                <a:latin typeface="Lato black"/>
              </a:rPr>
              <a:t>Aula gruppe-træ</a:t>
            </a:r>
            <a:br>
              <a:rPr lang="da-DK" dirty="0">
                <a:latin typeface="Lato black"/>
              </a:rPr>
            </a:br>
            <a:r>
              <a:rPr lang="da-DK" b="0" dirty="0">
                <a:latin typeface="Lato black"/>
              </a:rPr>
              <a:t>Samling af hovedgrupper </a:t>
            </a:r>
            <a:r>
              <a:rPr lang="da-DK" b="0" i="1" dirty="0">
                <a:latin typeface="Lato black"/>
              </a:rPr>
              <a:t>– et eksempel </a:t>
            </a:r>
          </a:p>
        </p:txBody>
      </p:sp>
      <p:sp>
        <p:nvSpPr>
          <p:cNvPr id="14" name="TextBox 17">
            <a:extLst>
              <a:ext uri="{FF2B5EF4-FFF2-40B4-BE49-F238E27FC236}">
                <a16:creationId xmlns:a16="http://schemas.microsoft.com/office/drawing/2014/main" id="{3404BFA9-1281-476B-85CE-22184A6AFB07}"/>
              </a:ext>
            </a:extLst>
          </p:cNvPr>
          <p:cNvSpPr txBox="1"/>
          <p:nvPr/>
        </p:nvSpPr>
        <p:spPr>
          <a:xfrm rot="20414527">
            <a:off x="2328027" y="4661620"/>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0.A</a:t>
            </a:r>
          </a:p>
        </p:txBody>
      </p:sp>
      <p:sp>
        <p:nvSpPr>
          <p:cNvPr id="15" name="TextBox 17">
            <a:extLst>
              <a:ext uri="{FF2B5EF4-FFF2-40B4-BE49-F238E27FC236}">
                <a16:creationId xmlns:a16="http://schemas.microsoft.com/office/drawing/2014/main" id="{2A9E2D47-C30D-4FB4-BD65-D9C049D68699}"/>
              </a:ext>
            </a:extLst>
          </p:cNvPr>
          <p:cNvSpPr txBox="1"/>
          <p:nvPr/>
        </p:nvSpPr>
        <p:spPr>
          <a:xfrm rot="1029466">
            <a:off x="3272488" y="5055539"/>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0.B</a:t>
            </a:r>
          </a:p>
        </p:txBody>
      </p:sp>
      <p:sp>
        <p:nvSpPr>
          <p:cNvPr id="16" name="TextBox 17">
            <a:extLst>
              <a:ext uri="{FF2B5EF4-FFF2-40B4-BE49-F238E27FC236}">
                <a16:creationId xmlns:a16="http://schemas.microsoft.com/office/drawing/2014/main" id="{DFD20D62-3A5B-49BA-ABBE-37DF44DBD2AB}"/>
              </a:ext>
            </a:extLst>
          </p:cNvPr>
          <p:cNvSpPr txBox="1"/>
          <p:nvPr/>
        </p:nvSpPr>
        <p:spPr>
          <a:xfrm rot="20414527">
            <a:off x="4278965" y="4345705"/>
            <a:ext cx="524645" cy="307777"/>
          </a:xfrm>
          <a:prstGeom prst="rect">
            <a:avLst/>
          </a:prstGeom>
          <a:noFill/>
          <a:ln>
            <a:noFill/>
          </a:ln>
        </p:spPr>
        <p:txBody>
          <a:bodyPr wrap="square" rtlCol="0">
            <a:spAutoFit/>
          </a:bodyPr>
          <a:lstStyle/>
          <a:p>
            <a:pPr algn="ctr"/>
            <a:r>
              <a:rPr lang="da-DK" sz="1400" dirty="0">
                <a:solidFill>
                  <a:srgbClr val="530E01"/>
                </a:solidFill>
                <a:latin typeface="Lato Black" panose="020F0502020204030203" pitchFamily="34" charset="0"/>
                <a:ea typeface="Lato Black" panose="020F0502020204030203" pitchFamily="34" charset="0"/>
                <a:cs typeface="Lato Black" panose="020F0502020204030203" pitchFamily="34" charset="0"/>
              </a:rPr>
              <a:t>0.C</a:t>
            </a:r>
          </a:p>
        </p:txBody>
      </p:sp>
      <p:sp>
        <p:nvSpPr>
          <p:cNvPr id="20" name="Ellipse 48">
            <a:extLst>
              <a:ext uri="{FF2B5EF4-FFF2-40B4-BE49-F238E27FC236}">
                <a16:creationId xmlns:a16="http://schemas.microsoft.com/office/drawing/2014/main" id="{4290A731-CE80-415A-8C4A-71381201871A}"/>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172709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Billede 7">
            <a:extLst>
              <a:ext uri="{FF2B5EF4-FFF2-40B4-BE49-F238E27FC236}">
                <a16:creationId xmlns:a16="http://schemas.microsoft.com/office/drawing/2014/main" id="{A43A5098-C746-4477-9BAF-5BBD07967BE9}"/>
              </a:ext>
            </a:extLst>
          </p:cNvPr>
          <p:cNvPicPr>
            <a:picLocks noChangeAspect="1"/>
          </p:cNvPicPr>
          <p:nvPr/>
        </p:nvPicPr>
        <p:blipFill rotWithShape="1">
          <a:blip r:embed="rId3"/>
          <a:srcRect l="19222" t="3523" r="22569" b="20346"/>
          <a:stretch/>
        </p:blipFill>
        <p:spPr>
          <a:xfrm>
            <a:off x="5072462" y="1846767"/>
            <a:ext cx="4435523" cy="3868233"/>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kommunikation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937C8CAF-A71A-45CD-B557-CA3C50C642FC}"/>
              </a:ext>
            </a:extLst>
          </p:cNvPr>
          <p:cNvSpPr/>
          <p:nvPr/>
        </p:nvSpPr>
        <p:spPr>
          <a:xfrm>
            <a:off x="4204406" y="83500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CB267C09-76AD-4ABC-8532-CACDB9B67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643" y="97121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7255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021F3CB-674C-4173-8F09-25582420CB4A}"/>
              </a:ext>
            </a:extLst>
          </p:cNvPr>
          <p:cNvSpPr txBox="1"/>
          <p:nvPr/>
        </p:nvSpPr>
        <p:spPr>
          <a:xfrm>
            <a:off x="615949" y="2205572"/>
            <a:ext cx="7683544"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Hvilke</a:t>
            </a:r>
            <a:r>
              <a:rPr kumimoji="0" lang="da-DK" sz="1800" b="0" i="0" u="none" strike="noStrike" kern="1200" cap="none" spc="0" normalizeH="0" noProof="0" dirty="0">
                <a:ln>
                  <a:noFill/>
                </a:ln>
                <a:solidFill>
                  <a:srgbClr val="000000"/>
                </a:solidFill>
                <a:effectLst/>
                <a:uLnTx/>
                <a:uFillTx/>
                <a:latin typeface="Lato black"/>
                <a:ea typeface="+mn-ea"/>
                <a:cs typeface="+mn-cs"/>
              </a:rPr>
              <a:t> </a:t>
            </a:r>
            <a:r>
              <a:rPr kumimoji="0" lang="da-DK" sz="1800" b="0" i="0" u="none" strike="noStrike" kern="1200" cap="none" spc="0" normalizeH="0" baseline="0" noProof="0" dirty="0">
                <a:ln>
                  <a:noFill/>
                </a:ln>
                <a:solidFill>
                  <a:srgbClr val="000000"/>
                </a:solidFill>
                <a:effectLst/>
                <a:uLnTx/>
                <a:uFillTx/>
                <a:latin typeface="Lato black"/>
                <a:ea typeface="+mn-ea"/>
                <a:cs typeface="+mn-cs"/>
              </a:rPr>
              <a:t>grupper i</a:t>
            </a:r>
            <a:r>
              <a:rPr kumimoji="0" lang="da-DK" sz="1800" b="0" i="0" u="none" strike="noStrike" kern="1200" cap="none" spc="0" normalizeH="0" noProof="0" dirty="0">
                <a:ln>
                  <a:noFill/>
                </a:ln>
                <a:solidFill>
                  <a:srgbClr val="000000"/>
                </a:solidFill>
                <a:effectLst/>
                <a:uLnTx/>
                <a:uFillTx/>
                <a:latin typeface="Lato black"/>
                <a:ea typeface="+mn-ea"/>
                <a:cs typeface="+mn-cs"/>
              </a:rPr>
              <a:t> Aula</a:t>
            </a:r>
            <a:r>
              <a:rPr kumimoji="0" lang="da-DK" sz="1800" b="0" i="0" u="none" strike="noStrike" kern="1200" cap="none" spc="0" normalizeH="0" baseline="0" noProof="0" dirty="0">
                <a:ln>
                  <a:noFill/>
                </a:ln>
                <a:solidFill>
                  <a:srgbClr val="000000"/>
                </a:solidFill>
                <a:effectLst/>
                <a:uLnTx/>
                <a:uFillTx/>
                <a:latin typeface="Lato black"/>
                <a:ea typeface="+mn-ea"/>
                <a:cs typeface="+mn-cs"/>
              </a:rPr>
              <a:t>?</a:t>
            </a:r>
          </a:p>
        </p:txBody>
      </p:sp>
      <p:sp>
        <p:nvSpPr>
          <p:cNvPr id="11" name="TextBox 10">
            <a:extLst>
              <a:ext uri="{FF2B5EF4-FFF2-40B4-BE49-F238E27FC236}">
                <a16:creationId xmlns:a16="http://schemas.microsoft.com/office/drawing/2014/main" id="{2DA8FE34-4945-46BB-B4C9-3DA111E6349C}"/>
              </a:ext>
            </a:extLst>
          </p:cNvPr>
          <p:cNvSpPr txBox="1"/>
          <p:nvPr/>
        </p:nvSpPr>
        <p:spPr>
          <a:xfrm>
            <a:off x="615737" y="331355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Hvilke grupper tværgående</a:t>
            </a:r>
            <a:r>
              <a:rPr kumimoji="0" lang="da-DK" sz="1800" b="0" i="0" u="none" strike="noStrike" kern="1200" cap="none" spc="0" normalizeH="0" noProof="0" dirty="0">
                <a:ln>
                  <a:noFill/>
                </a:ln>
                <a:solidFill>
                  <a:srgbClr val="000000"/>
                </a:solidFill>
                <a:effectLst/>
                <a:uLnTx/>
                <a:uFillTx/>
                <a:latin typeface="Lato black"/>
                <a:ea typeface="+mn-ea"/>
                <a:cs typeface="+mn-cs"/>
              </a:rPr>
              <a:t> grupper</a:t>
            </a:r>
            <a:r>
              <a:rPr kumimoji="0" lang="da-DK" sz="1800" b="0" i="0" u="none" strike="noStrike" kern="1200" cap="none" spc="0" normalizeH="0" baseline="0" noProof="0" dirty="0">
                <a:ln>
                  <a:noFill/>
                </a:ln>
                <a:solidFill>
                  <a:srgbClr val="000000"/>
                </a:solidFill>
                <a:effectLst/>
                <a:uLnTx/>
                <a:uFillTx/>
                <a:latin typeface="Lato black"/>
                <a:ea typeface="+mn-ea"/>
                <a:cs typeface="+mn-cs"/>
              </a:rPr>
              <a:t>?</a:t>
            </a:r>
          </a:p>
        </p:txBody>
      </p:sp>
      <p:sp>
        <p:nvSpPr>
          <p:cNvPr id="12" name="Title 1">
            <a:extLst>
              <a:ext uri="{FF2B5EF4-FFF2-40B4-BE49-F238E27FC236}">
                <a16:creationId xmlns:a16="http://schemas.microsoft.com/office/drawing/2014/main" id="{2BE7148F-91C5-43C4-AEDF-95B5F5337245}"/>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Målrettet kommunikation</a:t>
            </a:r>
          </a:p>
          <a:p>
            <a:r>
              <a:rPr lang="da-DK" b="0" dirty="0">
                <a:latin typeface="Lato black"/>
              </a:rPr>
              <a:t>- hvad har I brug for at vide?</a:t>
            </a:r>
            <a:br>
              <a:rPr lang="da-DK" b="0" dirty="0">
                <a:latin typeface="Lato black"/>
              </a:rPr>
            </a:br>
            <a:endParaRPr lang="da-DK" b="0" dirty="0"/>
          </a:p>
        </p:txBody>
      </p:sp>
      <p:sp>
        <p:nvSpPr>
          <p:cNvPr id="14" name="TextBox 13">
            <a:extLst>
              <a:ext uri="{FF2B5EF4-FFF2-40B4-BE49-F238E27FC236}">
                <a16:creationId xmlns:a16="http://schemas.microsoft.com/office/drawing/2014/main" id="{9BAB05C7-772E-40C1-8931-FDE95B6862AB}"/>
              </a:ext>
            </a:extLst>
          </p:cNvPr>
          <p:cNvSpPr txBox="1"/>
          <p:nvPr/>
        </p:nvSpPr>
        <p:spPr>
          <a:xfrm>
            <a:off x="615950" y="2770765"/>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Hvordan skal jeres Aula gruppe-træ se ud?</a:t>
            </a:r>
          </a:p>
        </p:txBody>
      </p:sp>
      <p:sp>
        <p:nvSpPr>
          <p:cNvPr id="13" name="Ellipse 48">
            <a:extLst>
              <a:ext uri="{FF2B5EF4-FFF2-40B4-BE49-F238E27FC236}">
                <a16:creationId xmlns:a16="http://schemas.microsoft.com/office/drawing/2014/main" id="{F330545A-72BB-4669-8ED1-8A323159A782}"/>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Ellipse 15">
            <a:extLst>
              <a:ext uri="{FF2B5EF4-FFF2-40B4-BE49-F238E27FC236}">
                <a16:creationId xmlns:a16="http://schemas.microsoft.com/office/drawing/2014/main" id="{8DD06ECE-2515-41C9-91A7-FA9199374911}"/>
              </a:ext>
            </a:extLst>
          </p:cNvPr>
          <p:cNvSpPr/>
          <p:nvPr/>
        </p:nvSpPr>
        <p:spPr>
          <a:xfrm>
            <a:off x="4615863" y="802118"/>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Flowchart: Connector 12">
            <a:extLst>
              <a:ext uri="{FF2B5EF4-FFF2-40B4-BE49-F238E27FC236}">
                <a16:creationId xmlns:a16="http://schemas.microsoft.com/office/drawing/2014/main" id="{752E85B6-CB5F-4392-8DDE-E26A775EC958}"/>
              </a:ext>
            </a:extLst>
          </p:cNvPr>
          <p:cNvSpPr/>
          <p:nvPr/>
        </p:nvSpPr>
        <p:spPr>
          <a:xfrm>
            <a:off x="4542270" y="802118"/>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48">
            <a:extLst>
              <a:ext uri="{FF2B5EF4-FFF2-40B4-BE49-F238E27FC236}">
                <a16:creationId xmlns:a16="http://schemas.microsoft.com/office/drawing/2014/main" id="{096F84BE-6C1B-4F45-931B-CA1A992ADEF9}"/>
              </a:ext>
            </a:extLst>
          </p:cNvPr>
          <p:cNvSpPr/>
          <p:nvPr/>
        </p:nvSpPr>
        <p:spPr>
          <a:xfrm>
            <a:off x="4542270" y="80211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EFF6649-E333-49F7-A062-9469EAA70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482" y="896775"/>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BC58E69-1528-449E-870A-46B822F51B54}"/>
              </a:ext>
            </a:extLst>
          </p:cNvPr>
          <p:cNvPicPr>
            <a:picLocks noChangeAspect="1"/>
          </p:cNvPicPr>
          <p:nvPr/>
        </p:nvPicPr>
        <p:blipFill>
          <a:blip r:embed="rId3"/>
          <a:stretch>
            <a:fillRect/>
          </a:stretch>
        </p:blipFill>
        <p:spPr>
          <a:xfrm>
            <a:off x="6274300" y="-13448"/>
            <a:ext cx="3969658" cy="5954491"/>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854832" y="2931381"/>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 – Aula Intro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Ellipse 48">
            <a:extLst>
              <a:ext uri="{FF2B5EF4-FFF2-40B4-BE49-F238E27FC236}">
                <a16:creationId xmlns:a16="http://schemas.microsoft.com/office/drawing/2014/main" id="{6F54E646-33F7-4C0B-BF36-EE2AD732E24A}"/>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9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Afrunding</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8">
            <a:extLst>
              <a:ext uri="{FF2B5EF4-FFF2-40B4-BE49-F238E27FC236}">
                <a16:creationId xmlns:a16="http://schemas.microsoft.com/office/drawing/2014/main" id="{A43FFACB-D8C2-4E77-BA4D-549D2BE78B0F}"/>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687764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
        <p:nvSpPr>
          <p:cNvPr id="4" name="Tekstfelt 3">
            <a:extLst>
              <a:ext uri="{FF2B5EF4-FFF2-40B4-BE49-F238E27FC236}">
                <a16:creationId xmlns:a16="http://schemas.microsoft.com/office/drawing/2014/main" id="{070E1396-11AE-4FCB-A58F-021E67D02DA3}"/>
              </a:ext>
            </a:extLst>
          </p:cNvPr>
          <p:cNvSpPr txBox="1"/>
          <p:nvPr/>
        </p:nvSpPr>
        <p:spPr>
          <a:xfrm>
            <a:off x="865304" y="754840"/>
            <a:ext cx="7389695" cy="2400657"/>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2000" b="1" dirty="0">
              <a:solidFill>
                <a:srgbClr val="FFFFFF"/>
              </a:solidFill>
              <a:latin typeface="Arial" panose="020B0604020202020204" pitchFamily="34" charset="0"/>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3500" b="1" dirty="0">
                <a:solidFill>
                  <a:srgbClr val="FFFFFF"/>
                </a:solidFill>
                <a:latin typeface="Lato black"/>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3500" b="1" dirty="0">
                <a:solidFill>
                  <a:srgbClr val="FFFFFF"/>
                </a:solidFill>
                <a:latin typeface="Lato black"/>
                <a:cs typeface="Arial" panose="020B0604020202020204" pitchFamily="34" charset="0"/>
              </a:rPr>
              <a:t>og på gensyn i morgen</a:t>
            </a:r>
            <a:endParaRPr lang="da-DK" sz="2000" b="1" dirty="0">
              <a:solidFill>
                <a:srgbClr val="FFFFFF"/>
              </a:solidFill>
              <a:latin typeface="Lato black"/>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251676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682765" y="2503557"/>
            <a:ext cx="4415416" cy="707886"/>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Kommunale administratorer, dag 2</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Billede 10">
            <a:extLst>
              <a:ext uri="{FF2B5EF4-FFF2-40B4-BE49-F238E27FC236}">
                <a16:creationId xmlns:a16="http://schemas.microsoft.com/office/drawing/2014/main" id="{ED7A8183-1A75-4E34-9939-968595ADFC0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82762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2900363"/>
          </a:xfrm>
        </p:spPr>
        <p:txBody>
          <a:bodyPr>
            <a:normAutofit/>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10-11: Kommunikation og Aula på tværs</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10.45: Pause</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12: Dataetik og færdselsregler</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11.40: Frokost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13-14: Det gode overblik og opsætning af Aula</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13.35: Pause</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14 - </a:t>
            </a:r>
            <a:r>
              <a:rPr lang="da-DK" sz="1400" i="1" dirty="0">
                <a:latin typeface="Lato" panose="020F0502020204030203" pitchFamily="34" charset="0"/>
                <a:ea typeface="Lato" panose="020F0502020204030203" pitchFamily="34" charset="0"/>
                <a:cs typeface="Lato" panose="020F0502020204030203" pitchFamily="34" charset="0"/>
              </a:rPr>
              <a:t>fortsat</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15: Afrunding og evaluering</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16.00: 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 dag 2</a:t>
            </a:r>
          </a:p>
        </p:txBody>
      </p:sp>
      <p:cxnSp>
        <p:nvCxnSpPr>
          <p:cNvPr id="9" name="Straight Connector 10">
            <a:extLst>
              <a:ext uri="{FF2B5EF4-FFF2-40B4-BE49-F238E27FC236}">
                <a16:creationId xmlns:a16="http://schemas.microsoft.com/office/drawing/2014/main" id="{26A6D846-BEB2-45F3-AF12-FE6E12351768}"/>
              </a:ext>
            </a:extLst>
          </p:cNvPr>
          <p:cNvCxnSpPr>
            <a:cxnSpLocks/>
          </p:cNvCxnSpPr>
          <p:nvPr/>
        </p:nvCxnSpPr>
        <p:spPr>
          <a:xfrm>
            <a:off x="663979" y="1415985"/>
            <a:ext cx="0" cy="257330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Oval 11">
            <a:extLst>
              <a:ext uri="{FF2B5EF4-FFF2-40B4-BE49-F238E27FC236}">
                <a16:creationId xmlns:a16="http://schemas.microsoft.com/office/drawing/2014/main" id="{D48F69B7-B969-44E0-A983-64F57147DFD7}"/>
              </a:ext>
            </a:extLst>
          </p:cNvPr>
          <p:cNvSpPr/>
          <p:nvPr/>
        </p:nvSpPr>
        <p:spPr>
          <a:xfrm flipH="1" flipV="1">
            <a:off x="615950" y="1319927"/>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2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4405-7072-4747-8C95-200CFE705B8B}"/>
              </a:ext>
            </a:extLst>
          </p:cNvPr>
          <p:cNvSpPr>
            <a:spLocks noGrp="1"/>
          </p:cNvSpPr>
          <p:nvPr>
            <p:ph type="title"/>
          </p:nvPr>
        </p:nvSpPr>
        <p:spPr/>
        <p:txBody>
          <a:bodyPr/>
          <a:lstStyle/>
          <a:p>
            <a:r>
              <a:rPr lang="da-DK" dirty="0">
                <a:latin typeface="Lato black"/>
              </a:rPr>
              <a:t>Hvad var vi omkring i går?</a:t>
            </a:r>
          </a:p>
        </p:txBody>
      </p:sp>
      <p:sp>
        <p:nvSpPr>
          <p:cNvPr id="5" name="Text Placeholder 4">
            <a:extLst>
              <a:ext uri="{FF2B5EF4-FFF2-40B4-BE49-F238E27FC236}">
                <a16:creationId xmlns:a16="http://schemas.microsoft.com/office/drawing/2014/main" id="{DFB2ACF5-D0E3-4D77-B196-9D44D37BA75C}"/>
              </a:ext>
            </a:extLst>
          </p:cNvPr>
          <p:cNvSpPr>
            <a:spLocks noGrp="1"/>
          </p:cNvSpPr>
          <p:nvPr>
            <p:ph type="body" sz="quarter" idx="14"/>
          </p:nvPr>
        </p:nvSpPr>
        <p:spPr>
          <a:xfrm>
            <a:off x="615949" y="1662114"/>
            <a:ext cx="6738439" cy="243960"/>
          </a:xfrm>
        </p:spPr>
        <p:txBody>
          <a:bodyPr>
            <a:noAutofit/>
          </a:bodyPr>
          <a:lstStyle/>
          <a:p>
            <a:pPr lvl="0" defTabSz="713203">
              <a:lnSpc>
                <a:spcPct val="100000"/>
              </a:lnSpc>
              <a:spcBef>
                <a:spcPts val="0"/>
              </a:spcBef>
              <a:defRPr/>
            </a:pPr>
            <a:r>
              <a:rPr lang="da-DK" dirty="0">
                <a:latin typeface="Lato black"/>
                <a:cs typeface="Arial" panose="020B0604020202020204" pitchFamily="34" charset="0"/>
              </a:rPr>
              <a:t>Opsætning af Aula </a:t>
            </a:r>
            <a:r>
              <a:rPr lang="da-DK" dirty="0" err="1">
                <a:latin typeface="Lato black"/>
                <a:cs typeface="Arial" panose="020B0604020202020204" pitchFamily="34" charset="0"/>
              </a:rPr>
              <a:t>dashboards</a:t>
            </a:r>
            <a:endParaRPr lang="da-DK" dirty="0">
              <a:latin typeface="Lato black"/>
            </a:endParaRPr>
          </a:p>
        </p:txBody>
      </p:sp>
      <p:pic>
        <p:nvPicPr>
          <p:cNvPr id="2055" name="Picture 2054">
            <a:extLst>
              <a:ext uri="{FF2B5EF4-FFF2-40B4-BE49-F238E27FC236}">
                <a16:creationId xmlns:a16="http://schemas.microsoft.com/office/drawing/2014/main" id="{38B89405-F41B-40BD-BA32-003B0D8E11FB}"/>
              </a:ext>
            </a:extLst>
          </p:cNvPr>
          <p:cNvPicPr>
            <a:picLocks noChangeAspect="1"/>
          </p:cNvPicPr>
          <p:nvPr/>
        </p:nvPicPr>
        <p:blipFill>
          <a:blip r:embed="rId3"/>
          <a:stretch>
            <a:fillRect/>
          </a:stretch>
        </p:blipFill>
        <p:spPr>
          <a:xfrm>
            <a:off x="548481" y="2057887"/>
            <a:ext cx="5008393" cy="2308321"/>
          </a:xfrm>
          <a:prstGeom prst="rect">
            <a:avLst/>
          </a:prstGeom>
        </p:spPr>
      </p:pic>
      <p:pic>
        <p:nvPicPr>
          <p:cNvPr id="2056" name="Picture 2055">
            <a:extLst>
              <a:ext uri="{FF2B5EF4-FFF2-40B4-BE49-F238E27FC236}">
                <a16:creationId xmlns:a16="http://schemas.microsoft.com/office/drawing/2014/main" id="{C9EA006D-8C71-4068-9858-E841F888D509}"/>
              </a:ext>
            </a:extLst>
          </p:cNvPr>
          <p:cNvPicPr>
            <a:picLocks noChangeAspect="1"/>
          </p:cNvPicPr>
          <p:nvPr/>
        </p:nvPicPr>
        <p:blipFill>
          <a:blip r:embed="rId4"/>
          <a:stretch>
            <a:fillRect/>
          </a:stretch>
        </p:blipFill>
        <p:spPr>
          <a:xfrm>
            <a:off x="5826869" y="3212047"/>
            <a:ext cx="2541502" cy="1077293"/>
          </a:xfrm>
          <a:prstGeom prst="rect">
            <a:avLst/>
          </a:prstGeom>
        </p:spPr>
      </p:pic>
      <p:sp>
        <p:nvSpPr>
          <p:cNvPr id="6" name="Ellipse 48">
            <a:extLst>
              <a:ext uri="{FF2B5EF4-FFF2-40B4-BE49-F238E27FC236}">
                <a16:creationId xmlns:a16="http://schemas.microsoft.com/office/drawing/2014/main" id="{FB0C29F3-C513-428C-9A68-433E0C21510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5526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032999" y="275604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10 – Kommunikation</a:t>
            </a: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3"/>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F0E14996-8280-4BBD-9D8E-440F7FF1AB7E}"/>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39613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p:txBody>
          <a:bodyPr>
            <a:normAutofit/>
          </a:bodyPr>
          <a:lstStyle/>
          <a:p>
            <a:r>
              <a:rPr lang="da-DK" dirty="0">
                <a:latin typeface="Lato black"/>
              </a:rPr>
              <a:t>Kommunikation</a:t>
            </a:r>
          </a:p>
        </p:txBody>
      </p:sp>
      <p:sp>
        <p:nvSpPr>
          <p:cNvPr id="5" name="Text Placeholder 4">
            <a:extLst>
              <a:ext uri="{FF2B5EF4-FFF2-40B4-BE49-F238E27FC236}">
                <a16:creationId xmlns:a16="http://schemas.microsoft.com/office/drawing/2014/main" id="{A5518127-20FB-415A-9BED-2B1D0F4B9E4F}"/>
              </a:ext>
            </a:extLst>
          </p:cNvPr>
          <p:cNvSpPr>
            <a:spLocks noGrp="1"/>
          </p:cNvSpPr>
          <p:nvPr>
            <p:ph type="body" sz="quarter" idx="14"/>
          </p:nvPr>
        </p:nvSpPr>
        <p:spPr>
          <a:xfrm>
            <a:off x="615949" y="1662113"/>
            <a:ext cx="6738439" cy="604191"/>
          </a:xfrm>
        </p:spPr>
        <p:txBody>
          <a:bodyPr/>
          <a:lstStyle/>
          <a:p>
            <a:pPr marL="285750" indent="-285750">
              <a:buFont typeface="Arial" panose="020B0604020202020204" pitchFamily="34" charset="0"/>
              <a:buChar char="•"/>
            </a:pPr>
            <a:r>
              <a:rPr lang="da-DK" b="1" dirty="0">
                <a:latin typeface="Lato black"/>
              </a:rPr>
              <a:t>Hvem må kommunikere med hvem?</a:t>
            </a:r>
            <a:br>
              <a:rPr lang="da-DK" b="1" dirty="0">
                <a:latin typeface="Lato black"/>
              </a:rPr>
            </a:br>
            <a:r>
              <a:rPr lang="da-DK" dirty="0">
                <a:latin typeface="Lato black"/>
              </a:rPr>
              <a:t>Kommunikationskanaler</a:t>
            </a:r>
          </a:p>
          <a:p>
            <a:endParaRPr lang="da-DK" dirty="0"/>
          </a:p>
        </p:txBody>
      </p:sp>
      <p:sp>
        <p:nvSpPr>
          <p:cNvPr id="7" name="Text Placeholder 4">
            <a:extLst>
              <a:ext uri="{FF2B5EF4-FFF2-40B4-BE49-F238E27FC236}">
                <a16:creationId xmlns:a16="http://schemas.microsoft.com/office/drawing/2014/main" id="{2E54E9ED-0B59-4877-9F3A-1C7B9C5DA2BD}"/>
              </a:ext>
            </a:extLst>
          </p:cNvPr>
          <p:cNvSpPr txBox="1">
            <a:spLocks/>
          </p:cNvSpPr>
          <p:nvPr/>
        </p:nvSpPr>
        <p:spPr>
          <a:xfrm>
            <a:off x="615734" y="4274960"/>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a-DK" sz="1800" b="1"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Kommunikation om personfølsomt indhold og samtykker? </a:t>
            </a:r>
            <a:br>
              <a:rPr kumimoji="0" lang="da-DK" sz="1800" b="1"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br>
            <a:r>
              <a:rPr kumimoji="0" lang="da-DK" sz="1800" b="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Forvaltningsmyndigheder</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615950" y="2604234"/>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a-DK" sz="1800" b="1"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Kommunikation ud af Aula?</a:t>
            </a:r>
            <a:br>
              <a:rPr kumimoji="0" lang="da-DK" sz="1800" b="1"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br>
            <a:r>
              <a:rPr kumimoji="0" lang="da-DK" sz="1800" b="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Godkendte modtagere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DD33D79-C8BB-416E-87D2-900581BF1B64}"/>
              </a:ext>
            </a:extLst>
          </p:cNvPr>
          <p:cNvPicPr>
            <a:picLocks noChangeAspect="1"/>
          </p:cNvPicPr>
          <p:nvPr/>
        </p:nvPicPr>
        <p:blipFill>
          <a:blip r:embed="rId3"/>
          <a:stretch>
            <a:fillRect/>
          </a:stretch>
        </p:blipFill>
        <p:spPr>
          <a:xfrm>
            <a:off x="5066737" y="1178732"/>
            <a:ext cx="3361446" cy="2835505"/>
          </a:xfrm>
          <a:prstGeom prst="rect">
            <a:avLst/>
          </a:prstGeom>
        </p:spPr>
      </p:pic>
      <p:pic>
        <p:nvPicPr>
          <p:cNvPr id="6" name="Picture 5">
            <a:extLst>
              <a:ext uri="{FF2B5EF4-FFF2-40B4-BE49-F238E27FC236}">
                <a16:creationId xmlns:a16="http://schemas.microsoft.com/office/drawing/2014/main" id="{40C030E0-09CD-4577-B313-19A3B67113F3}"/>
              </a:ext>
            </a:extLst>
          </p:cNvPr>
          <p:cNvPicPr>
            <a:picLocks noChangeAspect="1"/>
          </p:cNvPicPr>
          <p:nvPr/>
        </p:nvPicPr>
        <p:blipFill>
          <a:blip r:embed="rId4"/>
          <a:stretch>
            <a:fillRect/>
          </a:stretch>
        </p:blipFill>
        <p:spPr>
          <a:xfrm>
            <a:off x="6077861" y="1264890"/>
            <a:ext cx="1276528" cy="2686425"/>
          </a:xfrm>
          <a:prstGeom prst="rect">
            <a:avLst/>
          </a:prstGeom>
        </p:spPr>
      </p:pic>
      <p:pic>
        <p:nvPicPr>
          <p:cNvPr id="13" name="Picture 12">
            <a:extLst>
              <a:ext uri="{FF2B5EF4-FFF2-40B4-BE49-F238E27FC236}">
                <a16:creationId xmlns:a16="http://schemas.microsoft.com/office/drawing/2014/main" id="{BD589EBF-07F5-4F4D-A685-A55E9627C0AC}"/>
              </a:ext>
            </a:extLst>
          </p:cNvPr>
          <p:cNvPicPr>
            <a:picLocks noChangeAspect="1"/>
          </p:cNvPicPr>
          <p:nvPr/>
        </p:nvPicPr>
        <p:blipFill>
          <a:blip r:embed="rId5"/>
          <a:stretch>
            <a:fillRect/>
          </a:stretch>
        </p:blipFill>
        <p:spPr>
          <a:xfrm>
            <a:off x="5066737" y="1913760"/>
            <a:ext cx="3376186" cy="2131937"/>
          </a:xfrm>
          <a:prstGeom prst="rect">
            <a:avLst/>
          </a:prstGeom>
        </p:spPr>
      </p:pic>
      <p:sp>
        <p:nvSpPr>
          <p:cNvPr id="12" name="Ellipse 48">
            <a:extLst>
              <a:ext uri="{FF2B5EF4-FFF2-40B4-BE49-F238E27FC236}">
                <a16:creationId xmlns:a16="http://schemas.microsoft.com/office/drawing/2014/main" id="{8AEDCD7D-5DB7-4F5C-8EBB-E91230E266A5}"/>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 Placeholder 4">
            <a:extLst>
              <a:ext uri="{FF2B5EF4-FFF2-40B4-BE49-F238E27FC236}">
                <a16:creationId xmlns:a16="http://schemas.microsoft.com/office/drawing/2014/main" id="{9FAB0B8D-3E52-4D1D-A335-5ADF593CDC3C}"/>
              </a:ext>
            </a:extLst>
          </p:cNvPr>
          <p:cNvSpPr txBox="1">
            <a:spLocks/>
          </p:cNvSpPr>
          <p:nvPr/>
        </p:nvSpPr>
        <p:spPr>
          <a:xfrm>
            <a:off x="615733" y="3577518"/>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a-DK" sz="1800" b="1"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Fællespostkasser i Aula?</a:t>
            </a:r>
            <a:endParaRPr kumimoji="0" lang="da-DK" sz="1800" b="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633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2" presetID="1" presetClass="exit" presetSubtype="0" fill="hold"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build="p"/>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r="20313" b="2122"/>
          <a:stretch/>
        </p:blipFill>
        <p:spPr>
          <a:xfrm>
            <a:off x="4340228" y="1782231"/>
            <a:ext cx="4803772" cy="3932770"/>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7856" t="21424" r="40772" b="38137"/>
          <a:stretch/>
        </p:blipFill>
        <p:spPr>
          <a:xfrm>
            <a:off x="3696288" y="1449611"/>
            <a:ext cx="5447712" cy="4300729"/>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Kommunikation</a:t>
            </a:r>
            <a:r>
              <a:rPr lang="da-DK" dirty="0"/>
              <a:t> </a:t>
            </a:r>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2961100" y="82203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337" y="95824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4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3EDFDB-5199-493E-8107-813CC2BC14C7}"/>
              </a:ext>
            </a:extLst>
          </p:cNvPr>
          <p:cNvSpPr txBox="1">
            <a:spLocks/>
          </p:cNvSpPr>
          <p:nvPr/>
        </p:nvSpPr>
        <p:spPr>
          <a:xfrm>
            <a:off x="-4087926" y="1665927"/>
            <a:ext cx="4134281" cy="3469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6366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E40F55-7061-4B34-B7B5-E4F74619791E}"/>
              </a:ext>
            </a:extLst>
          </p:cNvPr>
          <p:cNvSpPr txBox="1"/>
          <p:nvPr/>
        </p:nvSpPr>
        <p:spPr>
          <a:xfrm>
            <a:off x="615737" y="3084825"/>
            <a:ext cx="7650760"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Hvem skal oprettes som godkendte modtagere?</a:t>
            </a:r>
          </a:p>
        </p:txBody>
      </p:sp>
      <p:sp>
        <p:nvSpPr>
          <p:cNvPr id="10" name="TextBox 9">
            <a:extLst>
              <a:ext uri="{FF2B5EF4-FFF2-40B4-BE49-F238E27FC236}">
                <a16:creationId xmlns:a16="http://schemas.microsoft.com/office/drawing/2014/main" id="{7021F3CB-674C-4173-8F09-25582420CB4A}"/>
              </a:ext>
            </a:extLst>
          </p:cNvPr>
          <p:cNvSpPr txBox="1"/>
          <p:nvPr/>
        </p:nvSpPr>
        <p:spPr>
          <a:xfrm>
            <a:off x="627806" y="2265175"/>
            <a:ext cx="7626622"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Hvem skal kommunikere med hvem?</a:t>
            </a:r>
          </a:p>
        </p:txBody>
      </p:sp>
      <p:sp>
        <p:nvSpPr>
          <p:cNvPr id="11" name="TextBox 10">
            <a:extLst>
              <a:ext uri="{FF2B5EF4-FFF2-40B4-BE49-F238E27FC236}">
                <a16:creationId xmlns:a16="http://schemas.microsoft.com/office/drawing/2014/main" id="{2DA8FE34-4945-46BB-B4C9-3DA111E6349C}"/>
              </a:ext>
            </a:extLst>
          </p:cNvPr>
          <p:cNvSpPr txBox="1"/>
          <p:nvPr/>
        </p:nvSpPr>
        <p:spPr>
          <a:xfrm>
            <a:off x="622537" y="2675000"/>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Hvilke institutioner skal tilknyttes hvilke forvaltningsmyndigheder?</a:t>
            </a:r>
          </a:p>
        </p:txBody>
      </p:sp>
      <p:sp>
        <p:nvSpPr>
          <p:cNvPr id="12" name="Title 1">
            <a:extLst>
              <a:ext uri="{FF2B5EF4-FFF2-40B4-BE49-F238E27FC236}">
                <a16:creationId xmlns:a16="http://schemas.microsoft.com/office/drawing/2014/main" id="{63EA2A16-7B37-44D7-9954-F1B23C561E57}"/>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38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 hvad har I brug for at vide?</a:t>
            </a:r>
            <a:br>
              <a:rPr kumimoji="0" lang="da-DK" sz="2400" b="0"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3" name="Ellipse 12">
            <a:extLst>
              <a:ext uri="{FF2B5EF4-FFF2-40B4-BE49-F238E27FC236}">
                <a16:creationId xmlns:a16="http://schemas.microsoft.com/office/drawing/2014/main" id="{C6481A3C-F671-4529-BA7F-C4D8391ADF0F}"/>
              </a:ext>
            </a:extLst>
          </p:cNvPr>
          <p:cNvSpPr/>
          <p:nvPr/>
        </p:nvSpPr>
        <p:spPr>
          <a:xfrm>
            <a:off x="3521416" y="710004"/>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Flowchart: Connector 12">
            <a:extLst>
              <a:ext uri="{FF2B5EF4-FFF2-40B4-BE49-F238E27FC236}">
                <a16:creationId xmlns:a16="http://schemas.microsoft.com/office/drawing/2014/main" id="{88AD1705-D272-41DE-A684-9BA9FE731D04}"/>
              </a:ext>
            </a:extLst>
          </p:cNvPr>
          <p:cNvSpPr/>
          <p:nvPr/>
        </p:nvSpPr>
        <p:spPr>
          <a:xfrm>
            <a:off x="3447823" y="710004"/>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Ellipse 48">
            <a:extLst>
              <a:ext uri="{FF2B5EF4-FFF2-40B4-BE49-F238E27FC236}">
                <a16:creationId xmlns:a16="http://schemas.microsoft.com/office/drawing/2014/main" id="{9F912173-1FCB-41F1-A8A4-79A924F6C78D}"/>
              </a:ext>
            </a:extLst>
          </p:cNvPr>
          <p:cNvSpPr/>
          <p:nvPr/>
        </p:nvSpPr>
        <p:spPr>
          <a:xfrm>
            <a:off x="3447823" y="710003"/>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24198BCC-9476-48A0-94D4-C687131A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035" y="804661"/>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48">
            <a:extLst>
              <a:ext uri="{FF2B5EF4-FFF2-40B4-BE49-F238E27FC236}">
                <a16:creationId xmlns:a16="http://schemas.microsoft.com/office/drawing/2014/main" id="{693A0847-8C2A-4427-901E-BB5175C55ED7}"/>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C97E7D3-C293-493F-BA7F-D728534192E0}"/>
              </a:ext>
            </a:extLst>
          </p:cNvPr>
          <p:cNvSpPr txBox="1"/>
          <p:nvPr/>
        </p:nvSpPr>
        <p:spPr>
          <a:xfrm>
            <a:off x="627806" y="3494650"/>
            <a:ext cx="7650760"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Hvilke Fællespostkasser skal oprettes?</a:t>
            </a:r>
          </a:p>
        </p:txBody>
      </p:sp>
    </p:spTree>
    <p:extLst>
      <p:ext uri="{BB962C8B-B14F-4D97-AF65-F5344CB8AC3E}">
        <p14:creationId xmlns:p14="http://schemas.microsoft.com/office/powerpoint/2010/main" val="1331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0"/>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11"/>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9"/>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4" name="Billede 3" descr="Et billede, der indeholder person, jord, dreng, lille&#10;&#10;Automatisk oprettet beskrivelse">
            <a:extLst>
              <a:ext uri="{FF2B5EF4-FFF2-40B4-BE49-F238E27FC236}">
                <a16:creationId xmlns:a16="http://schemas.microsoft.com/office/drawing/2014/main" id="{E3896C73-9CB7-4D36-B2F3-56FFE04404FD}"/>
              </a:ext>
            </a:extLst>
          </p:cNvPr>
          <p:cNvPicPr>
            <a:picLocks noChangeAspect="1"/>
          </p:cNvPicPr>
          <p:nvPr/>
        </p:nvPicPr>
        <p:blipFill rotWithShape="1">
          <a:blip r:embed="rId3"/>
          <a:srcRect l="6004"/>
          <a:stretch/>
        </p:blipFill>
        <p:spPr>
          <a:xfrm>
            <a:off x="5371537" y="106299"/>
            <a:ext cx="7163158"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275792" y="283003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11 – Aula på tværs</a:t>
            </a:r>
          </a:p>
        </p:txBody>
      </p:sp>
      <p:sp>
        <p:nvSpPr>
          <p:cNvPr id="6" name="Ellipse 48">
            <a:extLst>
              <a:ext uri="{FF2B5EF4-FFF2-40B4-BE49-F238E27FC236}">
                <a16:creationId xmlns:a16="http://schemas.microsoft.com/office/drawing/2014/main" id="{94A317B4-1D8C-498D-965B-D26B3E52605B}"/>
              </a:ext>
            </a:extLst>
          </p:cNvPr>
          <p:cNvSpPr/>
          <p:nvPr/>
        </p:nvSpPr>
        <p:spPr>
          <a:xfrm rot="5400000">
            <a:off x="5472613" y="15379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43414107-BD39-419A-A2FB-9895B905D58C}"/>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23473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a:extLst>
              <a:ext uri="{FF2B5EF4-FFF2-40B4-BE49-F238E27FC236}">
                <a16:creationId xmlns:a16="http://schemas.microsoft.com/office/drawing/2014/main" id="{6C5E0F87-5655-44EB-A7D5-0739F11C50F9}"/>
              </a:ext>
            </a:extLst>
          </p:cNvPr>
          <p:cNvPicPr>
            <a:picLocks noChangeAspect="1"/>
          </p:cNvPicPr>
          <p:nvPr/>
        </p:nvPicPr>
        <p:blipFill rotWithShape="1">
          <a:blip r:embed="rId3"/>
          <a:srcRect b="6920"/>
          <a:stretch/>
        </p:blipFill>
        <p:spPr>
          <a:xfrm>
            <a:off x="2537393" y="3060787"/>
            <a:ext cx="3434165" cy="1465074"/>
          </a:xfrm>
          <a:prstGeom prst="rect">
            <a:avLst/>
          </a:prstGeom>
        </p:spPr>
      </p:pic>
      <p:sp>
        <p:nvSpPr>
          <p:cNvPr id="26" name="Rectangle 42">
            <a:extLst>
              <a:ext uri="{FF2B5EF4-FFF2-40B4-BE49-F238E27FC236}">
                <a16:creationId xmlns:a16="http://schemas.microsoft.com/office/drawing/2014/main" id="{267C6ECB-F4D6-4925-A13E-C997BBEDA073}"/>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0BB10CD1-49D5-44BD-B9AB-94D484B921CC}"/>
              </a:ext>
            </a:extLst>
          </p:cNvPr>
          <p:cNvPicPr>
            <a:picLocks noChangeAspect="1"/>
          </p:cNvPicPr>
          <p:nvPr/>
        </p:nvPicPr>
        <p:blipFill>
          <a:blip r:embed="rId4"/>
          <a:stretch>
            <a:fillRect/>
          </a:stretch>
        </p:blipFill>
        <p:spPr>
          <a:xfrm>
            <a:off x="4075275" y="815272"/>
            <a:ext cx="993449" cy="895609"/>
          </a:xfrm>
          <a:prstGeom prst="rect">
            <a:avLst/>
          </a:prstGeom>
        </p:spPr>
      </p:pic>
      <p:pic>
        <p:nvPicPr>
          <p:cNvPr id="28" name="Picture 6">
            <a:extLst>
              <a:ext uri="{FF2B5EF4-FFF2-40B4-BE49-F238E27FC236}">
                <a16:creationId xmlns:a16="http://schemas.microsoft.com/office/drawing/2014/main" id="{325D7846-8AD7-4670-B03D-9C6EB1514DDB}"/>
              </a:ext>
            </a:extLst>
          </p:cNvPr>
          <p:cNvPicPr>
            <a:picLocks noChangeAspect="1"/>
          </p:cNvPicPr>
          <p:nvPr/>
        </p:nvPicPr>
        <p:blipFill>
          <a:blip r:embed="rId5"/>
          <a:stretch>
            <a:fillRect/>
          </a:stretch>
        </p:blipFill>
        <p:spPr>
          <a:xfrm>
            <a:off x="6789429" y="1946288"/>
            <a:ext cx="1302331" cy="754899"/>
          </a:xfrm>
          <a:prstGeom prst="rect">
            <a:avLst/>
          </a:prstGeom>
        </p:spPr>
      </p:pic>
      <p:pic>
        <p:nvPicPr>
          <p:cNvPr id="29" name="Picture 2">
            <a:extLst>
              <a:ext uri="{FF2B5EF4-FFF2-40B4-BE49-F238E27FC236}">
                <a16:creationId xmlns:a16="http://schemas.microsoft.com/office/drawing/2014/main" id="{8FB74DA6-A419-4305-9554-DE5F97B12C81}"/>
              </a:ext>
            </a:extLst>
          </p:cNvPr>
          <p:cNvPicPr>
            <a:picLocks noChangeAspect="1"/>
          </p:cNvPicPr>
          <p:nvPr/>
        </p:nvPicPr>
        <p:blipFill>
          <a:blip r:embed="rId6"/>
          <a:stretch>
            <a:fillRect/>
          </a:stretch>
        </p:blipFill>
        <p:spPr>
          <a:xfrm>
            <a:off x="1246469" y="2006794"/>
            <a:ext cx="1559866" cy="698150"/>
          </a:xfrm>
          <a:prstGeom prst="rect">
            <a:avLst/>
          </a:prstGeom>
        </p:spPr>
      </p:pic>
      <p:pic>
        <p:nvPicPr>
          <p:cNvPr id="30" name="Picture 8">
            <a:extLst>
              <a:ext uri="{FF2B5EF4-FFF2-40B4-BE49-F238E27FC236}">
                <a16:creationId xmlns:a16="http://schemas.microsoft.com/office/drawing/2014/main" id="{1B9C8DAF-ADBE-4C1C-8126-5E3E0B9460C6}"/>
              </a:ext>
            </a:extLst>
          </p:cNvPr>
          <p:cNvPicPr>
            <a:picLocks noChangeAspect="1"/>
          </p:cNvPicPr>
          <p:nvPr/>
        </p:nvPicPr>
        <p:blipFill>
          <a:blip r:embed="rId7"/>
          <a:stretch>
            <a:fillRect/>
          </a:stretch>
        </p:blipFill>
        <p:spPr>
          <a:xfrm>
            <a:off x="5101607" y="2071679"/>
            <a:ext cx="1122998" cy="642184"/>
          </a:xfrm>
          <a:prstGeom prst="rect">
            <a:avLst/>
          </a:prstGeom>
        </p:spPr>
      </p:pic>
      <p:sp>
        <p:nvSpPr>
          <p:cNvPr id="18" name="Titel 1">
            <a:extLst>
              <a:ext uri="{FF2B5EF4-FFF2-40B4-BE49-F238E27FC236}">
                <a16:creationId xmlns:a16="http://schemas.microsoft.com/office/drawing/2014/main" id="{9FE6D39B-F2F0-4AA6-99FE-63F944F5516F}"/>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29592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p:txBody>
          <a:bodyPr>
            <a:normAutofit/>
          </a:bodyPr>
          <a:lstStyle/>
          <a:p>
            <a:r>
              <a:rPr lang="da-DK" dirty="0">
                <a:latin typeface="Lato black"/>
              </a:rPr>
              <a:t>Aula på tværs</a:t>
            </a:r>
          </a:p>
        </p:txBody>
      </p:sp>
      <p:sp>
        <p:nvSpPr>
          <p:cNvPr id="5" name="Text Placeholder 4">
            <a:extLst>
              <a:ext uri="{FF2B5EF4-FFF2-40B4-BE49-F238E27FC236}">
                <a16:creationId xmlns:a16="http://schemas.microsoft.com/office/drawing/2014/main" id="{A5518127-20FB-415A-9BED-2B1D0F4B9E4F}"/>
              </a:ext>
            </a:extLst>
          </p:cNvPr>
          <p:cNvSpPr>
            <a:spLocks noGrp="1"/>
          </p:cNvSpPr>
          <p:nvPr>
            <p:ph type="body" sz="quarter" idx="14"/>
          </p:nvPr>
        </p:nvSpPr>
        <p:spPr>
          <a:xfrm>
            <a:off x="615949" y="2706457"/>
            <a:ext cx="6738439" cy="604191"/>
          </a:xfrm>
        </p:spPr>
        <p:txBody>
          <a:bodyPr/>
          <a:lstStyle/>
          <a:p>
            <a:pPr marL="285750" indent="-285750">
              <a:buFont typeface="Arial" panose="020B0604020202020204" pitchFamily="34" charset="0"/>
              <a:buChar char="•"/>
            </a:pPr>
            <a:r>
              <a:rPr lang="da-DK" dirty="0">
                <a:latin typeface="Lato black"/>
              </a:rPr>
              <a:t>Hvilke kommunale ressourcer stilles til rådighed i Aula?</a:t>
            </a:r>
            <a:br>
              <a:rPr lang="da-DK" dirty="0">
                <a:latin typeface="Lato black"/>
              </a:rPr>
            </a:br>
            <a:endParaRPr lang="da-DK" dirty="0"/>
          </a:p>
        </p:txBody>
      </p:sp>
      <p:sp>
        <p:nvSpPr>
          <p:cNvPr id="7" name="Text Placeholder 4">
            <a:extLst>
              <a:ext uri="{FF2B5EF4-FFF2-40B4-BE49-F238E27FC236}">
                <a16:creationId xmlns:a16="http://schemas.microsoft.com/office/drawing/2014/main" id="{2E54E9ED-0B59-4877-9F3A-1C7B9C5DA2BD}"/>
              </a:ext>
            </a:extLst>
          </p:cNvPr>
          <p:cNvSpPr txBox="1">
            <a:spLocks/>
          </p:cNvSpPr>
          <p:nvPr/>
        </p:nvSpPr>
        <p:spPr>
          <a:xfrm>
            <a:off x="615732" y="3378025"/>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dirty="0"/>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615733" y="2034748"/>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Hvordan opsættes overgangsår i Aula?</a:t>
            </a:r>
            <a:br>
              <a:rPr lang="da-DK" dirty="0">
                <a:latin typeface="Lato black"/>
              </a:rPr>
            </a:br>
            <a:endParaRPr lang="da-DK" dirty="0"/>
          </a:p>
        </p:txBody>
      </p:sp>
      <p:sp>
        <p:nvSpPr>
          <p:cNvPr id="8" name="Ellipse 48">
            <a:extLst>
              <a:ext uri="{FF2B5EF4-FFF2-40B4-BE49-F238E27FC236}">
                <a16:creationId xmlns:a16="http://schemas.microsoft.com/office/drawing/2014/main" id="{1F866A19-A119-4C48-A381-CEA47681EBB6}"/>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76498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3" name="Billede 2" descr="Et billede, der indeholder person, bærbar computer, væg, indendørs&#10;&#10;Automatisk oprettet beskrivelse">
            <a:extLst>
              <a:ext uri="{FF2B5EF4-FFF2-40B4-BE49-F238E27FC236}">
                <a16:creationId xmlns:a16="http://schemas.microsoft.com/office/drawing/2014/main" id="{8BE63F14-AD0B-4814-B6B6-DA3459422F66}"/>
              </a:ext>
            </a:extLst>
          </p:cNvPr>
          <p:cNvPicPr>
            <a:picLocks noChangeAspect="1"/>
          </p:cNvPicPr>
          <p:nvPr/>
        </p:nvPicPr>
        <p:blipFill rotWithShape="1">
          <a:blip r:embed="rId3"/>
          <a:srcRect t="11778"/>
          <a:stretch/>
        </p:blipFill>
        <p:spPr>
          <a:xfrm>
            <a:off x="5156524" y="1446086"/>
            <a:ext cx="4553856" cy="6023840"/>
          </a:xfrm>
          <a:prstGeom prst="ellipse">
            <a:avLst/>
          </a:prstGeom>
        </p:spPr>
      </p:pic>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40823"/>
            <a:ext cx="6089925" cy="4884116"/>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Aula på tværs</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A303051F-9743-4C3D-A0C9-3823FA906716}"/>
              </a:ext>
            </a:extLst>
          </p:cNvPr>
          <p:cNvSpPr/>
          <p:nvPr/>
        </p:nvSpPr>
        <p:spPr>
          <a:xfrm>
            <a:off x="2711431" y="84082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668" y="977033"/>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8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3EDFDB-5199-493E-8107-813CC2BC14C7}"/>
              </a:ext>
            </a:extLst>
          </p:cNvPr>
          <p:cNvSpPr txBox="1">
            <a:spLocks/>
          </p:cNvSpPr>
          <p:nvPr/>
        </p:nvSpPr>
        <p:spPr>
          <a:xfrm>
            <a:off x="3786074" y="3400632"/>
            <a:ext cx="4134281" cy="3469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7255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021F3CB-674C-4173-8F09-25582420CB4A}"/>
              </a:ext>
            </a:extLst>
          </p:cNvPr>
          <p:cNvSpPr txBox="1"/>
          <p:nvPr/>
        </p:nvSpPr>
        <p:spPr>
          <a:xfrm>
            <a:off x="599095" y="2186449"/>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Er overgangsår fælles for alle institutioner</a:t>
            </a:r>
            <a:r>
              <a:rPr kumimoji="0" lang="da-DK" sz="1800" b="0" i="0" u="none" strike="noStrike" kern="1200" cap="none" spc="0" normalizeH="0" noProof="0" dirty="0">
                <a:ln>
                  <a:noFill/>
                </a:ln>
                <a:solidFill>
                  <a:srgbClr val="000000"/>
                </a:solidFill>
                <a:effectLst/>
                <a:uLnTx/>
                <a:uFillTx/>
                <a:latin typeface="Lato black"/>
                <a:ea typeface="+mn-ea"/>
                <a:cs typeface="+mn-cs"/>
              </a:rPr>
              <a:t> i kommunen?</a:t>
            </a:r>
            <a:endParaRPr kumimoji="0" lang="da-DK" sz="18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1" name="TextBox 10">
            <a:extLst>
              <a:ext uri="{FF2B5EF4-FFF2-40B4-BE49-F238E27FC236}">
                <a16:creationId xmlns:a16="http://schemas.microsoft.com/office/drawing/2014/main" id="{2DA8FE34-4945-46BB-B4C9-3DA111E6349C}"/>
              </a:ext>
            </a:extLst>
          </p:cNvPr>
          <p:cNvSpPr txBox="1"/>
          <p:nvPr/>
        </p:nvSpPr>
        <p:spPr>
          <a:xfrm>
            <a:off x="599094" y="27964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Hvilke tværgående </a:t>
            </a:r>
            <a:r>
              <a:rPr kumimoji="0" lang="da-DK" sz="1800" b="0" i="0" u="none" strike="noStrike" kern="1200" cap="none" spc="0" normalizeH="0" noProof="0" dirty="0">
                <a:ln>
                  <a:noFill/>
                </a:ln>
                <a:solidFill>
                  <a:srgbClr val="000000"/>
                </a:solidFill>
                <a:effectLst/>
                <a:uLnTx/>
                <a:uFillTx/>
                <a:latin typeface="Lato black"/>
                <a:ea typeface="+mn-ea"/>
                <a:cs typeface="+mn-cs"/>
              </a:rPr>
              <a:t>ressourcer skal stilles til rådighed?</a:t>
            </a:r>
            <a:endParaRPr kumimoji="0" lang="da-DK" sz="18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2" name="Title 1">
            <a:extLst>
              <a:ext uri="{FF2B5EF4-FFF2-40B4-BE49-F238E27FC236}">
                <a16:creationId xmlns:a16="http://schemas.microsoft.com/office/drawing/2014/main" id="{B7AD4D5A-3FA7-4C19-8A4C-AA0CE343F2A5}"/>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Aula på tværs</a:t>
            </a:r>
          </a:p>
          <a:p>
            <a:r>
              <a:rPr lang="da-DK" b="0" dirty="0">
                <a:latin typeface="Lato black"/>
              </a:rPr>
              <a:t>- hvad har I brug for at vide?</a:t>
            </a:r>
            <a:br>
              <a:rPr lang="da-DK" b="0" dirty="0">
                <a:latin typeface="Lato black"/>
              </a:rPr>
            </a:br>
            <a:endParaRPr lang="da-DK" b="0" dirty="0"/>
          </a:p>
        </p:txBody>
      </p:sp>
      <p:sp>
        <p:nvSpPr>
          <p:cNvPr id="13" name="Ellipse 12">
            <a:extLst>
              <a:ext uri="{FF2B5EF4-FFF2-40B4-BE49-F238E27FC236}">
                <a16:creationId xmlns:a16="http://schemas.microsoft.com/office/drawing/2014/main" id="{74573D57-0D3E-4066-ACB1-9A09F17A2C90}"/>
              </a:ext>
            </a:extLst>
          </p:cNvPr>
          <p:cNvSpPr/>
          <p:nvPr/>
        </p:nvSpPr>
        <p:spPr>
          <a:xfrm>
            <a:off x="3450469" y="796397"/>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Flowchart: Connector 12">
            <a:extLst>
              <a:ext uri="{FF2B5EF4-FFF2-40B4-BE49-F238E27FC236}">
                <a16:creationId xmlns:a16="http://schemas.microsoft.com/office/drawing/2014/main" id="{EA2C4789-EAB5-42EE-B0DE-88D2BEEA161B}"/>
              </a:ext>
            </a:extLst>
          </p:cNvPr>
          <p:cNvSpPr/>
          <p:nvPr/>
        </p:nvSpPr>
        <p:spPr>
          <a:xfrm>
            <a:off x="3376876" y="796397"/>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48">
            <a:extLst>
              <a:ext uri="{FF2B5EF4-FFF2-40B4-BE49-F238E27FC236}">
                <a16:creationId xmlns:a16="http://schemas.microsoft.com/office/drawing/2014/main" id="{5214E409-C580-4211-9796-E6FC4CAE5A7E}"/>
              </a:ext>
            </a:extLst>
          </p:cNvPr>
          <p:cNvSpPr/>
          <p:nvPr/>
        </p:nvSpPr>
        <p:spPr>
          <a:xfrm>
            <a:off x="3376876" y="79639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Picture 18">
            <a:extLst>
              <a:ext uri="{FF2B5EF4-FFF2-40B4-BE49-F238E27FC236}">
                <a16:creationId xmlns:a16="http://schemas.microsoft.com/office/drawing/2014/main" id="{FEBBEC92-3023-442C-8041-4ACCD371B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088" y="891054"/>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48">
            <a:extLst>
              <a:ext uri="{FF2B5EF4-FFF2-40B4-BE49-F238E27FC236}">
                <a16:creationId xmlns:a16="http://schemas.microsoft.com/office/drawing/2014/main" id="{E50D24C6-062E-44DC-ABAC-5E9431E7261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568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104449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582441" y="283003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12 – Dataetik og færdselsregler</a:t>
            </a:r>
          </a:p>
        </p:txBody>
      </p:sp>
      <p:pic>
        <p:nvPicPr>
          <p:cNvPr id="4" name="Billede 3" descr="Et billede, der indeholder person, indendørs, ung, dreng&#10;&#10;Automatisk oprettet beskrivelse">
            <a:extLst>
              <a:ext uri="{FF2B5EF4-FFF2-40B4-BE49-F238E27FC236}">
                <a16:creationId xmlns:a16="http://schemas.microsoft.com/office/drawing/2014/main" id="{10956230-5359-4C12-B9BD-8B583F65A02F}"/>
              </a:ext>
            </a:extLst>
          </p:cNvPr>
          <p:cNvPicPr>
            <a:picLocks noChangeAspect="1"/>
          </p:cNvPicPr>
          <p:nvPr/>
        </p:nvPicPr>
        <p:blipFill rotWithShape="1">
          <a:blip r:embed="rId3"/>
          <a:srcRect l="35794"/>
          <a:stretch/>
        </p:blipFill>
        <p:spPr>
          <a:xfrm flipH="1">
            <a:off x="6223551" y="236880"/>
            <a:ext cx="5276987" cy="5478123"/>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6004545" y="47498"/>
            <a:ext cx="5715000"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C5F74C99-2A9A-4312-88DE-EDCF3F7B32EB}"/>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82365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p:txBody>
          <a:bodyPr>
            <a:normAutofit/>
          </a:bodyPr>
          <a:lstStyle/>
          <a:p>
            <a:r>
              <a:rPr lang="da-DK" dirty="0">
                <a:latin typeface="Lato black"/>
              </a:rPr>
              <a:t>Dataetik og færdselsregler</a:t>
            </a:r>
          </a:p>
        </p:txBody>
      </p:sp>
      <p:sp>
        <p:nvSpPr>
          <p:cNvPr id="5" name="Text Placeholder 4">
            <a:extLst>
              <a:ext uri="{FF2B5EF4-FFF2-40B4-BE49-F238E27FC236}">
                <a16:creationId xmlns:a16="http://schemas.microsoft.com/office/drawing/2014/main" id="{A5518127-20FB-415A-9BED-2B1D0F4B9E4F}"/>
              </a:ext>
            </a:extLst>
          </p:cNvPr>
          <p:cNvSpPr>
            <a:spLocks noGrp="1"/>
          </p:cNvSpPr>
          <p:nvPr>
            <p:ph type="body" sz="quarter" idx="14"/>
          </p:nvPr>
        </p:nvSpPr>
        <p:spPr>
          <a:xfrm>
            <a:off x="1530137" y="1851521"/>
            <a:ext cx="6738439" cy="952600"/>
          </a:xfrm>
        </p:spPr>
        <p:txBody>
          <a:bodyPr>
            <a:noAutofit/>
          </a:bodyPr>
          <a:lstStyle/>
          <a:p>
            <a:pPr marL="285750" indent="-285750">
              <a:lnSpc>
                <a:spcPct val="120000"/>
              </a:lnSpc>
              <a:buFont typeface="Arial" panose="020B0604020202020204" pitchFamily="34" charset="0"/>
              <a:buChar char="•"/>
            </a:pPr>
            <a:r>
              <a:rPr lang="da-DK" dirty="0">
                <a:latin typeface="Lato black"/>
              </a:rPr>
              <a:t>Dataetik - Hvordan håndteres retten til indsigt og retten til at blive glemt? </a:t>
            </a:r>
            <a:br>
              <a:rPr lang="da-DK" dirty="0">
                <a:latin typeface="Lato black"/>
              </a:rPr>
            </a:br>
            <a:endParaRPr lang="da-DK" dirty="0"/>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1530350" y="3237173"/>
            <a:ext cx="6738439"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Aula færdselsregler - hvordan håndteres upassende indhold i Aula?</a:t>
            </a:r>
            <a:br>
              <a:rPr lang="da-DK" dirty="0">
                <a:latin typeface="Lato black"/>
              </a:rPr>
            </a:br>
            <a:endParaRPr lang="da-DK" dirty="0"/>
          </a:p>
        </p:txBody>
      </p:sp>
      <p:pic>
        <p:nvPicPr>
          <p:cNvPr id="12" name="Graphic 11" descr="Eye">
            <a:extLst>
              <a:ext uri="{FF2B5EF4-FFF2-40B4-BE49-F238E27FC236}">
                <a16:creationId xmlns:a16="http://schemas.microsoft.com/office/drawing/2014/main" id="{FBC089B5-BDF5-4D95-B14D-D4A1E47EC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950" y="1559713"/>
            <a:ext cx="914400" cy="914400"/>
          </a:xfrm>
          <a:prstGeom prst="rect">
            <a:avLst/>
          </a:prstGeom>
        </p:spPr>
      </p:pic>
      <p:pic>
        <p:nvPicPr>
          <p:cNvPr id="6" name="Graphic 5">
            <a:extLst>
              <a:ext uri="{FF2B5EF4-FFF2-40B4-BE49-F238E27FC236}">
                <a16:creationId xmlns:a16="http://schemas.microsoft.com/office/drawing/2014/main" id="{3B492371-F8ED-457E-BC40-60C592402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950" y="3030689"/>
            <a:ext cx="914400" cy="914400"/>
          </a:xfrm>
          <a:prstGeom prst="rect">
            <a:avLst/>
          </a:prstGeom>
        </p:spPr>
      </p:pic>
      <p:sp>
        <p:nvSpPr>
          <p:cNvPr id="13" name="Ellipse 48">
            <a:extLst>
              <a:ext uri="{FF2B5EF4-FFF2-40B4-BE49-F238E27FC236}">
                <a16:creationId xmlns:a16="http://schemas.microsoft.com/office/drawing/2014/main" id="{6F5B9870-D356-4A01-BD2B-B094FA45CB05}"/>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3609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a:blip r:embed="rId3"/>
          <a:stretch>
            <a:fillRect/>
          </a:stretch>
        </p:blipFill>
        <p:spPr>
          <a:xfrm>
            <a:off x="5033413" y="1917577"/>
            <a:ext cx="6438093" cy="3797423"/>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94977"/>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rPr>
              <a:t>Dataetik og færdselsregler</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A303051F-9743-4C3D-A0C9-3823FA906716}"/>
              </a:ext>
            </a:extLst>
          </p:cNvPr>
          <p:cNvSpPr/>
          <p:nvPr/>
        </p:nvSpPr>
        <p:spPr>
          <a:xfrm>
            <a:off x="4298225" y="823164"/>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462" y="959374"/>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66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B3EDFDB-5199-493E-8107-813CC2BC14C7}"/>
              </a:ext>
            </a:extLst>
          </p:cNvPr>
          <p:cNvSpPr txBox="1">
            <a:spLocks/>
          </p:cNvSpPr>
          <p:nvPr/>
        </p:nvSpPr>
        <p:spPr>
          <a:xfrm>
            <a:off x="-4087926" y="1665927"/>
            <a:ext cx="4134281" cy="3469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2" name="Content Placeholder 2">
            <a:extLst>
              <a:ext uri="{FF2B5EF4-FFF2-40B4-BE49-F238E27FC236}">
                <a16:creationId xmlns:a16="http://schemas.microsoft.com/office/drawing/2014/main" id="{5BC378F8-2D13-47F0-8A8B-5F6124CE6736}"/>
              </a:ext>
            </a:extLst>
          </p:cNvPr>
          <p:cNvSpPr txBox="1">
            <a:spLocks/>
          </p:cNvSpPr>
          <p:nvPr/>
        </p:nvSpPr>
        <p:spPr>
          <a:xfrm>
            <a:off x="9636622" y="1207055"/>
            <a:ext cx="4134281" cy="30510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14313" marR="0" lvl="0" indent="-2143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0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9C776631-F6A5-4BB2-A23F-47EC85A4647D}"/>
              </a:ext>
            </a:extLst>
          </p:cNvPr>
          <p:cNvSpPr>
            <a:spLocks noGrp="1"/>
          </p:cNvSpPr>
          <p:nvPr>
            <p:ph type="body" sz="quarter" idx="14"/>
          </p:nvPr>
        </p:nvSpPr>
        <p:spPr>
          <a:xfrm>
            <a:off x="615737" y="2189200"/>
            <a:ext cx="6738439" cy="952600"/>
          </a:xfrm>
        </p:spPr>
        <p:txBody>
          <a:bodyPr>
            <a:noAutofit/>
          </a:bodyPr>
          <a:lstStyle/>
          <a:p>
            <a:pPr marL="285750" indent="-285750">
              <a:lnSpc>
                <a:spcPct val="120000"/>
              </a:lnSpc>
              <a:buFont typeface="Arial" panose="020B0604020202020204" pitchFamily="34" charset="0"/>
              <a:buChar char="•"/>
            </a:pPr>
            <a:r>
              <a:rPr lang="da-DK" dirty="0">
                <a:latin typeface="Lato black"/>
              </a:rPr>
              <a:t>Dataetik - Retten til indsigt og retten til at blive glemt? </a:t>
            </a:r>
            <a:br>
              <a:rPr lang="da-DK" dirty="0">
                <a:latin typeface="Lato black"/>
              </a:rPr>
            </a:br>
            <a:endParaRPr lang="da-DK" dirty="0"/>
          </a:p>
        </p:txBody>
      </p:sp>
      <p:sp>
        <p:nvSpPr>
          <p:cNvPr id="12" name="Text Placeholder 4">
            <a:extLst>
              <a:ext uri="{FF2B5EF4-FFF2-40B4-BE49-F238E27FC236}">
                <a16:creationId xmlns:a16="http://schemas.microsoft.com/office/drawing/2014/main" id="{9584260B-8EFD-45FD-B977-CC2AA4484F33}"/>
              </a:ext>
            </a:extLst>
          </p:cNvPr>
          <p:cNvSpPr txBox="1">
            <a:spLocks/>
          </p:cNvSpPr>
          <p:nvPr/>
        </p:nvSpPr>
        <p:spPr>
          <a:xfrm>
            <a:off x="615949" y="2963987"/>
            <a:ext cx="6738439" cy="604191"/>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Gode færdselsregler – Den gode tone i Aula</a:t>
            </a:r>
            <a:br>
              <a:rPr lang="da-DK" dirty="0">
                <a:latin typeface="Lato black"/>
              </a:rPr>
            </a:br>
            <a:endParaRPr lang="da-DK" dirty="0"/>
          </a:p>
        </p:txBody>
      </p:sp>
      <p:sp>
        <p:nvSpPr>
          <p:cNvPr id="13" name="Title 1">
            <a:extLst>
              <a:ext uri="{FF2B5EF4-FFF2-40B4-BE49-F238E27FC236}">
                <a16:creationId xmlns:a16="http://schemas.microsoft.com/office/drawing/2014/main" id="{D53E63B3-F26E-4E5B-9194-DEB765EFC5C9}"/>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Dataetik og færdselsregler</a:t>
            </a:r>
          </a:p>
          <a:p>
            <a:r>
              <a:rPr lang="da-DK" b="0" dirty="0">
                <a:latin typeface="Lato black"/>
              </a:rPr>
              <a:t>- hvad har I brug for at vide?</a:t>
            </a:r>
            <a:br>
              <a:rPr lang="da-DK" b="0" dirty="0">
                <a:latin typeface="Lato black"/>
              </a:rPr>
            </a:br>
            <a:endParaRPr lang="da-DK" b="0" dirty="0"/>
          </a:p>
        </p:txBody>
      </p:sp>
      <p:sp>
        <p:nvSpPr>
          <p:cNvPr id="10" name="Ellipse 48">
            <a:extLst>
              <a:ext uri="{FF2B5EF4-FFF2-40B4-BE49-F238E27FC236}">
                <a16:creationId xmlns:a16="http://schemas.microsoft.com/office/drawing/2014/main" id="{DE18FEF7-CABB-47C1-863D-6FF816876FF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Ellipse 13">
            <a:extLst>
              <a:ext uri="{FF2B5EF4-FFF2-40B4-BE49-F238E27FC236}">
                <a16:creationId xmlns:a16="http://schemas.microsoft.com/office/drawing/2014/main" id="{FDCF6BCA-498F-4F03-B7A7-6CD9A622A15C}"/>
              </a:ext>
            </a:extLst>
          </p:cNvPr>
          <p:cNvSpPr/>
          <p:nvPr/>
        </p:nvSpPr>
        <p:spPr>
          <a:xfrm>
            <a:off x="4687607" y="736508"/>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Flowchart: Connector 12">
            <a:extLst>
              <a:ext uri="{FF2B5EF4-FFF2-40B4-BE49-F238E27FC236}">
                <a16:creationId xmlns:a16="http://schemas.microsoft.com/office/drawing/2014/main" id="{51418967-6A07-43B1-8B0F-FBA11218DDB6}"/>
              </a:ext>
            </a:extLst>
          </p:cNvPr>
          <p:cNvSpPr/>
          <p:nvPr/>
        </p:nvSpPr>
        <p:spPr>
          <a:xfrm>
            <a:off x="4614014" y="736508"/>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5EAC569F-8932-4F2E-BD6E-011AA4131C27}"/>
              </a:ext>
            </a:extLst>
          </p:cNvPr>
          <p:cNvSpPr/>
          <p:nvPr/>
        </p:nvSpPr>
        <p:spPr>
          <a:xfrm>
            <a:off x="4614014" y="73650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044AF05B-9198-414B-B551-BE056583C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226" y="831165"/>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25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Frokost</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45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22413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032999" y="2830039"/>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13 – Det gode overblik</a:t>
            </a:r>
          </a:p>
        </p:txBody>
      </p:sp>
      <p:pic>
        <p:nvPicPr>
          <p:cNvPr id="4" name="Billede 3" descr="Et billede, der indeholder bygning, beklædning, person, skærf&#10;&#10;Automatisk oprettet beskrivelse">
            <a:extLst>
              <a:ext uri="{FF2B5EF4-FFF2-40B4-BE49-F238E27FC236}">
                <a16:creationId xmlns:a16="http://schemas.microsoft.com/office/drawing/2014/main" id="{52F49D2B-82DD-4CAB-A3FC-C83E339BB0AF}"/>
              </a:ext>
            </a:extLst>
          </p:cNvPr>
          <p:cNvPicPr>
            <a:picLocks noChangeAspect="1"/>
          </p:cNvPicPr>
          <p:nvPr/>
        </p:nvPicPr>
        <p:blipFill rotWithShape="1">
          <a:blip r:embed="rId3"/>
          <a:srcRect l="32624"/>
          <a:stretch/>
        </p:blipFill>
        <p:spPr>
          <a:xfrm>
            <a:off x="6052039" y="205690"/>
            <a:ext cx="5573852" cy="5516216"/>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F54DFB13-246B-4DEF-9433-B06696A0EA74}"/>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67094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81B6B6E1-3D85-4371-8794-86EBC4FDE075}"/>
              </a:ext>
            </a:extLst>
          </p:cNvPr>
          <p:cNvPicPr>
            <a:picLocks noChangeAspect="1"/>
          </p:cNvPicPr>
          <p:nvPr/>
        </p:nvPicPr>
        <p:blipFill>
          <a:blip r:embed="rId3"/>
          <a:stretch>
            <a:fillRect/>
          </a:stretch>
        </p:blipFill>
        <p:spPr>
          <a:xfrm>
            <a:off x="106532" y="1069592"/>
            <a:ext cx="7785717" cy="3575816"/>
          </a:xfrm>
          <a:prstGeom prst="rect">
            <a:avLst/>
          </a:prstGeom>
        </p:spPr>
      </p:pic>
      <p:sp>
        <p:nvSpPr>
          <p:cNvPr id="21" name="Rectangle 42">
            <a:extLst>
              <a:ext uri="{FF2B5EF4-FFF2-40B4-BE49-F238E27FC236}">
                <a16:creationId xmlns:a16="http://schemas.microsoft.com/office/drawing/2014/main" id="{BE773DB3-E911-4D86-A625-042FAA266A37}"/>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912E54F9-A757-43C5-A430-CA83DCADACF1}"/>
              </a:ext>
            </a:extLst>
          </p:cNvPr>
          <p:cNvPicPr>
            <a:picLocks noChangeAspect="1"/>
          </p:cNvPicPr>
          <p:nvPr/>
        </p:nvPicPr>
        <p:blipFill>
          <a:blip r:embed="rId4"/>
          <a:stretch>
            <a:fillRect/>
          </a:stretch>
        </p:blipFill>
        <p:spPr>
          <a:xfrm>
            <a:off x="4075275" y="815272"/>
            <a:ext cx="993449" cy="895609"/>
          </a:xfrm>
          <a:prstGeom prst="rect">
            <a:avLst/>
          </a:prstGeom>
        </p:spPr>
      </p:pic>
      <p:sp>
        <p:nvSpPr>
          <p:cNvPr id="25" name="Rektangel 24">
            <a:extLst>
              <a:ext uri="{FF2B5EF4-FFF2-40B4-BE49-F238E27FC236}">
                <a16:creationId xmlns:a16="http://schemas.microsoft.com/office/drawing/2014/main" id="{E3B3FCFC-F41A-4E9B-9421-4C4B8EAC0177}"/>
              </a:ext>
            </a:extLst>
          </p:cNvPr>
          <p:cNvSpPr/>
          <p:nvPr/>
        </p:nvSpPr>
        <p:spPr>
          <a:xfrm>
            <a:off x="4403323" y="1710881"/>
            <a:ext cx="337352"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itel 1">
            <a:extLst>
              <a:ext uri="{FF2B5EF4-FFF2-40B4-BE49-F238E27FC236}">
                <a16:creationId xmlns:a16="http://schemas.microsoft.com/office/drawing/2014/main" id="{09840B6F-A26D-45CD-8261-E0836CF90052}"/>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121806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DDCCC1-A505-44D4-BDC7-5B36694019A4}"/>
              </a:ext>
            </a:extLst>
          </p:cNvPr>
          <p:cNvSpPr>
            <a:spLocks noGrp="1"/>
          </p:cNvSpPr>
          <p:nvPr>
            <p:ph type="body" sz="quarter" idx="14"/>
          </p:nvPr>
        </p:nvSpPr>
        <p:spPr>
          <a:xfrm>
            <a:off x="615949" y="1882260"/>
            <a:ext cx="6738439" cy="295476"/>
          </a:xfrm>
        </p:spPr>
        <p:txBody>
          <a:bodyPr/>
          <a:lstStyle/>
          <a:p>
            <a:pPr marL="285750" lvl="0" indent="-285750">
              <a:buFont typeface="Arial" panose="020B0604020202020204" pitchFamily="34" charset="0"/>
              <a:buChar char="•"/>
            </a:pPr>
            <a:r>
              <a:rPr lang="da-DK" dirty="0">
                <a:latin typeface="Lato black"/>
              </a:rPr>
              <a:t>Hvorvidt I ønsker at gøre brug af hjemmesidefunktionaliteten</a:t>
            </a:r>
          </a:p>
        </p:txBody>
      </p:sp>
      <p:sp>
        <p:nvSpPr>
          <p:cNvPr id="6" name="Title 1">
            <a:extLst>
              <a:ext uri="{FF2B5EF4-FFF2-40B4-BE49-F238E27FC236}">
                <a16:creationId xmlns:a16="http://schemas.microsoft.com/office/drawing/2014/main" id="{3ED834F3-E13C-44F8-B4DA-0D2B51304FAF}"/>
              </a:ext>
            </a:extLst>
          </p:cNvPr>
          <p:cNvSpPr>
            <a:spLocks noGrp="1"/>
          </p:cNvSpPr>
          <p:nvPr>
            <p:ph type="title"/>
          </p:nvPr>
        </p:nvSpPr>
        <p:spPr>
          <a:xfrm>
            <a:off x="615737" y="1020763"/>
            <a:ext cx="6738651" cy="604190"/>
          </a:xfrm>
        </p:spPr>
        <p:txBody>
          <a:bodyPr>
            <a:noAutofit/>
          </a:bodyPr>
          <a:lstStyle/>
          <a:p>
            <a:pPr lvl="0" defTabSz="713203">
              <a:lnSpc>
                <a:spcPct val="100000"/>
              </a:lnSpc>
              <a:spcBef>
                <a:spcPts val="0"/>
              </a:spcBef>
              <a:defRPr/>
            </a:pPr>
            <a:r>
              <a:rPr lang="da-DK" dirty="0">
                <a:latin typeface="Lato black"/>
              </a:rPr>
              <a:t>Hvordan vil I bruge Aula hjemmesider?</a:t>
            </a:r>
            <a:br>
              <a:rPr lang="da-DK" dirty="0">
                <a:latin typeface="Lato black"/>
              </a:rPr>
            </a:br>
            <a:endParaRPr lang="da-DK" dirty="0">
              <a:latin typeface="Lato black"/>
              <a:cs typeface="Arial" panose="020B0604020202020204" pitchFamily="34" charset="0"/>
            </a:endParaRPr>
          </a:p>
        </p:txBody>
      </p:sp>
      <p:sp>
        <p:nvSpPr>
          <p:cNvPr id="9" name="Text Placeholder 4">
            <a:extLst>
              <a:ext uri="{FF2B5EF4-FFF2-40B4-BE49-F238E27FC236}">
                <a16:creationId xmlns:a16="http://schemas.microsoft.com/office/drawing/2014/main" id="{ED8CB480-3541-4586-BA90-67A691BB2672}"/>
              </a:ext>
            </a:extLst>
          </p:cNvPr>
          <p:cNvSpPr txBox="1">
            <a:spLocks/>
          </p:cNvSpPr>
          <p:nvPr/>
        </p:nvSpPr>
        <p:spPr>
          <a:xfrm>
            <a:off x="615950" y="2329182"/>
            <a:ext cx="6738439" cy="29547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Hvorvidt der skal laves kommunale retningslinjer for brug af skolernes hjemmesider </a:t>
            </a:r>
          </a:p>
        </p:txBody>
      </p:sp>
      <p:sp>
        <p:nvSpPr>
          <p:cNvPr id="11" name="Text Placeholder 4">
            <a:extLst>
              <a:ext uri="{FF2B5EF4-FFF2-40B4-BE49-F238E27FC236}">
                <a16:creationId xmlns:a16="http://schemas.microsoft.com/office/drawing/2014/main" id="{A501789B-0922-4A2C-ABA8-8E4379F34096}"/>
              </a:ext>
            </a:extLst>
          </p:cNvPr>
          <p:cNvSpPr txBox="1">
            <a:spLocks/>
          </p:cNvSpPr>
          <p:nvPr/>
        </p:nvSpPr>
        <p:spPr>
          <a:xfrm>
            <a:off x="615950" y="3001716"/>
            <a:ext cx="6738439" cy="295476"/>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Hvorvidt der skal dannes nyt indhold til de enkelte hjemmesider </a:t>
            </a:r>
          </a:p>
        </p:txBody>
      </p:sp>
      <p:sp>
        <p:nvSpPr>
          <p:cNvPr id="8" name="Ellipse 48">
            <a:extLst>
              <a:ext uri="{FF2B5EF4-FFF2-40B4-BE49-F238E27FC236}">
                <a16:creationId xmlns:a16="http://schemas.microsoft.com/office/drawing/2014/main" id="{5227C9B8-AE7B-4EE0-8563-F4584F4BF259}"/>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6325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7633-8B69-4F18-80A9-11CE37BA3182}"/>
              </a:ext>
            </a:extLst>
          </p:cNvPr>
          <p:cNvSpPr>
            <a:spLocks noGrp="1"/>
          </p:cNvSpPr>
          <p:nvPr>
            <p:ph type="title"/>
          </p:nvPr>
        </p:nvSpPr>
        <p:spPr/>
        <p:txBody>
          <a:bodyPr/>
          <a:lstStyle/>
          <a:p>
            <a:r>
              <a:rPr lang="da-DK" dirty="0">
                <a:latin typeface="Lato black"/>
              </a:rPr>
              <a:t>Ramme for opsætning af hjemmesider</a:t>
            </a:r>
          </a:p>
        </p:txBody>
      </p:sp>
      <p:pic>
        <p:nvPicPr>
          <p:cNvPr id="6" name="Picture 5">
            <a:extLst>
              <a:ext uri="{FF2B5EF4-FFF2-40B4-BE49-F238E27FC236}">
                <a16:creationId xmlns:a16="http://schemas.microsoft.com/office/drawing/2014/main" id="{EAFAC5A2-551F-4BE1-A964-651F4C3C85A6}"/>
              </a:ext>
            </a:extLst>
          </p:cNvPr>
          <p:cNvPicPr>
            <a:picLocks noChangeAspect="1"/>
          </p:cNvPicPr>
          <p:nvPr/>
        </p:nvPicPr>
        <p:blipFill>
          <a:blip r:embed="rId3"/>
          <a:stretch>
            <a:fillRect/>
          </a:stretch>
        </p:blipFill>
        <p:spPr>
          <a:xfrm>
            <a:off x="615950" y="1906475"/>
            <a:ext cx="3170889" cy="2588252"/>
          </a:xfrm>
          <a:prstGeom prst="rect">
            <a:avLst/>
          </a:prstGeom>
        </p:spPr>
      </p:pic>
      <p:sp>
        <p:nvSpPr>
          <p:cNvPr id="7" name="TextBox 6">
            <a:extLst>
              <a:ext uri="{FF2B5EF4-FFF2-40B4-BE49-F238E27FC236}">
                <a16:creationId xmlns:a16="http://schemas.microsoft.com/office/drawing/2014/main" id="{DA090D76-9E4E-404E-8D89-D84DAD77A873}"/>
              </a:ext>
            </a:extLst>
          </p:cNvPr>
          <p:cNvSpPr txBox="1"/>
          <p:nvPr/>
        </p:nvSpPr>
        <p:spPr>
          <a:xfrm>
            <a:off x="2201394" y="2057887"/>
            <a:ext cx="5152994" cy="646331"/>
          </a:xfrm>
          <a:prstGeom prst="rect">
            <a:avLst/>
          </a:prstGeom>
          <a:noFill/>
        </p:spPr>
        <p:txBody>
          <a:bodyPr wrap="square" rtlCol="0">
            <a:spAutoFit/>
          </a:bodyPr>
          <a:lstStyle/>
          <a:p>
            <a:r>
              <a:rPr lang="da-DK" sz="1800" dirty="0">
                <a:latin typeface="Lato black"/>
              </a:rPr>
              <a:t>KOMBIT/Netcompany opretter skabeloner, der passer til dagtilbud og skole</a:t>
            </a:r>
          </a:p>
        </p:txBody>
      </p:sp>
      <p:sp>
        <p:nvSpPr>
          <p:cNvPr id="8" name="TextBox 7">
            <a:extLst>
              <a:ext uri="{FF2B5EF4-FFF2-40B4-BE49-F238E27FC236}">
                <a16:creationId xmlns:a16="http://schemas.microsoft.com/office/drawing/2014/main" id="{33BC34E3-6FEF-48E6-872E-4F72C7196C6B}"/>
              </a:ext>
            </a:extLst>
          </p:cNvPr>
          <p:cNvSpPr txBox="1"/>
          <p:nvPr/>
        </p:nvSpPr>
        <p:spPr>
          <a:xfrm>
            <a:off x="2994117" y="2924184"/>
            <a:ext cx="5152994" cy="646331"/>
          </a:xfrm>
          <a:prstGeom prst="rect">
            <a:avLst/>
          </a:prstGeom>
          <a:noFill/>
        </p:spPr>
        <p:txBody>
          <a:bodyPr wrap="square" rtlCol="0">
            <a:spAutoFit/>
          </a:bodyPr>
          <a:lstStyle/>
          <a:p>
            <a:r>
              <a:rPr lang="da-DK" sz="1800" dirty="0">
                <a:latin typeface="Lato black"/>
              </a:rPr>
              <a:t>Kommunerne tilføjer kommunespecifikke tilpasninger</a:t>
            </a:r>
          </a:p>
        </p:txBody>
      </p:sp>
      <p:sp>
        <p:nvSpPr>
          <p:cNvPr id="9" name="TextBox 8">
            <a:extLst>
              <a:ext uri="{FF2B5EF4-FFF2-40B4-BE49-F238E27FC236}">
                <a16:creationId xmlns:a16="http://schemas.microsoft.com/office/drawing/2014/main" id="{BD2AAC87-9A7D-49DF-8B73-825A0B55D8D3}"/>
              </a:ext>
            </a:extLst>
          </p:cNvPr>
          <p:cNvSpPr txBox="1"/>
          <p:nvPr/>
        </p:nvSpPr>
        <p:spPr>
          <a:xfrm>
            <a:off x="3786839" y="3832566"/>
            <a:ext cx="4713668" cy="369332"/>
          </a:xfrm>
          <a:prstGeom prst="rect">
            <a:avLst/>
          </a:prstGeom>
          <a:noFill/>
        </p:spPr>
        <p:txBody>
          <a:bodyPr wrap="square" rtlCol="0">
            <a:spAutoFit/>
          </a:bodyPr>
          <a:lstStyle/>
          <a:p>
            <a:r>
              <a:rPr lang="da-DK" sz="1800" dirty="0">
                <a:latin typeface="Lato black"/>
              </a:rPr>
              <a:t>Institutioner tilpasser hjemmeside</a:t>
            </a:r>
          </a:p>
        </p:txBody>
      </p:sp>
      <p:sp>
        <p:nvSpPr>
          <p:cNvPr id="10" name="Ellipse 48">
            <a:extLst>
              <a:ext uri="{FF2B5EF4-FFF2-40B4-BE49-F238E27FC236}">
                <a16:creationId xmlns:a16="http://schemas.microsoft.com/office/drawing/2014/main" id="{D7ACAFB8-CDAE-45D2-B570-CADBC3C5797E}"/>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392551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AFFB-2103-49FE-8B28-2DFC0680D115}"/>
              </a:ext>
            </a:extLst>
          </p:cNvPr>
          <p:cNvSpPr>
            <a:spLocks noGrp="1"/>
          </p:cNvSpPr>
          <p:nvPr>
            <p:ph type="title"/>
          </p:nvPr>
        </p:nvSpPr>
        <p:spPr/>
        <p:txBody>
          <a:bodyPr/>
          <a:lstStyle/>
          <a:p>
            <a:r>
              <a:rPr lang="da-DK" dirty="0"/>
              <a:t>Komme/gå</a:t>
            </a:r>
          </a:p>
        </p:txBody>
      </p:sp>
      <p:pic>
        <p:nvPicPr>
          <p:cNvPr id="5" name="Picture 4">
            <a:extLst>
              <a:ext uri="{FF2B5EF4-FFF2-40B4-BE49-F238E27FC236}">
                <a16:creationId xmlns:a16="http://schemas.microsoft.com/office/drawing/2014/main" id="{59361E1C-ADA4-42CA-A961-462D868CE7D0}"/>
              </a:ext>
            </a:extLst>
          </p:cNvPr>
          <p:cNvPicPr>
            <a:picLocks noChangeAspect="1"/>
          </p:cNvPicPr>
          <p:nvPr/>
        </p:nvPicPr>
        <p:blipFill>
          <a:blip r:embed="rId3"/>
          <a:stretch>
            <a:fillRect/>
          </a:stretch>
        </p:blipFill>
        <p:spPr>
          <a:xfrm>
            <a:off x="615737" y="1450021"/>
            <a:ext cx="3164124" cy="3417254"/>
          </a:xfrm>
          <a:prstGeom prst="rect">
            <a:avLst/>
          </a:prstGeom>
        </p:spPr>
      </p:pic>
      <p:sp>
        <p:nvSpPr>
          <p:cNvPr id="3" name="Rectangle 3">
            <a:extLst>
              <a:ext uri="{FF2B5EF4-FFF2-40B4-BE49-F238E27FC236}">
                <a16:creationId xmlns:a16="http://schemas.microsoft.com/office/drawing/2014/main" id="{ACB297D1-4208-4E1B-9337-748C4EE5717E}"/>
              </a:ext>
            </a:extLst>
          </p:cNvPr>
          <p:cNvSpPr>
            <a:spLocks noChangeArrowheads="1"/>
          </p:cNvSpPr>
          <p:nvPr/>
        </p:nvSpPr>
        <p:spPr bwMode="auto">
          <a:xfrm>
            <a:off x="476068" y="28708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pic>
        <p:nvPicPr>
          <p:cNvPr id="4" name="Picture 3">
            <a:extLst>
              <a:ext uri="{FF2B5EF4-FFF2-40B4-BE49-F238E27FC236}">
                <a16:creationId xmlns:a16="http://schemas.microsoft.com/office/drawing/2014/main" id="{6FAA5E02-244A-45C5-AC81-474F8C0152A8}"/>
              </a:ext>
            </a:extLst>
          </p:cNvPr>
          <p:cNvPicPr>
            <a:picLocks noChangeAspect="1"/>
          </p:cNvPicPr>
          <p:nvPr/>
        </p:nvPicPr>
        <p:blipFill>
          <a:blip r:embed="rId4"/>
          <a:stretch>
            <a:fillRect/>
          </a:stretch>
        </p:blipFill>
        <p:spPr>
          <a:xfrm>
            <a:off x="3919530" y="2316785"/>
            <a:ext cx="4958374" cy="1683726"/>
          </a:xfrm>
          <a:prstGeom prst="rect">
            <a:avLst/>
          </a:prstGeom>
        </p:spPr>
      </p:pic>
      <p:pic>
        <p:nvPicPr>
          <p:cNvPr id="2050" name="Picture 15">
            <a:extLst>
              <a:ext uri="{FF2B5EF4-FFF2-40B4-BE49-F238E27FC236}">
                <a16:creationId xmlns:a16="http://schemas.microsoft.com/office/drawing/2014/main" id="{96831FC1-6EB0-40CF-AEED-5DFC8DB98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104" y="2518387"/>
            <a:ext cx="657225" cy="704850"/>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48">
            <a:extLst>
              <a:ext uri="{FF2B5EF4-FFF2-40B4-BE49-F238E27FC236}">
                <a16:creationId xmlns:a16="http://schemas.microsoft.com/office/drawing/2014/main" id="{0B03EC28-9EDF-46F8-8275-9A0353EBBB65}"/>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8023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89AF633-658B-4AE7-BF5F-9FAF2547181C}"/>
              </a:ext>
            </a:extLst>
          </p:cNvPr>
          <p:cNvSpPr txBox="1">
            <a:spLocks/>
          </p:cNvSpPr>
          <p:nvPr/>
        </p:nvSpPr>
        <p:spPr>
          <a:xfrm>
            <a:off x="616166" y="2071638"/>
            <a:ext cx="7905264"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r>
              <a:rPr lang="da-DK" dirty="0">
                <a:latin typeface="Lato black"/>
              </a:rPr>
              <a:t>Hvorvidt, og i så fald hvordan, vil I gøre brug af hjemmesidefunktionaliteten?</a:t>
            </a:r>
          </a:p>
          <a:p>
            <a:endParaRPr lang="da-DK" dirty="0"/>
          </a:p>
        </p:txBody>
      </p:sp>
      <p:sp>
        <p:nvSpPr>
          <p:cNvPr id="12" name="Text Placeholder 4">
            <a:extLst>
              <a:ext uri="{FF2B5EF4-FFF2-40B4-BE49-F238E27FC236}">
                <a16:creationId xmlns:a16="http://schemas.microsoft.com/office/drawing/2014/main" id="{DCBA32D3-B9AB-4D63-AC2A-DFB5A5DADD1C}"/>
              </a:ext>
            </a:extLst>
          </p:cNvPr>
          <p:cNvSpPr txBox="1">
            <a:spLocks/>
          </p:cNvSpPr>
          <p:nvPr/>
        </p:nvSpPr>
        <p:spPr>
          <a:xfrm>
            <a:off x="616166" y="2737076"/>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Hvilke retningslinjer for infotavler?  </a:t>
            </a:r>
            <a:br>
              <a:rPr lang="da-DK" dirty="0">
                <a:latin typeface="Lato black"/>
              </a:rPr>
            </a:br>
            <a:endParaRPr lang="da-DK" dirty="0">
              <a:latin typeface="Lato black"/>
            </a:endParaRPr>
          </a:p>
        </p:txBody>
      </p:sp>
      <p:sp>
        <p:nvSpPr>
          <p:cNvPr id="13" name="Text Placeholder 4">
            <a:extLst>
              <a:ext uri="{FF2B5EF4-FFF2-40B4-BE49-F238E27FC236}">
                <a16:creationId xmlns:a16="http://schemas.microsoft.com/office/drawing/2014/main" id="{0BB6449F-8F80-4B8F-9005-C6594B79B022}"/>
              </a:ext>
            </a:extLst>
          </p:cNvPr>
          <p:cNvSpPr txBox="1">
            <a:spLocks/>
          </p:cNvSpPr>
          <p:nvPr/>
        </p:nvSpPr>
        <p:spPr>
          <a:xfrm>
            <a:off x="616166" y="3403951"/>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Hvordan vil I bruge Komme/gå, og hvem kan tildeles dette modul?  </a:t>
            </a:r>
            <a:br>
              <a:rPr lang="da-DK" dirty="0">
                <a:latin typeface="Lato black"/>
              </a:rPr>
            </a:br>
            <a:endParaRPr lang="da-DK" dirty="0">
              <a:latin typeface="Lato black"/>
            </a:endParaRPr>
          </a:p>
        </p:txBody>
      </p:sp>
      <p:sp>
        <p:nvSpPr>
          <p:cNvPr id="14" name="Title 1">
            <a:extLst>
              <a:ext uri="{FF2B5EF4-FFF2-40B4-BE49-F238E27FC236}">
                <a16:creationId xmlns:a16="http://schemas.microsoft.com/office/drawing/2014/main" id="{13853404-7B4F-4F8D-8A44-5CABF84E5B06}"/>
              </a:ext>
            </a:extLst>
          </p:cNvPr>
          <p:cNvSpPr txBox="1">
            <a:spLocks/>
          </p:cNvSpPr>
          <p:nvPr/>
        </p:nvSpPr>
        <p:spPr>
          <a:xfrm>
            <a:off x="615737" y="1020763"/>
            <a:ext cx="6738651" cy="604190"/>
          </a:xfrm>
          <a:prstGeom prst="rect">
            <a:avLst/>
          </a:prstGeom>
        </p:spPr>
        <p:txBody>
          <a:bodyPr vert="horz" lIns="0" tIns="0" rIns="0" bIns="0" rtlCol="0" anchor="t" anchorCtr="0">
            <a:normAutofit fontScale="625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3800" dirty="0">
                <a:latin typeface="Lato black"/>
              </a:rPr>
              <a:t>Det gode overblik</a:t>
            </a:r>
          </a:p>
          <a:p>
            <a:r>
              <a:rPr lang="da-DK" b="0" dirty="0">
                <a:latin typeface="Lato black"/>
              </a:rPr>
              <a:t>- Hvad har I brug for at vide?</a:t>
            </a:r>
            <a:br>
              <a:rPr lang="da-DK" b="0" dirty="0">
                <a:latin typeface="Lato black"/>
              </a:rPr>
            </a:br>
            <a:endParaRPr lang="da-DK" b="0" dirty="0"/>
          </a:p>
        </p:txBody>
      </p:sp>
      <p:sp>
        <p:nvSpPr>
          <p:cNvPr id="9" name="Ellipse 8">
            <a:extLst>
              <a:ext uri="{FF2B5EF4-FFF2-40B4-BE49-F238E27FC236}">
                <a16:creationId xmlns:a16="http://schemas.microsoft.com/office/drawing/2014/main" id="{4BD312B3-A9E8-4914-B6C8-0A56895BDE0B}"/>
              </a:ext>
            </a:extLst>
          </p:cNvPr>
          <p:cNvSpPr/>
          <p:nvPr/>
        </p:nvSpPr>
        <p:spPr>
          <a:xfrm>
            <a:off x="3615359" y="796775"/>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Flowchart: Connector 12">
            <a:extLst>
              <a:ext uri="{FF2B5EF4-FFF2-40B4-BE49-F238E27FC236}">
                <a16:creationId xmlns:a16="http://schemas.microsoft.com/office/drawing/2014/main" id="{383FCEC0-268C-4BFB-8E8F-9615DF60DD82}"/>
              </a:ext>
            </a:extLst>
          </p:cNvPr>
          <p:cNvSpPr/>
          <p:nvPr/>
        </p:nvSpPr>
        <p:spPr>
          <a:xfrm>
            <a:off x="3541766" y="796775"/>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48">
            <a:extLst>
              <a:ext uri="{FF2B5EF4-FFF2-40B4-BE49-F238E27FC236}">
                <a16:creationId xmlns:a16="http://schemas.microsoft.com/office/drawing/2014/main" id="{C8DDFEA5-2D37-483A-A738-50237CB6AA46}"/>
              </a:ext>
            </a:extLst>
          </p:cNvPr>
          <p:cNvSpPr/>
          <p:nvPr/>
        </p:nvSpPr>
        <p:spPr>
          <a:xfrm>
            <a:off x="3541766" y="79677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Picture 18">
            <a:extLst>
              <a:ext uri="{FF2B5EF4-FFF2-40B4-BE49-F238E27FC236}">
                <a16:creationId xmlns:a16="http://schemas.microsoft.com/office/drawing/2014/main" id="{1C7E59A2-B851-4783-BD0D-488B1D085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978" y="89143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8" name="Ellipse 48">
            <a:extLst>
              <a:ext uri="{FF2B5EF4-FFF2-40B4-BE49-F238E27FC236}">
                <a16:creationId xmlns:a16="http://schemas.microsoft.com/office/drawing/2014/main" id="{596DE189-0B6C-49CC-87E5-4A240297B9B4}"/>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4771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65370" y="2857500"/>
            <a:ext cx="5019040" cy="646331"/>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14 – Hvordan sættes Aula op?</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Billede 6">
            <a:extLst>
              <a:ext uri="{FF2B5EF4-FFF2-40B4-BE49-F238E27FC236}">
                <a16:creationId xmlns:a16="http://schemas.microsoft.com/office/drawing/2014/main" id="{77B7E726-8C70-4A2D-9224-D03982ABBAD7}"/>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Billede 10">
            <a:extLst>
              <a:ext uri="{FF2B5EF4-FFF2-40B4-BE49-F238E27FC236}">
                <a16:creationId xmlns:a16="http://schemas.microsoft.com/office/drawing/2014/main" id="{357371F3-889A-4F0A-BC07-6151D5F01EAC}"/>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3740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A9EC8A1-2088-4AAF-8C0D-C1EC1140A27E}"/>
              </a:ext>
            </a:extLst>
          </p:cNvPr>
          <p:cNvSpPr/>
          <p:nvPr/>
        </p:nvSpPr>
        <p:spPr>
          <a:xfrm>
            <a:off x="1939935" y="2873001"/>
            <a:ext cx="3769608" cy="499462"/>
          </a:xfrm>
          <a:prstGeom prst="roundRect">
            <a:avLst/>
          </a:prstGeom>
          <a:solidFill>
            <a:srgbClr val="007A8D"/>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rPr>
              <a:t>8 ugers udrulning</a:t>
            </a:r>
          </a:p>
        </p:txBody>
      </p:sp>
      <p:sp>
        <p:nvSpPr>
          <p:cNvPr id="6" name="Rectangle: Rounded Corners 5">
            <a:extLst>
              <a:ext uri="{FF2B5EF4-FFF2-40B4-BE49-F238E27FC236}">
                <a16:creationId xmlns:a16="http://schemas.microsoft.com/office/drawing/2014/main" id="{007B2DC2-DDBB-4D34-B6DA-DE4AC0C5F9B6}"/>
              </a:ext>
            </a:extLst>
          </p:cNvPr>
          <p:cNvSpPr/>
          <p:nvPr/>
        </p:nvSpPr>
        <p:spPr>
          <a:xfrm>
            <a:off x="5789189" y="2873001"/>
            <a:ext cx="1080000" cy="49946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7345BCED-734D-4E24-A79C-8DDC426CE9C1}"/>
              </a:ext>
            </a:extLst>
          </p:cNvPr>
          <p:cNvSpPr/>
          <p:nvPr/>
        </p:nvSpPr>
        <p:spPr>
          <a:xfrm rot="5400000">
            <a:off x="2349403" y="2119616"/>
            <a:ext cx="261065" cy="108000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Left Brace 7">
            <a:extLst>
              <a:ext uri="{FF2B5EF4-FFF2-40B4-BE49-F238E27FC236}">
                <a16:creationId xmlns:a16="http://schemas.microsoft.com/office/drawing/2014/main" id="{0D9AD379-18CC-4D91-A207-61210029E4BC}"/>
              </a:ext>
            </a:extLst>
          </p:cNvPr>
          <p:cNvSpPr/>
          <p:nvPr/>
        </p:nvSpPr>
        <p:spPr>
          <a:xfrm rot="5400000">
            <a:off x="4792750" y="840206"/>
            <a:ext cx="261065" cy="3647206"/>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4C5E0A-F2F2-4571-966E-CF68D4B90A5A}"/>
              </a:ext>
            </a:extLst>
          </p:cNvPr>
          <p:cNvSpPr txBox="1"/>
          <p:nvPr/>
        </p:nvSpPr>
        <p:spPr>
          <a:xfrm>
            <a:off x="1518643" y="2226770"/>
            <a:ext cx="1922583"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Kommunal opsætning</a:t>
            </a:r>
          </a:p>
        </p:txBody>
      </p:sp>
      <p:sp>
        <p:nvSpPr>
          <p:cNvPr id="10" name="TextBox 9">
            <a:extLst>
              <a:ext uri="{FF2B5EF4-FFF2-40B4-BE49-F238E27FC236}">
                <a16:creationId xmlns:a16="http://schemas.microsoft.com/office/drawing/2014/main" id="{70D65A09-F0B3-4238-93B0-2392EF9832FA}"/>
              </a:ext>
            </a:extLst>
          </p:cNvPr>
          <p:cNvSpPr txBox="1"/>
          <p:nvPr/>
        </p:nvSpPr>
        <p:spPr>
          <a:xfrm>
            <a:off x="3019936" y="2232874"/>
            <a:ext cx="3613615"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Institutions opsætning</a:t>
            </a:r>
          </a:p>
        </p:txBody>
      </p:sp>
      <p:sp>
        <p:nvSpPr>
          <p:cNvPr id="11" name="Title 1">
            <a:extLst>
              <a:ext uri="{FF2B5EF4-FFF2-40B4-BE49-F238E27FC236}">
                <a16:creationId xmlns:a16="http://schemas.microsoft.com/office/drawing/2014/main" id="{D243A1DB-7C70-4C94-9B8D-044851FF3195}"/>
              </a:ext>
            </a:extLst>
          </p:cNvPr>
          <p:cNvSpPr>
            <a:spLocks noGrp="1"/>
          </p:cNvSpPr>
          <p:nvPr>
            <p:ph type="title"/>
          </p:nvPr>
        </p:nvSpPr>
        <p:spPr>
          <a:xfrm>
            <a:off x="615737" y="1020763"/>
            <a:ext cx="7886700" cy="604190"/>
          </a:xfrm>
        </p:spPr>
        <p:txBody>
          <a:bodyPr/>
          <a:lstStyle/>
          <a:p>
            <a:r>
              <a:rPr lang="da-DK" dirty="0">
                <a:latin typeface="Lato black"/>
              </a:rPr>
              <a:t>Hvordan kommer udrulningen til at forløbe?</a:t>
            </a:r>
          </a:p>
        </p:txBody>
      </p:sp>
      <p:cxnSp>
        <p:nvCxnSpPr>
          <p:cNvPr id="3" name="Straight Connector 2">
            <a:extLst>
              <a:ext uri="{FF2B5EF4-FFF2-40B4-BE49-F238E27FC236}">
                <a16:creationId xmlns:a16="http://schemas.microsoft.com/office/drawing/2014/main" id="{63773426-9A5C-4E4D-9F5C-BBDAD0065A31}"/>
              </a:ext>
            </a:extLst>
          </p:cNvPr>
          <p:cNvCxnSpPr>
            <a:cxnSpLocks/>
          </p:cNvCxnSpPr>
          <p:nvPr/>
        </p:nvCxnSpPr>
        <p:spPr>
          <a:xfrm>
            <a:off x="6994188" y="2374232"/>
            <a:ext cx="0" cy="114718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7A053773-3BC8-45E6-B379-6D179E462DD5}"/>
              </a:ext>
            </a:extLst>
          </p:cNvPr>
          <p:cNvSpPr txBox="1"/>
          <p:nvPr/>
        </p:nvSpPr>
        <p:spPr>
          <a:xfrm>
            <a:off x="7023973" y="2297933"/>
            <a:ext cx="400751" cy="1420239"/>
          </a:xfrm>
          <a:prstGeom prst="rect">
            <a:avLst/>
          </a:prstGeom>
          <a:noFill/>
        </p:spPr>
        <p:txBody>
          <a:bodyPr vert="vert" wrap="square" rtlCol="0">
            <a:spAutoFit/>
          </a:bodyPr>
          <a:lstStyle/>
          <a:p>
            <a:r>
              <a:rPr lang="da-DK" dirty="0">
                <a:solidFill>
                  <a:srgbClr val="19415F"/>
                </a:solidFill>
              </a:rPr>
              <a:t>Udrulningsprøve</a:t>
            </a:r>
            <a:endParaRPr lang="da-DK" dirty="0"/>
          </a:p>
        </p:txBody>
      </p:sp>
      <p:sp>
        <p:nvSpPr>
          <p:cNvPr id="15" name="Ellipse 48">
            <a:extLst>
              <a:ext uri="{FF2B5EF4-FFF2-40B4-BE49-F238E27FC236}">
                <a16:creationId xmlns:a16="http://schemas.microsoft.com/office/drawing/2014/main" id="{63124B52-1511-41BF-A04C-B1372CE5F3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49567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BF4A6-9591-47A9-9B99-62069CB82B8F}"/>
              </a:ext>
            </a:extLst>
          </p:cNvPr>
          <p:cNvSpPr txBox="1"/>
          <p:nvPr/>
        </p:nvSpPr>
        <p:spPr>
          <a:xfrm>
            <a:off x="893843" y="1655388"/>
            <a:ext cx="3843315" cy="523220"/>
          </a:xfrm>
          <a:prstGeom prst="rect">
            <a:avLst/>
          </a:prstGeom>
          <a:solidFill>
            <a:schemeClr val="bg1"/>
          </a:solidFill>
        </p:spPr>
        <p:txBody>
          <a:bodyPr wrap="square" rtlCol="0">
            <a:spAutoFit/>
          </a:bodyPr>
          <a:lstStyle/>
          <a:p>
            <a:r>
              <a:rPr lang="da-DK" sz="1400" dirty="0">
                <a:latin typeface="Lato black"/>
              </a:rPr>
              <a:t>Kvalitetssikre data fra UNI-Login</a:t>
            </a:r>
          </a:p>
          <a:p>
            <a:endParaRPr lang="da-DK" sz="1400" dirty="0">
              <a:latin typeface="Lato black"/>
            </a:endParaRPr>
          </a:p>
        </p:txBody>
      </p:sp>
      <p:sp>
        <p:nvSpPr>
          <p:cNvPr id="14" name="TextBox 13">
            <a:extLst>
              <a:ext uri="{FF2B5EF4-FFF2-40B4-BE49-F238E27FC236}">
                <a16:creationId xmlns:a16="http://schemas.microsoft.com/office/drawing/2014/main" id="{2B5A457C-DD86-46C6-8C4C-E76CFFA823D5}"/>
              </a:ext>
            </a:extLst>
          </p:cNvPr>
          <p:cNvSpPr txBox="1"/>
          <p:nvPr/>
        </p:nvSpPr>
        <p:spPr>
          <a:xfrm>
            <a:off x="893843" y="2136738"/>
            <a:ext cx="3648655" cy="307777"/>
          </a:xfrm>
          <a:prstGeom prst="rect">
            <a:avLst/>
          </a:prstGeom>
          <a:solidFill>
            <a:schemeClr val="bg1"/>
          </a:solidFill>
        </p:spPr>
        <p:txBody>
          <a:bodyPr wrap="square" rtlCol="0">
            <a:spAutoFit/>
          </a:bodyPr>
          <a:lstStyle/>
          <a:p>
            <a:r>
              <a:rPr lang="da-DK" sz="1400" dirty="0">
                <a:latin typeface="Lato black"/>
              </a:rPr>
              <a:t>Evt. opsætte kommunikationskanaler</a:t>
            </a:r>
          </a:p>
        </p:txBody>
      </p:sp>
      <p:sp>
        <p:nvSpPr>
          <p:cNvPr id="15" name="TextBox 14">
            <a:extLst>
              <a:ext uri="{FF2B5EF4-FFF2-40B4-BE49-F238E27FC236}">
                <a16:creationId xmlns:a16="http://schemas.microsoft.com/office/drawing/2014/main" id="{50C9B840-076D-4F9B-B9BD-E2EF61DA9C4D}"/>
              </a:ext>
            </a:extLst>
          </p:cNvPr>
          <p:cNvSpPr txBox="1"/>
          <p:nvPr/>
        </p:nvSpPr>
        <p:spPr>
          <a:xfrm>
            <a:off x="893842" y="2661784"/>
            <a:ext cx="3843315" cy="523220"/>
          </a:xfrm>
          <a:prstGeom prst="rect">
            <a:avLst/>
          </a:prstGeom>
          <a:solidFill>
            <a:schemeClr val="bg1"/>
          </a:solidFill>
        </p:spPr>
        <p:txBody>
          <a:bodyPr wrap="square" rtlCol="0">
            <a:spAutoFit/>
          </a:bodyPr>
          <a:lstStyle/>
          <a:p>
            <a:r>
              <a:rPr lang="da-DK" sz="1400" dirty="0">
                <a:latin typeface="Lato black"/>
              </a:rPr>
              <a:t>Tilknytte de rette forvaltningsmyndigheder</a:t>
            </a:r>
          </a:p>
          <a:p>
            <a:endParaRPr lang="da-DK" sz="1400" dirty="0">
              <a:latin typeface="Lato black"/>
            </a:endParaRPr>
          </a:p>
        </p:txBody>
      </p:sp>
      <p:sp>
        <p:nvSpPr>
          <p:cNvPr id="16" name="TextBox 15">
            <a:extLst>
              <a:ext uri="{FF2B5EF4-FFF2-40B4-BE49-F238E27FC236}">
                <a16:creationId xmlns:a16="http://schemas.microsoft.com/office/drawing/2014/main" id="{BD5500A3-DFE2-4125-A6BE-B9C573B4E3E7}"/>
              </a:ext>
            </a:extLst>
          </p:cNvPr>
          <p:cNvSpPr txBox="1"/>
          <p:nvPr/>
        </p:nvSpPr>
        <p:spPr>
          <a:xfrm>
            <a:off x="893843" y="3148228"/>
            <a:ext cx="3843315" cy="523220"/>
          </a:xfrm>
          <a:prstGeom prst="rect">
            <a:avLst/>
          </a:prstGeom>
          <a:solidFill>
            <a:schemeClr val="bg1"/>
          </a:solidFill>
        </p:spPr>
        <p:txBody>
          <a:bodyPr wrap="square" rtlCol="0">
            <a:spAutoFit/>
          </a:bodyPr>
          <a:lstStyle/>
          <a:p>
            <a:r>
              <a:rPr lang="da-DK" sz="1400" dirty="0">
                <a:latin typeface="Lato black"/>
              </a:rPr>
              <a:t>Opsætte overgangsår</a:t>
            </a:r>
          </a:p>
          <a:p>
            <a:endParaRPr lang="da-DK" sz="1400" dirty="0">
              <a:latin typeface="Lato black"/>
            </a:endParaRPr>
          </a:p>
        </p:txBody>
      </p:sp>
      <p:sp>
        <p:nvSpPr>
          <p:cNvPr id="17" name="TextBox 16">
            <a:extLst>
              <a:ext uri="{FF2B5EF4-FFF2-40B4-BE49-F238E27FC236}">
                <a16:creationId xmlns:a16="http://schemas.microsoft.com/office/drawing/2014/main" id="{6C6D409F-03C3-47F5-8E7D-089D2218BAB4}"/>
              </a:ext>
            </a:extLst>
          </p:cNvPr>
          <p:cNvSpPr txBox="1"/>
          <p:nvPr/>
        </p:nvSpPr>
        <p:spPr>
          <a:xfrm>
            <a:off x="5228254" y="1669090"/>
            <a:ext cx="3898813" cy="523220"/>
          </a:xfrm>
          <a:prstGeom prst="rect">
            <a:avLst/>
          </a:prstGeom>
          <a:solidFill>
            <a:schemeClr val="bg1"/>
          </a:solidFill>
        </p:spPr>
        <p:txBody>
          <a:bodyPr wrap="square" rtlCol="0">
            <a:spAutoFit/>
          </a:bodyPr>
          <a:lstStyle/>
          <a:p>
            <a:r>
              <a:rPr lang="da-DK" sz="1400" dirty="0">
                <a:latin typeface="Lato black"/>
              </a:rPr>
              <a:t>Opsætte og kvalitetssikre </a:t>
            </a:r>
            <a:r>
              <a:rPr lang="da-DK" sz="1400" dirty="0" err="1">
                <a:latin typeface="Lato black"/>
              </a:rPr>
              <a:t>dashboards</a:t>
            </a:r>
            <a:endParaRPr lang="da-DK" sz="1400" dirty="0">
              <a:latin typeface="Lato black"/>
            </a:endParaRPr>
          </a:p>
          <a:p>
            <a:endParaRPr lang="da-DK" sz="1400" dirty="0">
              <a:latin typeface="Lato black"/>
            </a:endParaRPr>
          </a:p>
        </p:txBody>
      </p:sp>
      <p:sp>
        <p:nvSpPr>
          <p:cNvPr id="18" name="TextBox 17">
            <a:extLst>
              <a:ext uri="{FF2B5EF4-FFF2-40B4-BE49-F238E27FC236}">
                <a16:creationId xmlns:a16="http://schemas.microsoft.com/office/drawing/2014/main" id="{84CD3565-9C0A-4EA0-812E-08B4B6815DB8}"/>
              </a:ext>
            </a:extLst>
          </p:cNvPr>
          <p:cNvSpPr txBox="1"/>
          <p:nvPr/>
        </p:nvSpPr>
        <p:spPr>
          <a:xfrm>
            <a:off x="5245183" y="2143409"/>
            <a:ext cx="3814270" cy="307777"/>
          </a:xfrm>
          <a:prstGeom prst="rect">
            <a:avLst/>
          </a:prstGeom>
          <a:solidFill>
            <a:schemeClr val="bg1"/>
          </a:solidFill>
        </p:spPr>
        <p:txBody>
          <a:bodyPr wrap="square" rtlCol="0">
            <a:spAutoFit/>
          </a:bodyPr>
          <a:lstStyle/>
          <a:p>
            <a:r>
              <a:rPr lang="da-DK" sz="1400" dirty="0">
                <a:latin typeface="Lato black"/>
              </a:rPr>
              <a:t>Indlæse og kvalitetssikre </a:t>
            </a:r>
            <a:r>
              <a:rPr lang="da-DK" sz="1400" dirty="0" err="1">
                <a:latin typeface="Lato black"/>
              </a:rPr>
              <a:t>widgets</a:t>
            </a:r>
            <a:endParaRPr lang="da-DK" sz="1400" dirty="0">
              <a:latin typeface="Lato black"/>
            </a:endParaRPr>
          </a:p>
        </p:txBody>
      </p:sp>
      <p:sp>
        <p:nvSpPr>
          <p:cNvPr id="19" name="TextBox 18">
            <a:extLst>
              <a:ext uri="{FF2B5EF4-FFF2-40B4-BE49-F238E27FC236}">
                <a16:creationId xmlns:a16="http://schemas.microsoft.com/office/drawing/2014/main" id="{612F21E0-1720-4F6E-8CBF-02307A978339}"/>
              </a:ext>
            </a:extLst>
          </p:cNvPr>
          <p:cNvSpPr txBox="1"/>
          <p:nvPr/>
        </p:nvSpPr>
        <p:spPr>
          <a:xfrm>
            <a:off x="5245183" y="2649374"/>
            <a:ext cx="3814264" cy="523220"/>
          </a:xfrm>
          <a:prstGeom prst="rect">
            <a:avLst/>
          </a:prstGeom>
          <a:solidFill>
            <a:schemeClr val="bg1"/>
          </a:solidFill>
        </p:spPr>
        <p:txBody>
          <a:bodyPr wrap="square" rtlCol="0">
            <a:spAutoFit/>
          </a:bodyPr>
          <a:lstStyle/>
          <a:p>
            <a:r>
              <a:rPr lang="da-DK" sz="1400" dirty="0">
                <a:latin typeface="Lato black"/>
              </a:rPr>
              <a:t>Tildele roller og rettigheder</a:t>
            </a:r>
          </a:p>
          <a:p>
            <a:endParaRPr lang="da-DK" sz="1400" dirty="0">
              <a:latin typeface="Lato black"/>
            </a:endParaRPr>
          </a:p>
        </p:txBody>
      </p:sp>
      <p:sp>
        <p:nvSpPr>
          <p:cNvPr id="22" name="Title 1">
            <a:extLst>
              <a:ext uri="{FF2B5EF4-FFF2-40B4-BE49-F238E27FC236}">
                <a16:creationId xmlns:a16="http://schemas.microsoft.com/office/drawing/2014/main" id="{D88715CB-8610-48D4-9808-D7AE8272FED4}"/>
              </a:ext>
            </a:extLst>
          </p:cNvPr>
          <p:cNvSpPr txBox="1">
            <a:spLocks/>
          </p:cNvSpPr>
          <p:nvPr/>
        </p:nvSpPr>
        <p:spPr>
          <a:xfrm>
            <a:off x="615737" y="1020763"/>
            <a:ext cx="6738651" cy="604190"/>
          </a:xfrm>
          <a:prstGeom prst="rect">
            <a:avLst/>
          </a:prstGeom>
        </p:spPr>
        <p:txBody>
          <a:bodyPr vert="horz" lIns="0" tIns="0" rIns="0" bIns="0" rtlCol="0" anchor="t" anchorCtr="0">
            <a:normAutofit lnSpcReduction="1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De 7 kommunale trin</a:t>
            </a:r>
            <a:b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25" name="Picture 24">
            <a:extLst>
              <a:ext uri="{FF2B5EF4-FFF2-40B4-BE49-F238E27FC236}">
                <a16:creationId xmlns:a16="http://schemas.microsoft.com/office/drawing/2014/main" id="{58AA3682-EB8A-4E16-9ECF-63CE91D4ED8C}"/>
              </a:ext>
            </a:extLst>
          </p:cNvPr>
          <p:cNvPicPr>
            <a:picLocks noChangeAspect="1"/>
          </p:cNvPicPr>
          <p:nvPr/>
        </p:nvPicPr>
        <p:blipFill>
          <a:blip r:embed="rId3"/>
          <a:stretch>
            <a:fillRect/>
          </a:stretch>
        </p:blipFill>
        <p:spPr>
          <a:xfrm>
            <a:off x="508024" y="1558357"/>
            <a:ext cx="385817" cy="499530"/>
          </a:xfrm>
          <a:prstGeom prst="rect">
            <a:avLst/>
          </a:prstGeom>
        </p:spPr>
      </p:pic>
      <p:pic>
        <p:nvPicPr>
          <p:cNvPr id="27" name="Picture 26">
            <a:extLst>
              <a:ext uri="{FF2B5EF4-FFF2-40B4-BE49-F238E27FC236}">
                <a16:creationId xmlns:a16="http://schemas.microsoft.com/office/drawing/2014/main" id="{AB07E632-F6AD-40BB-8FFE-5C3592525CBF}"/>
              </a:ext>
            </a:extLst>
          </p:cNvPr>
          <p:cNvPicPr>
            <a:picLocks noChangeAspect="1"/>
          </p:cNvPicPr>
          <p:nvPr/>
        </p:nvPicPr>
        <p:blipFill>
          <a:blip r:embed="rId4"/>
          <a:stretch>
            <a:fillRect/>
          </a:stretch>
        </p:blipFill>
        <p:spPr>
          <a:xfrm>
            <a:off x="502357" y="2080624"/>
            <a:ext cx="378785" cy="490426"/>
          </a:xfrm>
          <a:prstGeom prst="rect">
            <a:avLst/>
          </a:prstGeom>
        </p:spPr>
      </p:pic>
      <p:pic>
        <p:nvPicPr>
          <p:cNvPr id="28" name="Picture 27">
            <a:extLst>
              <a:ext uri="{FF2B5EF4-FFF2-40B4-BE49-F238E27FC236}">
                <a16:creationId xmlns:a16="http://schemas.microsoft.com/office/drawing/2014/main" id="{C2222831-79DF-4500-8969-78243FE1D7BF}"/>
              </a:ext>
            </a:extLst>
          </p:cNvPr>
          <p:cNvPicPr>
            <a:picLocks noChangeAspect="1"/>
          </p:cNvPicPr>
          <p:nvPr/>
        </p:nvPicPr>
        <p:blipFill>
          <a:blip r:embed="rId5"/>
          <a:stretch>
            <a:fillRect/>
          </a:stretch>
        </p:blipFill>
        <p:spPr>
          <a:xfrm>
            <a:off x="502357" y="2594255"/>
            <a:ext cx="378785" cy="490426"/>
          </a:xfrm>
          <a:prstGeom prst="rect">
            <a:avLst/>
          </a:prstGeom>
        </p:spPr>
      </p:pic>
      <p:pic>
        <p:nvPicPr>
          <p:cNvPr id="29" name="Picture 28">
            <a:extLst>
              <a:ext uri="{FF2B5EF4-FFF2-40B4-BE49-F238E27FC236}">
                <a16:creationId xmlns:a16="http://schemas.microsoft.com/office/drawing/2014/main" id="{4DC3DCB3-7B27-4A47-8EDE-89FE3C5FE952}"/>
              </a:ext>
            </a:extLst>
          </p:cNvPr>
          <p:cNvPicPr>
            <a:picLocks noChangeAspect="1"/>
          </p:cNvPicPr>
          <p:nvPr/>
        </p:nvPicPr>
        <p:blipFill>
          <a:blip r:embed="rId6"/>
          <a:stretch>
            <a:fillRect/>
          </a:stretch>
        </p:blipFill>
        <p:spPr>
          <a:xfrm>
            <a:off x="514654" y="3094718"/>
            <a:ext cx="378785" cy="490426"/>
          </a:xfrm>
          <a:prstGeom prst="rect">
            <a:avLst/>
          </a:prstGeom>
        </p:spPr>
      </p:pic>
      <p:pic>
        <p:nvPicPr>
          <p:cNvPr id="30" name="Picture 29">
            <a:extLst>
              <a:ext uri="{FF2B5EF4-FFF2-40B4-BE49-F238E27FC236}">
                <a16:creationId xmlns:a16="http://schemas.microsoft.com/office/drawing/2014/main" id="{F871856E-8926-4F36-95A0-569A23253370}"/>
              </a:ext>
            </a:extLst>
          </p:cNvPr>
          <p:cNvPicPr>
            <a:picLocks noChangeAspect="1"/>
          </p:cNvPicPr>
          <p:nvPr/>
        </p:nvPicPr>
        <p:blipFill>
          <a:blip r:embed="rId7"/>
          <a:stretch>
            <a:fillRect/>
          </a:stretch>
        </p:blipFill>
        <p:spPr>
          <a:xfrm>
            <a:off x="4838018" y="1600256"/>
            <a:ext cx="378785" cy="490425"/>
          </a:xfrm>
          <a:prstGeom prst="rect">
            <a:avLst/>
          </a:prstGeom>
        </p:spPr>
      </p:pic>
      <p:pic>
        <p:nvPicPr>
          <p:cNvPr id="31" name="Picture 30">
            <a:extLst>
              <a:ext uri="{FF2B5EF4-FFF2-40B4-BE49-F238E27FC236}">
                <a16:creationId xmlns:a16="http://schemas.microsoft.com/office/drawing/2014/main" id="{0D246C08-A131-470D-A94A-7F65759AFA1C}"/>
              </a:ext>
            </a:extLst>
          </p:cNvPr>
          <p:cNvPicPr>
            <a:picLocks noChangeAspect="1"/>
          </p:cNvPicPr>
          <p:nvPr/>
        </p:nvPicPr>
        <p:blipFill>
          <a:blip r:embed="rId8"/>
          <a:stretch>
            <a:fillRect/>
          </a:stretch>
        </p:blipFill>
        <p:spPr>
          <a:xfrm>
            <a:off x="4839469" y="2090681"/>
            <a:ext cx="378785" cy="490426"/>
          </a:xfrm>
          <a:prstGeom prst="rect">
            <a:avLst/>
          </a:prstGeom>
        </p:spPr>
      </p:pic>
      <p:pic>
        <p:nvPicPr>
          <p:cNvPr id="32" name="Picture 31">
            <a:extLst>
              <a:ext uri="{FF2B5EF4-FFF2-40B4-BE49-F238E27FC236}">
                <a16:creationId xmlns:a16="http://schemas.microsoft.com/office/drawing/2014/main" id="{EC00BEAD-6BAF-462F-8E71-F75B8AEDA4C5}"/>
              </a:ext>
            </a:extLst>
          </p:cNvPr>
          <p:cNvPicPr>
            <a:picLocks noChangeAspect="1"/>
          </p:cNvPicPr>
          <p:nvPr/>
        </p:nvPicPr>
        <p:blipFill>
          <a:blip r:embed="rId9"/>
          <a:stretch>
            <a:fillRect/>
          </a:stretch>
        </p:blipFill>
        <p:spPr>
          <a:xfrm>
            <a:off x="4849469" y="2581107"/>
            <a:ext cx="378785" cy="490426"/>
          </a:xfrm>
          <a:prstGeom prst="rect">
            <a:avLst/>
          </a:prstGeom>
        </p:spPr>
      </p:pic>
      <p:sp>
        <p:nvSpPr>
          <p:cNvPr id="24" name="Ellipse 48">
            <a:extLst>
              <a:ext uri="{FF2B5EF4-FFF2-40B4-BE49-F238E27FC236}">
                <a16:creationId xmlns:a16="http://schemas.microsoft.com/office/drawing/2014/main" id="{A0D02DD0-6B81-49FB-AF70-2A7727EEB747}"/>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684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P spid="18" grpId="0" animBg="1"/>
      <p:bldP spid="1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4405-7072-4747-8C95-200CFE705B8B}"/>
              </a:ext>
            </a:extLst>
          </p:cNvPr>
          <p:cNvSpPr>
            <a:spLocks noGrp="1"/>
          </p:cNvSpPr>
          <p:nvPr>
            <p:ph type="title"/>
          </p:nvPr>
        </p:nvSpPr>
        <p:spPr/>
        <p:txBody>
          <a:bodyPr/>
          <a:lstStyle/>
          <a:p>
            <a:r>
              <a:rPr lang="da-DK" dirty="0">
                <a:latin typeface="Lato black"/>
              </a:rPr>
              <a:t>Hvad skal så forberedes forud for udrulningen?</a:t>
            </a:r>
          </a:p>
        </p:txBody>
      </p:sp>
      <p:sp>
        <p:nvSpPr>
          <p:cNvPr id="4" name="Text Placeholder 3">
            <a:extLst>
              <a:ext uri="{FF2B5EF4-FFF2-40B4-BE49-F238E27FC236}">
                <a16:creationId xmlns:a16="http://schemas.microsoft.com/office/drawing/2014/main" id="{DAA37C73-3FF3-4C6A-8DB1-489DA80125BE}"/>
              </a:ext>
            </a:extLst>
          </p:cNvPr>
          <p:cNvSpPr>
            <a:spLocks noGrp="1"/>
          </p:cNvSpPr>
          <p:nvPr>
            <p:ph type="body" sz="quarter" idx="14"/>
          </p:nvPr>
        </p:nvSpPr>
        <p:spPr>
          <a:xfrm>
            <a:off x="615737" y="2005786"/>
            <a:ext cx="4442434" cy="293147"/>
          </a:xfrm>
        </p:spPr>
        <p:txBody>
          <a:bodyPr>
            <a:normAutofit/>
          </a:bodyPr>
          <a:lstStyle/>
          <a:p>
            <a:pPr marL="342900" indent="-342900">
              <a:buFont typeface="Wingdings" panose="05000000000000000000" pitchFamily="2" charset="2"/>
              <a:buChar char="ü"/>
            </a:pPr>
            <a:r>
              <a:rPr lang="da-DK" sz="1600" dirty="0">
                <a:latin typeface="Lato black"/>
              </a:rPr>
              <a:t>Login</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AutoNum type="arabicParenR"/>
            </a:pPr>
            <a:endParaRPr lang="da-DK" dirty="0"/>
          </a:p>
          <a:p>
            <a:endParaRPr lang="da-DK" dirty="0"/>
          </a:p>
        </p:txBody>
      </p:sp>
      <p:sp>
        <p:nvSpPr>
          <p:cNvPr id="7" name="Text Placeholder 3">
            <a:extLst>
              <a:ext uri="{FF2B5EF4-FFF2-40B4-BE49-F238E27FC236}">
                <a16:creationId xmlns:a16="http://schemas.microsoft.com/office/drawing/2014/main" id="{1FF87E0B-5CB6-4A8E-8F4A-EF174458EE59}"/>
              </a:ext>
            </a:extLst>
          </p:cNvPr>
          <p:cNvSpPr txBox="1">
            <a:spLocks/>
          </p:cNvSpPr>
          <p:nvPr/>
        </p:nvSpPr>
        <p:spPr>
          <a:xfrm>
            <a:off x="615737" y="2540438"/>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Kvalitetssikre UNI-Login</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8" name="Text Placeholder 3">
            <a:extLst>
              <a:ext uri="{FF2B5EF4-FFF2-40B4-BE49-F238E27FC236}">
                <a16:creationId xmlns:a16="http://schemas.microsoft.com/office/drawing/2014/main" id="{B444E92F-14EF-4790-B0F3-69B1C538AF7E}"/>
              </a:ext>
            </a:extLst>
          </p:cNvPr>
          <p:cNvSpPr txBox="1">
            <a:spLocks/>
          </p:cNvSpPr>
          <p:nvPr/>
        </p:nvSpPr>
        <p:spPr>
          <a:xfrm>
            <a:off x="615524" y="3020787"/>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700" dirty="0">
                <a:latin typeface="Lato black"/>
              </a:rPr>
              <a:t>Hvem skal have hvilke rolle og rettigheder</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9" name="Text Placeholder 3">
            <a:extLst>
              <a:ext uri="{FF2B5EF4-FFF2-40B4-BE49-F238E27FC236}">
                <a16:creationId xmlns:a16="http://schemas.microsoft.com/office/drawing/2014/main" id="{F693AB04-44AE-40D5-8E91-CBE652B1A8D8}"/>
              </a:ext>
            </a:extLst>
          </p:cNvPr>
          <p:cNvSpPr txBox="1">
            <a:spLocks/>
          </p:cNvSpPr>
          <p:nvPr/>
        </p:nvSpPr>
        <p:spPr>
          <a:xfrm>
            <a:off x="615737" y="3599770"/>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Afklar behov for evt. </a:t>
            </a:r>
            <a:r>
              <a:rPr lang="da-DK" sz="1600" dirty="0" err="1">
                <a:latin typeface="Lato black"/>
              </a:rPr>
              <a:t>widgets</a:t>
            </a:r>
            <a:r>
              <a:rPr lang="da-DK" sz="1600" dirty="0">
                <a:latin typeface="Lato black"/>
              </a:rPr>
              <a:t> </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0" name="Text Placeholder 3">
            <a:extLst>
              <a:ext uri="{FF2B5EF4-FFF2-40B4-BE49-F238E27FC236}">
                <a16:creationId xmlns:a16="http://schemas.microsoft.com/office/drawing/2014/main" id="{B84E3788-447E-46F5-8544-66C646E00445}"/>
              </a:ext>
            </a:extLst>
          </p:cNvPr>
          <p:cNvSpPr txBox="1">
            <a:spLocks/>
          </p:cNvSpPr>
          <p:nvPr/>
        </p:nvSpPr>
        <p:spPr>
          <a:xfrm>
            <a:off x="615524" y="4193860"/>
            <a:ext cx="4442434" cy="293147"/>
          </a:xfrm>
          <a:prstGeom prst="rect">
            <a:avLst/>
          </a:prstGeom>
        </p:spPr>
        <p:txBody>
          <a:bodyPr vert="horz" lIns="0" tIns="0" rIns="0" bIns="0" rtlCol="0" anchor="t" anchorCtr="0">
            <a:normAutofit fontScale="6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2600" dirty="0">
                <a:latin typeface="Lato black"/>
              </a:rPr>
              <a:t>Afklar opsætning af kommunikationskanaler</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2" name="Text Placeholder 3">
            <a:extLst>
              <a:ext uri="{FF2B5EF4-FFF2-40B4-BE49-F238E27FC236}">
                <a16:creationId xmlns:a16="http://schemas.microsoft.com/office/drawing/2014/main" id="{EE3239C6-65BF-4C86-9D91-D17DEBA0D6F4}"/>
              </a:ext>
            </a:extLst>
          </p:cNvPr>
          <p:cNvSpPr txBox="1">
            <a:spLocks/>
          </p:cNvSpPr>
          <p:nvPr/>
        </p:nvSpPr>
        <p:spPr>
          <a:xfrm>
            <a:off x="615737" y="4720247"/>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Afklar kontaktoplysninger og datapolitik</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3" name="Text Placeholder 3">
            <a:extLst>
              <a:ext uri="{FF2B5EF4-FFF2-40B4-BE49-F238E27FC236}">
                <a16:creationId xmlns:a16="http://schemas.microsoft.com/office/drawing/2014/main" id="{58607E74-AA98-4545-9D3E-8FBE35BCA95A}"/>
              </a:ext>
            </a:extLst>
          </p:cNvPr>
          <p:cNvSpPr txBox="1">
            <a:spLocks/>
          </p:cNvSpPr>
          <p:nvPr/>
        </p:nvSpPr>
        <p:spPr>
          <a:xfrm>
            <a:off x="5525175" y="2010627"/>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Afklar vikardækning</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4" name="Text Placeholder 3">
            <a:extLst>
              <a:ext uri="{FF2B5EF4-FFF2-40B4-BE49-F238E27FC236}">
                <a16:creationId xmlns:a16="http://schemas.microsoft.com/office/drawing/2014/main" id="{317C7719-826F-4A2E-9A26-CD46F33B0D14}"/>
              </a:ext>
            </a:extLst>
          </p:cNvPr>
          <p:cNvSpPr txBox="1">
            <a:spLocks/>
          </p:cNvSpPr>
          <p:nvPr/>
        </p:nvSpPr>
        <p:spPr>
          <a:xfrm>
            <a:off x="5525175" y="2450363"/>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Afklar browseradgang</a:t>
            </a:r>
          </a:p>
          <a:p>
            <a:pPr marL="342900" indent="-342900">
              <a:buFont typeface="Wingdings" panose="05000000000000000000" pitchFamily="2" charset="2"/>
              <a:buChar char="ü"/>
            </a:pPr>
            <a:endParaRPr lang="da-DK" sz="1600" dirty="0">
              <a:latin typeface="Lato black"/>
            </a:endParaRP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5" name="Text Placeholder 3">
            <a:extLst>
              <a:ext uri="{FF2B5EF4-FFF2-40B4-BE49-F238E27FC236}">
                <a16:creationId xmlns:a16="http://schemas.microsoft.com/office/drawing/2014/main" id="{1D63035D-0589-4381-B995-70BCA0FB3A80}"/>
              </a:ext>
            </a:extLst>
          </p:cNvPr>
          <p:cNvSpPr txBox="1">
            <a:spLocks/>
          </p:cNvSpPr>
          <p:nvPr/>
        </p:nvSpPr>
        <p:spPr>
          <a:xfrm>
            <a:off x="5525175" y="3036673"/>
            <a:ext cx="4442434" cy="293147"/>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ü"/>
            </a:pPr>
            <a:r>
              <a:rPr lang="da-DK" sz="1600" dirty="0">
                <a:latin typeface="Lato black"/>
              </a:rPr>
              <a:t>Afklar netværk og digitale enheder</a:t>
            </a: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6" name="Text Placeholder 3">
            <a:extLst>
              <a:ext uri="{FF2B5EF4-FFF2-40B4-BE49-F238E27FC236}">
                <a16:creationId xmlns:a16="http://schemas.microsoft.com/office/drawing/2014/main" id="{3A66EB0A-9DA8-4CE6-88F1-69ADC5F363B5}"/>
              </a:ext>
            </a:extLst>
          </p:cNvPr>
          <p:cNvSpPr txBox="1">
            <a:spLocks/>
          </p:cNvSpPr>
          <p:nvPr/>
        </p:nvSpPr>
        <p:spPr>
          <a:xfrm>
            <a:off x="5525175" y="3599770"/>
            <a:ext cx="3463182" cy="698859"/>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Wingdings" panose="05000000000000000000" pitchFamily="2" charset="2"/>
              <a:buChar char="ü"/>
            </a:pPr>
            <a:r>
              <a:rPr lang="da-DK" sz="1600" dirty="0">
                <a:latin typeface="Lato black"/>
              </a:rPr>
              <a:t>Kvalitetssikre at brugerne er tilknyttet relevante grupper i de administrative systemer</a:t>
            </a:r>
          </a:p>
          <a:p>
            <a:pPr marL="342900" indent="-342900">
              <a:buFont typeface="Wingdings" panose="05000000000000000000" pitchFamily="2" charset="2"/>
              <a:buChar char="ü"/>
            </a:pPr>
            <a:endParaRPr lang="da-DK" sz="1600" dirty="0">
              <a:latin typeface="Lato black"/>
            </a:endParaRPr>
          </a:p>
          <a:p>
            <a:endParaRPr lang="da-DK" sz="2300" dirty="0">
              <a:latin typeface="Lato black"/>
            </a:endParaRP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23" name="Text Placeholder 3">
            <a:extLst>
              <a:ext uri="{FF2B5EF4-FFF2-40B4-BE49-F238E27FC236}">
                <a16:creationId xmlns:a16="http://schemas.microsoft.com/office/drawing/2014/main" id="{96F601B6-12E7-4FD7-9F2A-6C0C51F9783B}"/>
              </a:ext>
            </a:extLst>
          </p:cNvPr>
          <p:cNvSpPr txBox="1">
            <a:spLocks/>
          </p:cNvSpPr>
          <p:nvPr/>
        </p:nvSpPr>
        <p:spPr>
          <a:xfrm>
            <a:off x="615524" y="1525437"/>
            <a:ext cx="4442434" cy="293147"/>
          </a:xfrm>
          <a:prstGeom prst="rect">
            <a:avLst/>
          </a:prstGeom>
        </p:spPr>
        <p:txBody>
          <a:bodyPr vert="horz" lIns="0" tIns="0" rIns="0" bIns="0" rtlCol="0" anchor="t" anchorCtr="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300" dirty="0" err="1">
                <a:latin typeface="Lato black"/>
              </a:rPr>
              <a:t>Need</a:t>
            </a:r>
            <a:r>
              <a:rPr lang="da-DK" sz="2300" dirty="0">
                <a:latin typeface="Lato black"/>
              </a:rPr>
              <a:t> to</a:t>
            </a: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24" name="Text Placeholder 3">
            <a:extLst>
              <a:ext uri="{FF2B5EF4-FFF2-40B4-BE49-F238E27FC236}">
                <a16:creationId xmlns:a16="http://schemas.microsoft.com/office/drawing/2014/main" id="{1016F7EE-8758-4FA4-A9C6-40CA9ABA0940}"/>
              </a:ext>
            </a:extLst>
          </p:cNvPr>
          <p:cNvSpPr txBox="1">
            <a:spLocks/>
          </p:cNvSpPr>
          <p:nvPr/>
        </p:nvSpPr>
        <p:spPr>
          <a:xfrm>
            <a:off x="5210358" y="1522222"/>
            <a:ext cx="4442434" cy="293147"/>
          </a:xfrm>
          <a:prstGeom prst="rect">
            <a:avLst/>
          </a:prstGeom>
        </p:spPr>
        <p:txBody>
          <a:bodyPr vert="horz" lIns="0" tIns="0" rIns="0" bIns="0" rtlCol="0" anchor="t" anchorCtr="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300" dirty="0">
                <a:latin typeface="Lato black"/>
              </a:rPr>
              <a:t>Nice to</a:t>
            </a:r>
          </a:p>
          <a:p>
            <a:endParaRPr lang="da-DK" sz="2300" dirty="0"/>
          </a:p>
          <a:p>
            <a:pPr marL="342900" indent="-342900">
              <a:buFont typeface="Arial" panose="020B0604020202020204" pitchFamily="34" charset="0"/>
              <a:buAutoNum type="arabicParenR"/>
            </a:pPr>
            <a:endParaRPr lang="da-DK" sz="2300" dirty="0"/>
          </a:p>
          <a:p>
            <a:pPr marL="342900" indent="-342900">
              <a:buFont typeface="Arial" panose="020B0604020202020204" pitchFamily="34" charset="0"/>
              <a:buAutoNum type="arabicParenR"/>
            </a:pPr>
            <a:endParaRPr lang="da-DK" dirty="0"/>
          </a:p>
          <a:p>
            <a:pPr marL="342900" indent="-342900">
              <a:buFont typeface="Arial" panose="020B0604020202020204" pitchFamily="34" charset="0"/>
              <a:buAutoNum type="arabicParenR"/>
            </a:pPr>
            <a:endParaRPr lang="da-DK" dirty="0"/>
          </a:p>
          <a:p>
            <a:endParaRPr lang="da-DK" dirty="0"/>
          </a:p>
        </p:txBody>
      </p:sp>
      <p:sp>
        <p:nvSpPr>
          <p:cNvPr id="19" name="Ellipse 48">
            <a:extLst>
              <a:ext uri="{FF2B5EF4-FFF2-40B4-BE49-F238E27FC236}">
                <a16:creationId xmlns:a16="http://schemas.microsoft.com/office/drawing/2014/main" id="{8ACABED0-DF14-4305-9EF0-E76B00079A86}"/>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01063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9"/>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10"/>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grpId="0" nodeType="clickEffect">
                                  <p:stCondLst>
                                    <p:cond delay="0"/>
                                  </p:stCondLst>
                                  <p:iterate type="lt">
                                    <p:tmAbs val="25"/>
                                  </p:iterate>
                                  <p:childTnLst>
                                    <p:set>
                                      <p:cBhvr override="childStyle">
                                        <p:cTn id="26" dur="indefinite"/>
                                        <p:tgtEl>
                                          <p:spTgt spid="12"/>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mph" presetSubtype="0" grpId="0" nodeType="clickEffect">
                                  <p:stCondLst>
                                    <p:cond delay="0"/>
                                  </p:stCondLst>
                                  <p:iterate type="lt">
                                    <p:tmAbs val="25"/>
                                  </p:iterate>
                                  <p:childTnLst>
                                    <p:set>
                                      <p:cBhvr override="childStyle">
                                        <p:cTn id="44" dur="indefinite"/>
                                        <p:tgtEl>
                                          <p:spTgt spid="13"/>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5" presetClass="emph" presetSubtype="0" grpId="0" nodeType="clickEffect">
                                  <p:stCondLst>
                                    <p:cond delay="0"/>
                                  </p:stCondLst>
                                  <p:iterate type="lt">
                                    <p:tmAbs val="25"/>
                                  </p:iterate>
                                  <p:childTnLst>
                                    <p:set>
                                      <p:cBhvr override="childStyle">
                                        <p:cTn id="48" dur="indefinite"/>
                                        <p:tgtEl>
                                          <p:spTgt spid="14"/>
                                        </p:tgtEl>
                                        <p:attrNameLst>
                                          <p:attrName>style.fontWeight</p:attrName>
                                        </p:attrNameLst>
                                      </p:cBhvr>
                                      <p:to>
                                        <p:strVal val="bold"/>
                                      </p:to>
                                    </p:set>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0" nodeType="clickEffect">
                                  <p:stCondLst>
                                    <p:cond delay="0"/>
                                  </p:stCondLst>
                                  <p:iterate type="lt">
                                    <p:tmAbs val="25"/>
                                  </p:iterate>
                                  <p:childTnLst>
                                    <p:set>
                                      <p:cBhvr override="childStyle">
                                        <p:cTn id="52" dur="indefinite"/>
                                        <p:tgtEl>
                                          <p:spTgt spid="15"/>
                                        </p:tgtEl>
                                        <p:attrNameLst>
                                          <p:attrName>style.fontWeight</p:attrName>
                                        </p:attrNameLst>
                                      </p:cBhvr>
                                      <p:to>
                                        <p:strVal val="bold"/>
                                      </p:to>
                                    </p:set>
                                  </p:childTnLst>
                                </p:cTn>
                              </p:par>
                            </p:childTnLst>
                          </p:cTn>
                        </p:par>
                      </p:childTnLst>
                    </p:cTn>
                  </p:par>
                  <p:par>
                    <p:cTn id="53" fill="hold">
                      <p:stCondLst>
                        <p:cond delay="indefinite"/>
                      </p:stCondLst>
                      <p:childTnLst>
                        <p:par>
                          <p:cTn id="54" fill="hold">
                            <p:stCondLst>
                              <p:cond delay="0"/>
                            </p:stCondLst>
                            <p:childTnLst>
                              <p:par>
                                <p:cTn id="55" presetID="15" presetClass="emph" presetSubtype="0" grpId="0" nodeType="clickEffect">
                                  <p:stCondLst>
                                    <p:cond delay="0"/>
                                  </p:stCondLst>
                                  <p:iterate type="lt">
                                    <p:tmAbs val="25"/>
                                  </p:iterate>
                                  <p:childTnLst>
                                    <p:set>
                                      <p:cBhvr override="childStyle">
                                        <p:cTn id="56" dur="indefinite"/>
                                        <p:tgtEl>
                                          <p:spTgt spid="1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P spid="9" grpId="0"/>
      <p:bldP spid="10" grpId="0"/>
      <p:bldP spid="12" grpId="0"/>
      <p:bldP spid="13" grpId="0"/>
      <p:bldP spid="14" grpId="0"/>
      <p:bldP spid="15" grpId="0"/>
      <p:bldP spid="16" grpId="0"/>
      <p:bldP spid="2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BF4A6-9591-47A9-9B99-62069CB82B8F}"/>
              </a:ext>
            </a:extLst>
          </p:cNvPr>
          <p:cNvSpPr txBox="1"/>
          <p:nvPr/>
        </p:nvSpPr>
        <p:spPr>
          <a:xfrm>
            <a:off x="893843" y="1655388"/>
            <a:ext cx="3843315" cy="523220"/>
          </a:xfrm>
          <a:prstGeom prst="rect">
            <a:avLst/>
          </a:prstGeom>
          <a:solidFill>
            <a:schemeClr val="bg1"/>
          </a:solidFill>
        </p:spPr>
        <p:txBody>
          <a:bodyPr wrap="square" rtlCol="0">
            <a:spAutoFit/>
          </a:bodyPr>
          <a:lstStyle/>
          <a:p>
            <a:r>
              <a:rPr lang="da-DK" sz="1400" dirty="0">
                <a:latin typeface="Lato black"/>
              </a:rPr>
              <a:t>Kvalitetssikre data fra UNI-Login</a:t>
            </a:r>
          </a:p>
          <a:p>
            <a:endParaRPr lang="da-DK" sz="1400" dirty="0">
              <a:latin typeface="Lato black"/>
            </a:endParaRPr>
          </a:p>
        </p:txBody>
      </p:sp>
      <p:sp>
        <p:nvSpPr>
          <p:cNvPr id="14" name="TextBox 13">
            <a:extLst>
              <a:ext uri="{FF2B5EF4-FFF2-40B4-BE49-F238E27FC236}">
                <a16:creationId xmlns:a16="http://schemas.microsoft.com/office/drawing/2014/main" id="{2B5A457C-DD86-46C6-8C4C-E76CFFA823D5}"/>
              </a:ext>
            </a:extLst>
          </p:cNvPr>
          <p:cNvSpPr txBox="1"/>
          <p:nvPr/>
        </p:nvSpPr>
        <p:spPr>
          <a:xfrm>
            <a:off x="893843" y="2136738"/>
            <a:ext cx="3648655" cy="307777"/>
          </a:xfrm>
          <a:prstGeom prst="rect">
            <a:avLst/>
          </a:prstGeom>
          <a:solidFill>
            <a:schemeClr val="bg1"/>
          </a:solidFill>
        </p:spPr>
        <p:txBody>
          <a:bodyPr wrap="square" rtlCol="0">
            <a:spAutoFit/>
          </a:bodyPr>
          <a:lstStyle/>
          <a:p>
            <a:r>
              <a:rPr lang="da-DK" sz="1400" dirty="0">
                <a:latin typeface="Lato black"/>
              </a:rPr>
              <a:t>Kvalitetssikre skemasynkronisering</a:t>
            </a:r>
          </a:p>
        </p:txBody>
      </p:sp>
      <p:sp>
        <p:nvSpPr>
          <p:cNvPr id="15" name="TextBox 14">
            <a:extLst>
              <a:ext uri="{FF2B5EF4-FFF2-40B4-BE49-F238E27FC236}">
                <a16:creationId xmlns:a16="http://schemas.microsoft.com/office/drawing/2014/main" id="{50C9B840-076D-4F9B-B9BD-E2EF61DA9C4D}"/>
              </a:ext>
            </a:extLst>
          </p:cNvPr>
          <p:cNvSpPr txBox="1"/>
          <p:nvPr/>
        </p:nvSpPr>
        <p:spPr>
          <a:xfrm>
            <a:off x="893842" y="2661784"/>
            <a:ext cx="3843315" cy="523220"/>
          </a:xfrm>
          <a:prstGeom prst="rect">
            <a:avLst/>
          </a:prstGeom>
          <a:solidFill>
            <a:schemeClr val="bg1"/>
          </a:solidFill>
        </p:spPr>
        <p:txBody>
          <a:bodyPr wrap="square" rtlCol="0">
            <a:spAutoFit/>
          </a:bodyPr>
          <a:lstStyle/>
          <a:p>
            <a:r>
              <a:rPr lang="da-DK" sz="1400" dirty="0">
                <a:latin typeface="Lato black"/>
              </a:rPr>
              <a:t>Opsætte datapolitik</a:t>
            </a:r>
          </a:p>
          <a:p>
            <a:endParaRPr lang="da-DK" sz="1400" dirty="0">
              <a:latin typeface="Lato black"/>
            </a:endParaRPr>
          </a:p>
        </p:txBody>
      </p:sp>
      <p:sp>
        <p:nvSpPr>
          <p:cNvPr id="16" name="TextBox 15">
            <a:extLst>
              <a:ext uri="{FF2B5EF4-FFF2-40B4-BE49-F238E27FC236}">
                <a16:creationId xmlns:a16="http://schemas.microsoft.com/office/drawing/2014/main" id="{BD5500A3-DFE2-4125-A6BE-B9C573B4E3E7}"/>
              </a:ext>
            </a:extLst>
          </p:cNvPr>
          <p:cNvSpPr txBox="1"/>
          <p:nvPr/>
        </p:nvSpPr>
        <p:spPr>
          <a:xfrm>
            <a:off x="893844" y="3148228"/>
            <a:ext cx="3145722" cy="738664"/>
          </a:xfrm>
          <a:prstGeom prst="rect">
            <a:avLst/>
          </a:prstGeom>
          <a:solidFill>
            <a:schemeClr val="bg1"/>
          </a:solidFill>
        </p:spPr>
        <p:txBody>
          <a:bodyPr wrap="square" rtlCol="0">
            <a:spAutoFit/>
          </a:bodyPr>
          <a:lstStyle/>
          <a:p>
            <a:r>
              <a:rPr lang="da-DK" sz="1400" dirty="0">
                <a:latin typeface="Lato black"/>
              </a:rPr>
              <a:t>Opsætte institutionens </a:t>
            </a:r>
            <a:r>
              <a:rPr lang="da-DK" sz="1400" dirty="0" err="1">
                <a:latin typeface="Lato black"/>
              </a:rPr>
              <a:t>dashboards</a:t>
            </a:r>
            <a:r>
              <a:rPr lang="da-DK" sz="1400" dirty="0">
                <a:latin typeface="Lato black"/>
              </a:rPr>
              <a:t> – herunder </a:t>
            </a:r>
            <a:r>
              <a:rPr lang="da-DK" sz="1400" dirty="0" err="1">
                <a:latin typeface="Lato black"/>
              </a:rPr>
              <a:t>widgets</a:t>
            </a:r>
            <a:endParaRPr lang="da-DK" sz="1400" dirty="0">
              <a:latin typeface="Lato black"/>
            </a:endParaRPr>
          </a:p>
          <a:p>
            <a:endParaRPr lang="da-DK" sz="1400" dirty="0">
              <a:latin typeface="Lato black"/>
            </a:endParaRPr>
          </a:p>
        </p:txBody>
      </p:sp>
      <p:sp>
        <p:nvSpPr>
          <p:cNvPr id="17" name="TextBox 16">
            <a:extLst>
              <a:ext uri="{FF2B5EF4-FFF2-40B4-BE49-F238E27FC236}">
                <a16:creationId xmlns:a16="http://schemas.microsoft.com/office/drawing/2014/main" id="{6C6D409F-03C3-47F5-8E7D-089D2218BAB4}"/>
              </a:ext>
            </a:extLst>
          </p:cNvPr>
          <p:cNvSpPr txBox="1"/>
          <p:nvPr/>
        </p:nvSpPr>
        <p:spPr>
          <a:xfrm>
            <a:off x="5228254" y="1669090"/>
            <a:ext cx="3898813" cy="523220"/>
          </a:xfrm>
          <a:prstGeom prst="rect">
            <a:avLst/>
          </a:prstGeom>
          <a:solidFill>
            <a:schemeClr val="bg1"/>
          </a:solidFill>
        </p:spPr>
        <p:txBody>
          <a:bodyPr wrap="square" rtlCol="0">
            <a:spAutoFit/>
          </a:bodyPr>
          <a:lstStyle/>
          <a:p>
            <a:r>
              <a:rPr lang="da-DK" sz="1400" dirty="0">
                <a:latin typeface="Lato black"/>
              </a:rPr>
              <a:t>Opsætte institutionens grupper</a:t>
            </a:r>
          </a:p>
          <a:p>
            <a:endParaRPr lang="da-DK" sz="1400" dirty="0">
              <a:latin typeface="Lato black"/>
            </a:endParaRPr>
          </a:p>
        </p:txBody>
      </p:sp>
      <p:sp>
        <p:nvSpPr>
          <p:cNvPr id="18" name="TextBox 17">
            <a:extLst>
              <a:ext uri="{FF2B5EF4-FFF2-40B4-BE49-F238E27FC236}">
                <a16:creationId xmlns:a16="http://schemas.microsoft.com/office/drawing/2014/main" id="{84CD3565-9C0A-4EA0-812E-08B4B6815DB8}"/>
              </a:ext>
            </a:extLst>
          </p:cNvPr>
          <p:cNvSpPr txBox="1"/>
          <p:nvPr/>
        </p:nvSpPr>
        <p:spPr>
          <a:xfrm>
            <a:off x="5245183" y="2143409"/>
            <a:ext cx="3814270" cy="307777"/>
          </a:xfrm>
          <a:prstGeom prst="rect">
            <a:avLst/>
          </a:prstGeom>
          <a:solidFill>
            <a:schemeClr val="bg1"/>
          </a:solidFill>
        </p:spPr>
        <p:txBody>
          <a:bodyPr wrap="square" rtlCol="0">
            <a:spAutoFit/>
          </a:bodyPr>
          <a:lstStyle/>
          <a:p>
            <a:r>
              <a:rPr lang="da-DK" sz="1400" dirty="0">
                <a:latin typeface="Lato black"/>
              </a:rPr>
              <a:t>Opsætte supplerende stamdata og tilladelser</a:t>
            </a:r>
          </a:p>
        </p:txBody>
      </p:sp>
      <p:sp>
        <p:nvSpPr>
          <p:cNvPr id="19" name="TextBox 18">
            <a:extLst>
              <a:ext uri="{FF2B5EF4-FFF2-40B4-BE49-F238E27FC236}">
                <a16:creationId xmlns:a16="http://schemas.microsoft.com/office/drawing/2014/main" id="{612F21E0-1720-4F6E-8CBF-02307A978339}"/>
              </a:ext>
            </a:extLst>
          </p:cNvPr>
          <p:cNvSpPr txBox="1"/>
          <p:nvPr/>
        </p:nvSpPr>
        <p:spPr>
          <a:xfrm>
            <a:off x="5245183" y="2649374"/>
            <a:ext cx="3814264" cy="523220"/>
          </a:xfrm>
          <a:prstGeom prst="rect">
            <a:avLst/>
          </a:prstGeom>
          <a:solidFill>
            <a:schemeClr val="bg1"/>
          </a:solidFill>
        </p:spPr>
        <p:txBody>
          <a:bodyPr wrap="square" rtlCol="0">
            <a:spAutoFit/>
          </a:bodyPr>
          <a:lstStyle/>
          <a:p>
            <a:r>
              <a:rPr lang="da-DK" sz="1400" dirty="0">
                <a:latin typeface="Lato black"/>
              </a:rPr>
              <a:t>Tildele roller og rettigheder</a:t>
            </a:r>
          </a:p>
          <a:p>
            <a:endParaRPr lang="da-DK" sz="1400" dirty="0">
              <a:latin typeface="Lato black"/>
            </a:endParaRPr>
          </a:p>
        </p:txBody>
      </p:sp>
      <p:sp>
        <p:nvSpPr>
          <p:cNvPr id="22" name="Title 1">
            <a:extLst>
              <a:ext uri="{FF2B5EF4-FFF2-40B4-BE49-F238E27FC236}">
                <a16:creationId xmlns:a16="http://schemas.microsoft.com/office/drawing/2014/main" id="{D88715CB-8610-48D4-9808-D7AE8272FED4}"/>
              </a:ext>
            </a:extLst>
          </p:cNvPr>
          <p:cNvSpPr txBox="1">
            <a:spLocks/>
          </p:cNvSpPr>
          <p:nvPr/>
        </p:nvSpPr>
        <p:spPr>
          <a:xfrm>
            <a:off x="615737" y="1020763"/>
            <a:ext cx="6738651" cy="604190"/>
          </a:xfrm>
          <a:prstGeom prst="rect">
            <a:avLst/>
          </a:prstGeom>
        </p:spPr>
        <p:txBody>
          <a:bodyPr vert="horz" lIns="0" tIns="0" rIns="0" bIns="0" rtlCol="0" anchor="t" anchorCtr="0">
            <a:normAutofit lnSpcReduction="1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De 7 institutionstrin</a:t>
            </a:r>
            <a:b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25" name="Picture 24">
            <a:extLst>
              <a:ext uri="{FF2B5EF4-FFF2-40B4-BE49-F238E27FC236}">
                <a16:creationId xmlns:a16="http://schemas.microsoft.com/office/drawing/2014/main" id="{58AA3682-EB8A-4E16-9ECF-63CE91D4ED8C}"/>
              </a:ext>
            </a:extLst>
          </p:cNvPr>
          <p:cNvPicPr>
            <a:picLocks noChangeAspect="1"/>
          </p:cNvPicPr>
          <p:nvPr/>
        </p:nvPicPr>
        <p:blipFill>
          <a:blip r:embed="rId3"/>
          <a:stretch>
            <a:fillRect/>
          </a:stretch>
        </p:blipFill>
        <p:spPr>
          <a:xfrm>
            <a:off x="508024" y="1558357"/>
            <a:ext cx="385817" cy="499530"/>
          </a:xfrm>
          <a:prstGeom prst="rect">
            <a:avLst/>
          </a:prstGeom>
        </p:spPr>
      </p:pic>
      <p:pic>
        <p:nvPicPr>
          <p:cNvPr id="27" name="Picture 26">
            <a:extLst>
              <a:ext uri="{FF2B5EF4-FFF2-40B4-BE49-F238E27FC236}">
                <a16:creationId xmlns:a16="http://schemas.microsoft.com/office/drawing/2014/main" id="{AB07E632-F6AD-40BB-8FFE-5C3592525CBF}"/>
              </a:ext>
            </a:extLst>
          </p:cNvPr>
          <p:cNvPicPr>
            <a:picLocks noChangeAspect="1"/>
          </p:cNvPicPr>
          <p:nvPr/>
        </p:nvPicPr>
        <p:blipFill>
          <a:blip r:embed="rId4"/>
          <a:stretch>
            <a:fillRect/>
          </a:stretch>
        </p:blipFill>
        <p:spPr>
          <a:xfrm>
            <a:off x="502357" y="2080624"/>
            <a:ext cx="378785" cy="490426"/>
          </a:xfrm>
          <a:prstGeom prst="rect">
            <a:avLst/>
          </a:prstGeom>
        </p:spPr>
      </p:pic>
      <p:pic>
        <p:nvPicPr>
          <p:cNvPr id="28" name="Picture 27">
            <a:extLst>
              <a:ext uri="{FF2B5EF4-FFF2-40B4-BE49-F238E27FC236}">
                <a16:creationId xmlns:a16="http://schemas.microsoft.com/office/drawing/2014/main" id="{C2222831-79DF-4500-8969-78243FE1D7BF}"/>
              </a:ext>
            </a:extLst>
          </p:cNvPr>
          <p:cNvPicPr>
            <a:picLocks noChangeAspect="1"/>
          </p:cNvPicPr>
          <p:nvPr/>
        </p:nvPicPr>
        <p:blipFill>
          <a:blip r:embed="rId5"/>
          <a:stretch>
            <a:fillRect/>
          </a:stretch>
        </p:blipFill>
        <p:spPr>
          <a:xfrm>
            <a:off x="502357" y="2594255"/>
            <a:ext cx="378785" cy="490426"/>
          </a:xfrm>
          <a:prstGeom prst="rect">
            <a:avLst/>
          </a:prstGeom>
        </p:spPr>
      </p:pic>
      <p:pic>
        <p:nvPicPr>
          <p:cNvPr id="29" name="Picture 28">
            <a:extLst>
              <a:ext uri="{FF2B5EF4-FFF2-40B4-BE49-F238E27FC236}">
                <a16:creationId xmlns:a16="http://schemas.microsoft.com/office/drawing/2014/main" id="{4DC3DCB3-7B27-4A47-8EDE-89FE3C5FE952}"/>
              </a:ext>
            </a:extLst>
          </p:cNvPr>
          <p:cNvPicPr>
            <a:picLocks noChangeAspect="1"/>
          </p:cNvPicPr>
          <p:nvPr/>
        </p:nvPicPr>
        <p:blipFill>
          <a:blip r:embed="rId6"/>
          <a:stretch>
            <a:fillRect/>
          </a:stretch>
        </p:blipFill>
        <p:spPr>
          <a:xfrm>
            <a:off x="514654" y="3094718"/>
            <a:ext cx="378785" cy="490426"/>
          </a:xfrm>
          <a:prstGeom prst="rect">
            <a:avLst/>
          </a:prstGeom>
        </p:spPr>
      </p:pic>
      <p:pic>
        <p:nvPicPr>
          <p:cNvPr id="30" name="Picture 29">
            <a:extLst>
              <a:ext uri="{FF2B5EF4-FFF2-40B4-BE49-F238E27FC236}">
                <a16:creationId xmlns:a16="http://schemas.microsoft.com/office/drawing/2014/main" id="{F871856E-8926-4F36-95A0-569A23253370}"/>
              </a:ext>
            </a:extLst>
          </p:cNvPr>
          <p:cNvPicPr>
            <a:picLocks noChangeAspect="1"/>
          </p:cNvPicPr>
          <p:nvPr/>
        </p:nvPicPr>
        <p:blipFill>
          <a:blip r:embed="rId7"/>
          <a:stretch>
            <a:fillRect/>
          </a:stretch>
        </p:blipFill>
        <p:spPr>
          <a:xfrm>
            <a:off x="4838018" y="1600256"/>
            <a:ext cx="378785" cy="490425"/>
          </a:xfrm>
          <a:prstGeom prst="rect">
            <a:avLst/>
          </a:prstGeom>
        </p:spPr>
      </p:pic>
      <p:pic>
        <p:nvPicPr>
          <p:cNvPr id="31" name="Picture 30">
            <a:extLst>
              <a:ext uri="{FF2B5EF4-FFF2-40B4-BE49-F238E27FC236}">
                <a16:creationId xmlns:a16="http://schemas.microsoft.com/office/drawing/2014/main" id="{0D246C08-A131-470D-A94A-7F65759AFA1C}"/>
              </a:ext>
            </a:extLst>
          </p:cNvPr>
          <p:cNvPicPr>
            <a:picLocks noChangeAspect="1"/>
          </p:cNvPicPr>
          <p:nvPr/>
        </p:nvPicPr>
        <p:blipFill>
          <a:blip r:embed="rId8"/>
          <a:stretch>
            <a:fillRect/>
          </a:stretch>
        </p:blipFill>
        <p:spPr>
          <a:xfrm>
            <a:off x="4839469" y="2090681"/>
            <a:ext cx="378785" cy="490426"/>
          </a:xfrm>
          <a:prstGeom prst="rect">
            <a:avLst/>
          </a:prstGeom>
        </p:spPr>
      </p:pic>
      <p:pic>
        <p:nvPicPr>
          <p:cNvPr id="32" name="Picture 31">
            <a:extLst>
              <a:ext uri="{FF2B5EF4-FFF2-40B4-BE49-F238E27FC236}">
                <a16:creationId xmlns:a16="http://schemas.microsoft.com/office/drawing/2014/main" id="{EC00BEAD-6BAF-462F-8E71-F75B8AEDA4C5}"/>
              </a:ext>
            </a:extLst>
          </p:cNvPr>
          <p:cNvPicPr>
            <a:picLocks noChangeAspect="1"/>
          </p:cNvPicPr>
          <p:nvPr/>
        </p:nvPicPr>
        <p:blipFill>
          <a:blip r:embed="rId9"/>
          <a:stretch>
            <a:fillRect/>
          </a:stretch>
        </p:blipFill>
        <p:spPr>
          <a:xfrm>
            <a:off x="4849469" y="2581107"/>
            <a:ext cx="378785" cy="490426"/>
          </a:xfrm>
          <a:prstGeom prst="rect">
            <a:avLst/>
          </a:prstGeom>
        </p:spPr>
      </p:pic>
      <p:sp>
        <p:nvSpPr>
          <p:cNvPr id="24" name="Ellipse 48">
            <a:extLst>
              <a:ext uri="{FF2B5EF4-FFF2-40B4-BE49-F238E27FC236}">
                <a16:creationId xmlns:a16="http://schemas.microsoft.com/office/drawing/2014/main" id="{A0D02DD0-6B81-49FB-AF70-2A7727EEB747}"/>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3203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15 min</a:t>
            </a:r>
          </a:p>
        </p:txBody>
      </p:sp>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3"/>
          <a:srcRect l="26882" t="21925" r="41964" b="54866"/>
          <a:stretch/>
        </p:blipFill>
        <p:spPr>
          <a:xfrm>
            <a:off x="1636202" y="2289337"/>
            <a:ext cx="7507798" cy="3425663"/>
          </a:xfrm>
          <a:prstGeom prst="rect">
            <a:avLst/>
          </a:prstGeom>
        </p:spPr>
      </p:pic>
    </p:spTree>
    <p:extLst>
      <p:ext uri="{BB962C8B-B14F-4D97-AF65-F5344CB8AC3E}">
        <p14:creationId xmlns:p14="http://schemas.microsoft.com/office/powerpoint/2010/main" val="414489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2">
            <a:extLst>
              <a:ext uri="{FF2B5EF4-FFF2-40B4-BE49-F238E27FC236}">
                <a16:creationId xmlns:a16="http://schemas.microsoft.com/office/drawing/2014/main" id="{2A9C73EF-53B0-4A3E-AC78-BC138748EBC0}"/>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Billede 15">
            <a:extLst>
              <a:ext uri="{FF2B5EF4-FFF2-40B4-BE49-F238E27FC236}">
                <a16:creationId xmlns:a16="http://schemas.microsoft.com/office/drawing/2014/main" id="{34D45AFE-A13A-4D5E-9118-B581E2D4CAB4}"/>
              </a:ext>
            </a:extLst>
          </p:cNvPr>
          <p:cNvPicPr>
            <a:picLocks noChangeAspect="1"/>
          </p:cNvPicPr>
          <p:nvPr/>
        </p:nvPicPr>
        <p:blipFill>
          <a:blip r:embed="rId3"/>
          <a:stretch>
            <a:fillRect/>
          </a:stretch>
        </p:blipFill>
        <p:spPr>
          <a:xfrm>
            <a:off x="415553" y="1222899"/>
            <a:ext cx="7319444" cy="3407675"/>
          </a:xfrm>
          <a:prstGeom prst="rect">
            <a:avLst/>
          </a:prstGeom>
        </p:spPr>
      </p:pic>
      <p:pic>
        <p:nvPicPr>
          <p:cNvPr id="14" name="Picture 13">
            <a:extLst>
              <a:ext uri="{FF2B5EF4-FFF2-40B4-BE49-F238E27FC236}">
                <a16:creationId xmlns:a16="http://schemas.microsoft.com/office/drawing/2014/main" id="{3BDD1417-37A5-4442-83AF-EC583EEF710B}"/>
              </a:ext>
            </a:extLst>
          </p:cNvPr>
          <p:cNvPicPr>
            <a:picLocks noChangeAspect="1"/>
          </p:cNvPicPr>
          <p:nvPr/>
        </p:nvPicPr>
        <p:blipFill>
          <a:blip r:embed="rId4"/>
          <a:stretch>
            <a:fillRect/>
          </a:stretch>
        </p:blipFill>
        <p:spPr>
          <a:xfrm>
            <a:off x="4075275" y="815272"/>
            <a:ext cx="993449" cy="895609"/>
          </a:xfrm>
          <a:prstGeom prst="rect">
            <a:avLst/>
          </a:prstGeom>
        </p:spPr>
      </p:pic>
      <p:sp>
        <p:nvSpPr>
          <p:cNvPr id="17" name="Rektangel 16">
            <a:extLst>
              <a:ext uri="{FF2B5EF4-FFF2-40B4-BE49-F238E27FC236}">
                <a16:creationId xmlns:a16="http://schemas.microsoft.com/office/drawing/2014/main" id="{53648733-D4D3-4F73-83E6-D8EAA6460307}"/>
              </a:ext>
            </a:extLst>
          </p:cNvPr>
          <p:cNvSpPr/>
          <p:nvPr/>
        </p:nvSpPr>
        <p:spPr>
          <a:xfrm>
            <a:off x="4209341" y="1696118"/>
            <a:ext cx="807867"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el 1">
            <a:extLst>
              <a:ext uri="{FF2B5EF4-FFF2-40B4-BE49-F238E27FC236}">
                <a16:creationId xmlns:a16="http://schemas.microsoft.com/office/drawing/2014/main" id="{051AC36E-7897-4D10-AC9C-843243ED2CEA}"/>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
        <p:nvSpPr>
          <p:cNvPr id="19" name="Rektangel 18">
            <a:extLst>
              <a:ext uri="{FF2B5EF4-FFF2-40B4-BE49-F238E27FC236}">
                <a16:creationId xmlns:a16="http://schemas.microsoft.com/office/drawing/2014/main" id="{8E54EF2C-F41D-4428-9B95-2F4FC7B2AFF5}"/>
              </a:ext>
            </a:extLst>
          </p:cNvPr>
          <p:cNvSpPr/>
          <p:nvPr/>
        </p:nvSpPr>
        <p:spPr>
          <a:xfrm>
            <a:off x="238539" y="2800836"/>
            <a:ext cx="294861"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1F34-1ACD-4D18-B1BD-5D94D43B577B}"/>
              </a:ext>
            </a:extLst>
          </p:cNvPr>
          <p:cNvSpPr>
            <a:spLocks noGrp="1"/>
          </p:cNvSpPr>
          <p:nvPr>
            <p:ph type="title"/>
          </p:nvPr>
        </p:nvSpPr>
        <p:spPr>
          <a:xfrm>
            <a:off x="514186" y="3811056"/>
            <a:ext cx="6738651" cy="604190"/>
          </a:xfrm>
        </p:spPr>
        <p:txBody>
          <a:bodyPr>
            <a:noAutofit/>
          </a:bodyPr>
          <a:lstStyle/>
          <a:p>
            <a:r>
              <a:rPr lang="da-DK" sz="3000" dirty="0">
                <a:solidFill>
                  <a:schemeClr val="accent2"/>
                </a:solidFill>
                <a:latin typeface="Lato black"/>
              </a:rPr>
              <a:t>= </a:t>
            </a:r>
            <a:r>
              <a:rPr lang="da-DK" sz="3000" u="sng" dirty="0">
                <a:latin typeface="Lato black"/>
                <a:hlinkClick r:id="rId3"/>
              </a:rPr>
              <a:t>www.aulainfo.dk</a:t>
            </a:r>
            <a:br>
              <a:rPr lang="da-DK" sz="3000" dirty="0">
                <a:latin typeface="Lato black"/>
              </a:rPr>
            </a:br>
            <a:endParaRPr lang="da-DK" sz="3000" dirty="0">
              <a:solidFill>
                <a:schemeClr val="accent2"/>
              </a:solidFill>
              <a:latin typeface="Lato black"/>
            </a:endParaRPr>
          </a:p>
        </p:txBody>
      </p:sp>
      <p:sp>
        <p:nvSpPr>
          <p:cNvPr id="8" name="TextBox 7">
            <a:extLst>
              <a:ext uri="{FF2B5EF4-FFF2-40B4-BE49-F238E27FC236}">
                <a16:creationId xmlns:a16="http://schemas.microsoft.com/office/drawing/2014/main" id="{BB77F709-6AD0-4E57-86E5-DCF336BAA91E}"/>
              </a:ext>
            </a:extLst>
          </p:cNvPr>
          <p:cNvSpPr txBox="1"/>
          <p:nvPr/>
        </p:nvSpPr>
        <p:spPr>
          <a:xfrm>
            <a:off x="5686732" y="2656062"/>
            <a:ext cx="3457268" cy="769441"/>
          </a:xfrm>
          <a:prstGeom prst="rect">
            <a:avLst/>
          </a:prstGeom>
          <a:noFill/>
        </p:spPr>
        <p:txBody>
          <a:bodyPr wrap="square" rtlCol="0">
            <a:spAutoFit/>
          </a:bodyPr>
          <a:lstStyle/>
          <a:p>
            <a:r>
              <a:rPr lang="da-DK" sz="3000" b="1" dirty="0">
                <a:solidFill>
                  <a:schemeClr val="accent5"/>
                </a:solidFill>
              </a:rPr>
              <a:t>Udrulningsdrejebog</a:t>
            </a:r>
          </a:p>
          <a:p>
            <a:r>
              <a:rPr lang="da-DK" sz="1400" i="1" dirty="0">
                <a:solidFill>
                  <a:schemeClr val="accent5"/>
                </a:solidFill>
              </a:rPr>
              <a:t>link</a:t>
            </a:r>
            <a:endParaRPr lang="da-DK" sz="1400" b="1" dirty="0">
              <a:solidFill>
                <a:schemeClr val="accent5"/>
              </a:solidFill>
            </a:endParaRPr>
          </a:p>
        </p:txBody>
      </p:sp>
      <p:sp>
        <p:nvSpPr>
          <p:cNvPr id="10" name="TextBox 9">
            <a:extLst>
              <a:ext uri="{FF2B5EF4-FFF2-40B4-BE49-F238E27FC236}">
                <a16:creationId xmlns:a16="http://schemas.microsoft.com/office/drawing/2014/main" id="{C888FAB9-6A7E-41A6-BC14-2BEC98431CD7}"/>
              </a:ext>
            </a:extLst>
          </p:cNvPr>
          <p:cNvSpPr txBox="1"/>
          <p:nvPr/>
        </p:nvSpPr>
        <p:spPr>
          <a:xfrm>
            <a:off x="492382" y="2671119"/>
            <a:ext cx="4766553" cy="769441"/>
          </a:xfrm>
          <a:prstGeom prst="rect">
            <a:avLst/>
          </a:prstGeom>
          <a:noFill/>
        </p:spPr>
        <p:txBody>
          <a:bodyPr wrap="square" rtlCol="0">
            <a:spAutoFit/>
          </a:bodyPr>
          <a:lstStyle/>
          <a:p>
            <a:r>
              <a:rPr lang="da-DK" sz="3000" b="1" dirty="0">
                <a:solidFill>
                  <a:schemeClr val="accent5"/>
                </a:solidFill>
              </a:rPr>
              <a:t>Administratorvejledning</a:t>
            </a:r>
          </a:p>
          <a:p>
            <a:r>
              <a:rPr lang="da-DK" sz="1400" i="1" dirty="0">
                <a:solidFill>
                  <a:schemeClr val="accent5"/>
                </a:solidFill>
              </a:rPr>
              <a:t>link</a:t>
            </a:r>
          </a:p>
        </p:txBody>
      </p:sp>
      <p:pic>
        <p:nvPicPr>
          <p:cNvPr id="9" name="Picture 8">
            <a:extLst>
              <a:ext uri="{FF2B5EF4-FFF2-40B4-BE49-F238E27FC236}">
                <a16:creationId xmlns:a16="http://schemas.microsoft.com/office/drawing/2014/main" id="{A4503295-940C-4289-8125-08206BE82DAD}"/>
              </a:ext>
            </a:extLst>
          </p:cNvPr>
          <p:cNvPicPr>
            <a:picLocks noChangeAspect="1"/>
          </p:cNvPicPr>
          <p:nvPr/>
        </p:nvPicPr>
        <p:blipFill>
          <a:blip r:embed="rId4"/>
          <a:stretch>
            <a:fillRect/>
          </a:stretch>
        </p:blipFill>
        <p:spPr>
          <a:xfrm>
            <a:off x="615737" y="1881449"/>
            <a:ext cx="1943303" cy="789670"/>
          </a:xfrm>
          <a:prstGeom prst="rect">
            <a:avLst/>
          </a:prstGeom>
        </p:spPr>
      </p:pic>
      <p:pic>
        <p:nvPicPr>
          <p:cNvPr id="12" name="Picture 11">
            <a:extLst>
              <a:ext uri="{FF2B5EF4-FFF2-40B4-BE49-F238E27FC236}">
                <a16:creationId xmlns:a16="http://schemas.microsoft.com/office/drawing/2014/main" id="{E83057C0-4FF6-4543-938D-DCFB050EA989}"/>
              </a:ext>
            </a:extLst>
          </p:cNvPr>
          <p:cNvPicPr>
            <a:picLocks noChangeAspect="1"/>
          </p:cNvPicPr>
          <p:nvPr/>
        </p:nvPicPr>
        <p:blipFill>
          <a:blip r:embed="rId4"/>
          <a:stretch>
            <a:fillRect/>
          </a:stretch>
        </p:blipFill>
        <p:spPr>
          <a:xfrm>
            <a:off x="5769289" y="1941978"/>
            <a:ext cx="1943303" cy="789670"/>
          </a:xfrm>
          <a:prstGeom prst="rect">
            <a:avLst/>
          </a:prstGeom>
        </p:spPr>
      </p:pic>
      <p:sp>
        <p:nvSpPr>
          <p:cNvPr id="11" name="TextBox 10">
            <a:extLst>
              <a:ext uri="{FF2B5EF4-FFF2-40B4-BE49-F238E27FC236}">
                <a16:creationId xmlns:a16="http://schemas.microsoft.com/office/drawing/2014/main" id="{63186F11-14D6-4F2C-B511-9DD723132A81}"/>
              </a:ext>
            </a:extLst>
          </p:cNvPr>
          <p:cNvSpPr txBox="1"/>
          <p:nvPr/>
        </p:nvSpPr>
        <p:spPr>
          <a:xfrm>
            <a:off x="4786882" y="2368993"/>
            <a:ext cx="1366489" cy="830997"/>
          </a:xfrm>
          <a:prstGeom prst="rect">
            <a:avLst/>
          </a:prstGeom>
          <a:noFill/>
        </p:spPr>
        <p:txBody>
          <a:bodyPr wrap="square" rtlCol="0">
            <a:spAutoFit/>
          </a:bodyPr>
          <a:lstStyle/>
          <a:p>
            <a:r>
              <a:rPr lang="da-DK" sz="4800" dirty="0">
                <a:solidFill>
                  <a:schemeClr val="accent5"/>
                </a:solidFill>
                <a:latin typeface="Lato black"/>
              </a:rPr>
              <a:t>+</a:t>
            </a:r>
          </a:p>
        </p:txBody>
      </p:sp>
      <p:sp>
        <p:nvSpPr>
          <p:cNvPr id="14" name="Title 1">
            <a:extLst>
              <a:ext uri="{FF2B5EF4-FFF2-40B4-BE49-F238E27FC236}">
                <a16:creationId xmlns:a16="http://schemas.microsoft.com/office/drawing/2014/main" id="{614FECBA-29B7-4903-B28F-9E01D01C6C85}"/>
              </a:ext>
            </a:extLst>
          </p:cNvPr>
          <p:cNvSpPr txBox="1">
            <a:spLocks/>
          </p:cNvSpPr>
          <p:nvPr/>
        </p:nvSpPr>
        <p:spPr>
          <a:xfrm>
            <a:off x="615737" y="1020763"/>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Hvordan så herfra?</a:t>
            </a: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3" name="Ellipse 48">
            <a:extLst>
              <a:ext uri="{FF2B5EF4-FFF2-40B4-BE49-F238E27FC236}">
                <a16:creationId xmlns:a16="http://schemas.microsoft.com/office/drawing/2014/main" id="{49058F0A-9409-4F0A-8BD2-DF8E5CDA1950}"/>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44596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618979" y="1815323"/>
            <a:ext cx="0" cy="271551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3"/>
          <a:srcRect l="25674" t="17724" r="39645" b="36861"/>
          <a:stretch/>
        </p:blipFill>
        <p:spPr>
          <a:xfrm>
            <a:off x="3328051"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Administratorens huskeseddel</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494023" y="1615461"/>
            <a:ext cx="5023788" cy="3693319"/>
          </a:xfrm>
          <a:prstGeom prst="rect">
            <a:avLst/>
          </a:prstGeom>
        </p:spPr>
        <p:txBody>
          <a:bodyPr wrap="square">
            <a:spAutoFit/>
          </a:bodyPr>
          <a:lstStyle/>
          <a:p>
            <a:pPr marL="285750" indent="-285750">
              <a:buFont typeface="Arial" panose="020B0604020202020204" pitchFamily="34" charset="0"/>
              <a:buChar char="•"/>
              <a:defRPr/>
            </a:pPr>
            <a:r>
              <a:rPr lang="da-DK" sz="1800" dirty="0">
                <a:solidFill>
                  <a:schemeClr val="bg1"/>
                </a:solidFill>
                <a:latin typeface="Lato" panose="020F0502020204030203"/>
              </a:rPr>
              <a:t>Del afklaringspunkter på huskeseddel med jeres team </a:t>
            </a:r>
          </a:p>
          <a:p>
            <a:pPr marL="285750" indent="-285750">
              <a:buFont typeface="Arial" panose="020B0604020202020204" pitchFamily="34" charset="0"/>
              <a:buChar char="•"/>
              <a:defRPr/>
            </a:pPr>
            <a:endParaRPr lang="da-DK" sz="1800" dirty="0">
              <a:solidFill>
                <a:schemeClr val="bg1"/>
              </a:solidFill>
              <a:latin typeface="Lato" panose="020F0502020204030203"/>
            </a:endParaRPr>
          </a:p>
          <a:p>
            <a:pPr marL="285750" indent="-285750">
              <a:buFont typeface="Arial" panose="020B0604020202020204" pitchFamily="34" charset="0"/>
              <a:buChar char="•"/>
              <a:defRPr/>
            </a:pPr>
            <a:r>
              <a:rPr lang="da-DK" sz="1800" dirty="0">
                <a:solidFill>
                  <a:schemeClr val="bg1"/>
                </a:solidFill>
                <a:latin typeface="Lato" panose="020F0502020204030203"/>
              </a:rPr>
              <a:t>Udvælg og notér de tre vigtigste afklaringspunkter på </a:t>
            </a:r>
            <a:r>
              <a:rPr lang="da-DK" sz="1800" dirty="0" err="1">
                <a:solidFill>
                  <a:schemeClr val="bg1"/>
                </a:solidFill>
                <a:latin typeface="Lato" panose="020F0502020204030203"/>
              </a:rPr>
              <a:t>postits</a:t>
            </a:r>
            <a:endParaRPr lang="da-DK" sz="1800" dirty="0">
              <a:solidFill>
                <a:schemeClr val="bg1"/>
              </a:solidFill>
              <a:latin typeface="Lato" panose="020F0502020204030203"/>
            </a:endParaRPr>
          </a:p>
          <a:p>
            <a:pPr marL="285750" indent="-285750">
              <a:buFont typeface="Arial" panose="020B0604020202020204" pitchFamily="34" charset="0"/>
              <a:buChar char="•"/>
              <a:defRPr/>
            </a:pPr>
            <a:endParaRPr lang="da-DK" sz="1800" dirty="0">
              <a:solidFill>
                <a:schemeClr val="bg1"/>
              </a:solidFill>
              <a:latin typeface="Lato" panose="020F0502020204030203"/>
            </a:endParaRPr>
          </a:p>
          <a:p>
            <a:pPr marL="285750" indent="-285750">
              <a:buFont typeface="Arial" panose="020B0604020202020204" pitchFamily="34" charset="0"/>
              <a:buChar char="•"/>
              <a:defRPr/>
            </a:pPr>
            <a:r>
              <a:rPr lang="da-DK" sz="1800" dirty="0">
                <a:solidFill>
                  <a:schemeClr val="bg1"/>
                </a:solidFill>
                <a:latin typeface="Lato" panose="020F0502020204030203"/>
              </a:rPr>
              <a:t>Kategoriser afklaringspunkter – hvilke hører under afklaringer omkring </a:t>
            </a:r>
            <a:r>
              <a:rPr lang="da-DK" sz="1800" b="1" dirty="0">
                <a:solidFill>
                  <a:schemeClr val="bg1"/>
                </a:solidFill>
                <a:latin typeface="Lato" panose="020F0502020204030203"/>
              </a:rPr>
              <a:t>anvendelse</a:t>
            </a:r>
            <a:r>
              <a:rPr lang="da-DK" sz="1800" dirty="0">
                <a:solidFill>
                  <a:schemeClr val="bg1"/>
                </a:solidFill>
                <a:latin typeface="Lato" panose="020F0502020204030203"/>
              </a:rPr>
              <a:t> af Aula og hvilke omhandler </a:t>
            </a:r>
            <a:r>
              <a:rPr lang="da-DK" sz="1800" b="1" dirty="0">
                <a:solidFill>
                  <a:schemeClr val="bg1"/>
                </a:solidFill>
                <a:latin typeface="Lato" panose="020F0502020204030203"/>
              </a:rPr>
              <a:t>opsætning</a:t>
            </a:r>
            <a:r>
              <a:rPr lang="da-DK" sz="1800" dirty="0">
                <a:solidFill>
                  <a:schemeClr val="bg1"/>
                </a:solidFill>
                <a:latin typeface="Lato" panose="020F0502020204030203"/>
              </a:rPr>
              <a:t>?</a:t>
            </a:r>
          </a:p>
          <a:p>
            <a:pPr marL="285750" indent="-285750">
              <a:buFont typeface="Arial" panose="020B0604020202020204" pitchFamily="34" charset="0"/>
              <a:buChar char="•"/>
            </a:pPr>
            <a:endParaRPr lang="da-DK" sz="1800" dirty="0">
              <a:solidFill>
                <a:schemeClr val="bg1"/>
              </a:solidFill>
              <a:latin typeface="Lato" panose="020F0502020204030203"/>
            </a:endParaRPr>
          </a:p>
          <a:p>
            <a:pPr marL="285750" indent="-285750">
              <a:buFont typeface="Arial" panose="020B0604020202020204" pitchFamily="34" charset="0"/>
              <a:buChar char="•"/>
            </a:pPr>
            <a:r>
              <a:rPr lang="da-DK" sz="1800" dirty="0">
                <a:solidFill>
                  <a:schemeClr val="bg1"/>
                </a:solidFill>
                <a:latin typeface="Lato" panose="020F0502020204030203"/>
              </a:rPr>
              <a:t>Placer </a:t>
            </a:r>
            <a:r>
              <a:rPr lang="da-DK" sz="1800" dirty="0" err="1">
                <a:solidFill>
                  <a:schemeClr val="bg1"/>
                </a:solidFill>
                <a:latin typeface="Lato" panose="020F0502020204030203"/>
              </a:rPr>
              <a:t>postits</a:t>
            </a:r>
            <a:r>
              <a:rPr lang="da-DK" sz="1800" dirty="0">
                <a:solidFill>
                  <a:schemeClr val="bg1"/>
                </a:solidFill>
                <a:latin typeface="Lato" panose="020F0502020204030203"/>
              </a:rPr>
              <a:t> på væg</a:t>
            </a:r>
          </a:p>
          <a:p>
            <a:pPr marL="285750" lvl="0" indent="-285750">
              <a:buFont typeface="Arial" panose="020B0604020202020204" pitchFamily="34" charset="0"/>
              <a:buChar char="•"/>
              <a:defRPr/>
            </a:pPr>
            <a:endParaRPr lang="da-DK"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R="0" lvl="0" algn="l" defTabSz="713203" rtl="0" eaLnBrk="1" fontAlgn="auto" latinLnBrk="0" hangingPunct="1">
              <a:lnSpc>
                <a:spcPct val="100000"/>
              </a:lnSpc>
              <a:spcBef>
                <a:spcPts val="0"/>
              </a:spcBef>
              <a:spcAft>
                <a:spcPts val="800"/>
              </a:spcAft>
              <a:buClrTx/>
              <a:buSzTx/>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4782623" y="659458"/>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860" y="795668"/>
            <a:ext cx="393509" cy="3935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A99BB8B0-B4AA-491B-B396-8BEF82104650}"/>
              </a:ext>
            </a:extLst>
          </p:cNvPr>
          <p:cNvPicPr>
            <a:picLocks noChangeAspect="1"/>
          </p:cNvPicPr>
          <p:nvPr/>
        </p:nvPicPr>
        <p:blipFill rotWithShape="1">
          <a:blip r:embed="rId5"/>
          <a:srcRect l="50984" r="4494" b="20961"/>
          <a:stretch/>
        </p:blipFill>
        <p:spPr>
          <a:xfrm>
            <a:off x="5161615" y="1760678"/>
            <a:ext cx="4701391" cy="5540329"/>
          </a:xfrm>
          <a:prstGeom prst="ellipse">
            <a:avLst/>
          </a:prstGeom>
        </p:spPr>
      </p:pic>
    </p:spTree>
    <p:extLst>
      <p:ext uri="{BB962C8B-B14F-4D97-AF65-F5344CB8AC3E}">
        <p14:creationId xmlns:p14="http://schemas.microsoft.com/office/powerpoint/2010/main" val="120882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673410" y="2857997"/>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15 – Afrunding og evaluering</a:t>
            </a:r>
            <a:endParaRPr kumimoji="0" lang="da-DK" sz="16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35EBBAAF-464B-4792-BC80-B8347476C1D9}"/>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150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Afrunding</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C143BF0C-AA6C-4AA5-AC6A-E1A2680B42CA}"/>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922300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Evaluering</a:t>
            </a:r>
          </a:p>
        </p:txBody>
      </p:sp>
      <p:sp>
        <p:nvSpPr>
          <p:cNvPr id="4" name="Text Placeholder 3">
            <a:extLst>
              <a:ext uri="{FF2B5EF4-FFF2-40B4-BE49-F238E27FC236}">
                <a16:creationId xmlns:a16="http://schemas.microsoft.com/office/drawing/2014/main" id="{0D376CB9-F976-4BC2-B945-A5C12D43C73A}"/>
              </a:ext>
            </a:extLst>
          </p:cNvPr>
          <p:cNvSpPr>
            <a:spLocks noGrp="1"/>
          </p:cNvSpPr>
          <p:nvPr>
            <p:ph type="body" sz="quarter" idx="14"/>
          </p:nvPr>
        </p:nvSpPr>
        <p:spPr/>
        <p:txBody>
          <a:bodyPr>
            <a:normAutofit/>
          </a:bodyPr>
          <a:lstStyle/>
          <a:p>
            <a:r>
              <a:rPr lang="da-DK" dirty="0">
                <a:latin typeface="Lato black"/>
              </a:rPr>
              <a:t>Forløbsnummer:</a:t>
            </a:r>
          </a:p>
          <a:p>
            <a:endParaRPr lang="da-DK" dirty="0"/>
          </a:p>
          <a:p>
            <a:r>
              <a:rPr lang="da-DK" dirty="0">
                <a:latin typeface="Lato black"/>
              </a:rPr>
              <a:t>https://da.surveymonkey.com/r/R79P6RH</a:t>
            </a:r>
          </a:p>
        </p:txBody>
      </p:sp>
      <p:pic>
        <p:nvPicPr>
          <p:cNvPr id="3" name="Picture 2">
            <a:extLst>
              <a:ext uri="{FF2B5EF4-FFF2-40B4-BE49-F238E27FC236}">
                <a16:creationId xmlns:a16="http://schemas.microsoft.com/office/drawing/2014/main" id="{88E140E7-FD2C-4E96-AC7A-400BCE4EF85C}"/>
              </a:ext>
            </a:extLst>
          </p:cNvPr>
          <p:cNvPicPr>
            <a:picLocks noChangeAspect="1"/>
          </p:cNvPicPr>
          <p:nvPr/>
        </p:nvPicPr>
        <p:blipFill>
          <a:blip r:embed="rId3"/>
          <a:stretch>
            <a:fillRect/>
          </a:stretch>
        </p:blipFill>
        <p:spPr>
          <a:xfrm>
            <a:off x="4977455" y="859020"/>
            <a:ext cx="3550596" cy="3550596"/>
          </a:xfrm>
          <a:prstGeom prst="rect">
            <a:avLst/>
          </a:prstGeom>
        </p:spPr>
      </p:pic>
      <p:sp>
        <p:nvSpPr>
          <p:cNvPr id="5" name="Ellipse 48">
            <a:extLst>
              <a:ext uri="{FF2B5EF4-FFF2-40B4-BE49-F238E27FC236}">
                <a16:creationId xmlns:a16="http://schemas.microsoft.com/office/drawing/2014/main" id="{304DDC36-77CA-404F-96B8-AF0F8F7DEF7E}"/>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686868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782176" y="1188950"/>
            <a:ext cx="7389695" cy="216982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448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786DA6-164C-4EEA-913F-6D25B0CDDFA6}"/>
              </a:ext>
            </a:extLst>
          </p:cNvPr>
          <p:cNvSpPr/>
          <p:nvPr/>
        </p:nvSpPr>
        <p:spPr>
          <a:xfrm>
            <a:off x="7019924" y="3000375"/>
            <a:ext cx="1952625" cy="180975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err="1">
                <a:ln>
                  <a:noFill/>
                </a:ln>
                <a:solidFill>
                  <a:srgbClr val="000000"/>
                </a:solidFill>
                <a:effectLst/>
                <a:uLnTx/>
                <a:uFillTx/>
                <a:latin typeface="Calibri" panose="020F0502020204030204"/>
                <a:ea typeface="+mn-ea"/>
                <a:cs typeface="+mn-cs"/>
              </a:rPr>
              <a:t>Widget</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CF31B3B-D51F-41BD-8247-CE826C92C886}"/>
              </a:ext>
            </a:extLst>
          </p:cNvPr>
          <p:cNvSpPr/>
          <p:nvPr/>
        </p:nvSpPr>
        <p:spPr>
          <a:xfrm>
            <a:off x="7019923" y="1047750"/>
            <a:ext cx="1952625" cy="180975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err="1">
                <a:ln>
                  <a:noFill/>
                </a:ln>
                <a:solidFill>
                  <a:srgbClr val="000000"/>
                </a:solidFill>
                <a:effectLst/>
                <a:uLnTx/>
                <a:uFillTx/>
                <a:latin typeface="Calibri" panose="020F0502020204030204"/>
                <a:ea typeface="+mn-ea"/>
                <a:cs typeface="+mn-cs"/>
              </a:rPr>
              <a:t>Widget</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58" name="Picture 234" descr="https://s3.invisionapp-cdn.com/storage.invisionapp.com/screens/files/302572396.png?x-amz-meta-iv=3&amp;response-cache-control=max-age%3D2419200&amp;x-amz-meta-ck=e541da24c61cc5a29c5e0683273ff941&amp;AWSAccessKeyId=AKIAJFUMDU3L6GTLUDYA&amp;Expires=1541030400&amp;Signature=%2FabF6d2t7iC30Ucv5LIGgLw6hek%3D">
            <a:extLst>
              <a:ext uri="{FF2B5EF4-FFF2-40B4-BE49-F238E27FC236}">
                <a16:creationId xmlns:a16="http://schemas.microsoft.com/office/drawing/2014/main" id="{46C0FBEC-8806-4841-8974-F61789600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33"/>
            <a:ext cx="9198370" cy="18070964"/>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35">
            <a:extLst>
              <a:ext uri="{FF2B5EF4-FFF2-40B4-BE49-F238E27FC236}">
                <a16:creationId xmlns:a16="http://schemas.microsoft.com/office/drawing/2014/main" id="{51603283-D74C-438E-9168-81D30070E6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032" name="AutoShape 7">
            <a:extLst>
              <a:ext uri="{FF2B5EF4-FFF2-40B4-BE49-F238E27FC236}">
                <a16:creationId xmlns:a16="http://schemas.microsoft.com/office/drawing/2014/main" id="{2DD1E205-AAF7-49F8-A24D-56037F50AA4E}"/>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3" name="AutoShape 8">
            <a:extLst>
              <a:ext uri="{FF2B5EF4-FFF2-40B4-BE49-F238E27FC236}">
                <a16:creationId xmlns:a16="http://schemas.microsoft.com/office/drawing/2014/main" id="{EFA5E221-60B3-45A3-9F0E-DAFD597CAE9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4" name="AutoShape 9">
            <a:extLst>
              <a:ext uri="{FF2B5EF4-FFF2-40B4-BE49-F238E27FC236}">
                <a16:creationId xmlns:a16="http://schemas.microsoft.com/office/drawing/2014/main" id="{8BFECFD7-1D67-4028-B5F3-3111E7ED7DB1}"/>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5" name="AutoShape 10">
            <a:extLst>
              <a:ext uri="{FF2B5EF4-FFF2-40B4-BE49-F238E27FC236}">
                <a16:creationId xmlns:a16="http://schemas.microsoft.com/office/drawing/2014/main" id="{DB4DA466-3A37-4F24-ACF7-3398C190AAEA}"/>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6" name="AutoShape 11">
            <a:extLst>
              <a:ext uri="{FF2B5EF4-FFF2-40B4-BE49-F238E27FC236}">
                <a16:creationId xmlns:a16="http://schemas.microsoft.com/office/drawing/2014/main" id="{3AEA0BFF-E495-467C-A571-F493198BB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7" name="AutoShape 12">
            <a:extLst>
              <a:ext uri="{FF2B5EF4-FFF2-40B4-BE49-F238E27FC236}">
                <a16:creationId xmlns:a16="http://schemas.microsoft.com/office/drawing/2014/main" id="{A16B7728-182D-4755-84BE-68D5CFF9162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8" name="AutoShape 14">
            <a:extLst>
              <a:ext uri="{FF2B5EF4-FFF2-40B4-BE49-F238E27FC236}">
                <a16:creationId xmlns:a16="http://schemas.microsoft.com/office/drawing/2014/main" id="{CF099C4C-D51D-44B1-BC37-E1394AA3018F}"/>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9" name="AutoShape 15">
            <a:extLst>
              <a:ext uri="{FF2B5EF4-FFF2-40B4-BE49-F238E27FC236}">
                <a16:creationId xmlns:a16="http://schemas.microsoft.com/office/drawing/2014/main" id="{FFC9A209-9202-4DC2-B6EB-C0181D4E18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0" name="AutoShape 16">
            <a:extLst>
              <a:ext uri="{FF2B5EF4-FFF2-40B4-BE49-F238E27FC236}">
                <a16:creationId xmlns:a16="http://schemas.microsoft.com/office/drawing/2014/main" id="{A5D5CFC9-6289-4FF5-980B-5467D3FABF4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1" name="AutoShape 18">
            <a:extLst>
              <a:ext uri="{FF2B5EF4-FFF2-40B4-BE49-F238E27FC236}">
                <a16:creationId xmlns:a16="http://schemas.microsoft.com/office/drawing/2014/main" id="{51C36479-6706-454E-A23A-DAC5BC0E557B}"/>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2" name="AutoShape 19">
            <a:extLst>
              <a:ext uri="{FF2B5EF4-FFF2-40B4-BE49-F238E27FC236}">
                <a16:creationId xmlns:a16="http://schemas.microsoft.com/office/drawing/2014/main" id="{712B807E-D4CA-485E-B389-59BC942531B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3" name="AutoShape 20">
            <a:extLst>
              <a:ext uri="{FF2B5EF4-FFF2-40B4-BE49-F238E27FC236}">
                <a16:creationId xmlns:a16="http://schemas.microsoft.com/office/drawing/2014/main" id="{51A39996-A167-4AE8-9902-AA9F08A5DC6E}"/>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4" name="AutoShape 21">
            <a:extLst>
              <a:ext uri="{FF2B5EF4-FFF2-40B4-BE49-F238E27FC236}">
                <a16:creationId xmlns:a16="http://schemas.microsoft.com/office/drawing/2014/main" id="{0BAF9C57-C5B1-4338-A968-4F0F72EA3229}"/>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5" name="AutoShape 22">
            <a:extLst>
              <a:ext uri="{FF2B5EF4-FFF2-40B4-BE49-F238E27FC236}">
                <a16:creationId xmlns:a16="http://schemas.microsoft.com/office/drawing/2014/main" id="{F802FBE6-1E90-4DC9-A57E-14D29E7A96E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6" name="AutoShape 24">
            <a:extLst>
              <a:ext uri="{FF2B5EF4-FFF2-40B4-BE49-F238E27FC236}">
                <a16:creationId xmlns:a16="http://schemas.microsoft.com/office/drawing/2014/main" id="{B539F60A-CD8D-41DA-A46E-3BFD948CB29C}"/>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7" name="AutoShape 25">
            <a:extLst>
              <a:ext uri="{FF2B5EF4-FFF2-40B4-BE49-F238E27FC236}">
                <a16:creationId xmlns:a16="http://schemas.microsoft.com/office/drawing/2014/main" id="{A15A6130-63B8-4957-BA6D-F8F18562983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8" name="AutoShape 26">
            <a:extLst>
              <a:ext uri="{FF2B5EF4-FFF2-40B4-BE49-F238E27FC236}">
                <a16:creationId xmlns:a16="http://schemas.microsoft.com/office/drawing/2014/main" id="{4ECA6CEC-5BAA-433D-852C-D131D8A980E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9" name="AutoShape 27">
            <a:extLst>
              <a:ext uri="{FF2B5EF4-FFF2-40B4-BE49-F238E27FC236}">
                <a16:creationId xmlns:a16="http://schemas.microsoft.com/office/drawing/2014/main" id="{C8E82831-342E-4D0D-BB43-B55C0EDBE57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0" name="AutoShape 28">
            <a:extLst>
              <a:ext uri="{FF2B5EF4-FFF2-40B4-BE49-F238E27FC236}">
                <a16:creationId xmlns:a16="http://schemas.microsoft.com/office/drawing/2014/main" id="{75AF40F8-33A8-4AEA-96FE-C66D52A62F5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1" name="AutoShape 29">
            <a:extLst>
              <a:ext uri="{FF2B5EF4-FFF2-40B4-BE49-F238E27FC236}">
                <a16:creationId xmlns:a16="http://schemas.microsoft.com/office/drawing/2014/main" id="{F6779394-0332-4964-B229-A9EC288644D7}"/>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2" name="AutoShape 31">
            <a:extLst>
              <a:ext uri="{FF2B5EF4-FFF2-40B4-BE49-F238E27FC236}">
                <a16:creationId xmlns:a16="http://schemas.microsoft.com/office/drawing/2014/main" id="{B6A0CB7C-102A-45F9-AEE0-A5CD4179F01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3" name="AutoShape 32">
            <a:extLst>
              <a:ext uri="{FF2B5EF4-FFF2-40B4-BE49-F238E27FC236}">
                <a16:creationId xmlns:a16="http://schemas.microsoft.com/office/drawing/2014/main" id="{19A54DBE-09BC-4C27-8983-4898FC5E28E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4" name="AutoShape 33">
            <a:extLst>
              <a:ext uri="{FF2B5EF4-FFF2-40B4-BE49-F238E27FC236}">
                <a16:creationId xmlns:a16="http://schemas.microsoft.com/office/drawing/2014/main" id="{FE20EA7C-CC49-422F-8DAA-08E5381A13FD}"/>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5" name="AutoShape 34">
            <a:extLst>
              <a:ext uri="{FF2B5EF4-FFF2-40B4-BE49-F238E27FC236}">
                <a16:creationId xmlns:a16="http://schemas.microsoft.com/office/drawing/2014/main" id="{2507EA27-C5DF-40FD-BD9C-63839E5D9C7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8" name="AutoShape 35">
            <a:extLst>
              <a:ext uri="{FF2B5EF4-FFF2-40B4-BE49-F238E27FC236}">
                <a16:creationId xmlns:a16="http://schemas.microsoft.com/office/drawing/2014/main" id="{12CA7CC7-8625-452D-8642-D452FAA0B3A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9" name="AutoShape 36">
            <a:extLst>
              <a:ext uri="{FF2B5EF4-FFF2-40B4-BE49-F238E27FC236}">
                <a16:creationId xmlns:a16="http://schemas.microsoft.com/office/drawing/2014/main" id="{F0D7EC3D-059B-403F-8A00-E56E6AC3168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0" name="AutoShape 38">
            <a:extLst>
              <a:ext uri="{FF2B5EF4-FFF2-40B4-BE49-F238E27FC236}">
                <a16:creationId xmlns:a16="http://schemas.microsoft.com/office/drawing/2014/main" id="{B6BD0912-24C5-44D5-AD75-C8CBDBBC6708}"/>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1" name="AutoShape 39">
            <a:extLst>
              <a:ext uri="{FF2B5EF4-FFF2-40B4-BE49-F238E27FC236}">
                <a16:creationId xmlns:a16="http://schemas.microsoft.com/office/drawing/2014/main" id="{88C76958-914E-4AC1-870C-E1113156580C}"/>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2" name="AutoShape 40">
            <a:extLst>
              <a:ext uri="{FF2B5EF4-FFF2-40B4-BE49-F238E27FC236}">
                <a16:creationId xmlns:a16="http://schemas.microsoft.com/office/drawing/2014/main" id="{7683B746-7E86-4A2F-A2E0-703A6545FA6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3" name="AutoShape 42">
            <a:extLst>
              <a:ext uri="{FF2B5EF4-FFF2-40B4-BE49-F238E27FC236}">
                <a16:creationId xmlns:a16="http://schemas.microsoft.com/office/drawing/2014/main" id="{1E4AA8AE-F435-4946-AC84-EEA60365F5EF}"/>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4" name="AutoShape 43">
            <a:extLst>
              <a:ext uri="{FF2B5EF4-FFF2-40B4-BE49-F238E27FC236}">
                <a16:creationId xmlns:a16="http://schemas.microsoft.com/office/drawing/2014/main" id="{AF7ED263-1E53-41A7-867A-69B27260A5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5" name="AutoShape 44">
            <a:extLst>
              <a:ext uri="{FF2B5EF4-FFF2-40B4-BE49-F238E27FC236}">
                <a16:creationId xmlns:a16="http://schemas.microsoft.com/office/drawing/2014/main" id="{9784550D-94FA-449D-BCEB-A4B7A9557687}"/>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6" name="AutoShape 45">
            <a:extLst>
              <a:ext uri="{FF2B5EF4-FFF2-40B4-BE49-F238E27FC236}">
                <a16:creationId xmlns:a16="http://schemas.microsoft.com/office/drawing/2014/main" id="{80814B7C-5E61-4558-AC69-AA7A06CF6E29}"/>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9" name="AutoShape 46">
            <a:extLst>
              <a:ext uri="{FF2B5EF4-FFF2-40B4-BE49-F238E27FC236}">
                <a16:creationId xmlns:a16="http://schemas.microsoft.com/office/drawing/2014/main" id="{66AA9216-7B20-49DA-91B1-B33CB7925709}"/>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0" name="AutoShape 47">
            <a:extLst>
              <a:ext uri="{FF2B5EF4-FFF2-40B4-BE49-F238E27FC236}">
                <a16:creationId xmlns:a16="http://schemas.microsoft.com/office/drawing/2014/main" id="{A81A496D-6EEC-4D1D-922E-547653A4715E}"/>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1" name="AutoShape 49">
            <a:extLst>
              <a:ext uri="{FF2B5EF4-FFF2-40B4-BE49-F238E27FC236}">
                <a16:creationId xmlns:a16="http://schemas.microsoft.com/office/drawing/2014/main" id="{294D1BB2-A06B-43BC-9AA8-2F0352D0A7C5}"/>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2" name="AutoShape 50">
            <a:extLst>
              <a:ext uri="{FF2B5EF4-FFF2-40B4-BE49-F238E27FC236}">
                <a16:creationId xmlns:a16="http://schemas.microsoft.com/office/drawing/2014/main" id="{5671092D-F4BE-4A62-9ABF-E10D2B04B873}"/>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3" name="AutoShape 51">
            <a:extLst>
              <a:ext uri="{FF2B5EF4-FFF2-40B4-BE49-F238E27FC236}">
                <a16:creationId xmlns:a16="http://schemas.microsoft.com/office/drawing/2014/main" id="{17964F72-7893-405B-8124-03097D439BF7}"/>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4" name="AutoShape 52">
            <a:extLst>
              <a:ext uri="{FF2B5EF4-FFF2-40B4-BE49-F238E27FC236}">
                <a16:creationId xmlns:a16="http://schemas.microsoft.com/office/drawing/2014/main" id="{8E32FFE0-FA15-4774-89A9-F09B48A437B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5" name="AutoShape 53">
            <a:extLst>
              <a:ext uri="{FF2B5EF4-FFF2-40B4-BE49-F238E27FC236}">
                <a16:creationId xmlns:a16="http://schemas.microsoft.com/office/drawing/2014/main" id="{E641229E-3625-48BE-887D-FE9E4859BCA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6" name="AutoShape 54">
            <a:extLst>
              <a:ext uri="{FF2B5EF4-FFF2-40B4-BE49-F238E27FC236}">
                <a16:creationId xmlns:a16="http://schemas.microsoft.com/office/drawing/2014/main" id="{FB05F021-9B73-4B3A-8915-92DEE9CED51D}"/>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7" name="AutoShape 55">
            <a:extLst>
              <a:ext uri="{FF2B5EF4-FFF2-40B4-BE49-F238E27FC236}">
                <a16:creationId xmlns:a16="http://schemas.microsoft.com/office/drawing/2014/main" id="{3E1B0F70-071B-4451-BB85-4B0CB32EB6FC}"/>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8" name="AutoShape 56">
            <a:extLst>
              <a:ext uri="{FF2B5EF4-FFF2-40B4-BE49-F238E27FC236}">
                <a16:creationId xmlns:a16="http://schemas.microsoft.com/office/drawing/2014/main" id="{B415BA6D-3A66-4B13-B121-D179A6A001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9" name="AutoShape 57">
            <a:extLst>
              <a:ext uri="{FF2B5EF4-FFF2-40B4-BE49-F238E27FC236}">
                <a16:creationId xmlns:a16="http://schemas.microsoft.com/office/drawing/2014/main" id="{836FCC62-A5A5-4913-B471-86DE5A1C9432}"/>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0" name="AutoShape 58">
            <a:extLst>
              <a:ext uri="{FF2B5EF4-FFF2-40B4-BE49-F238E27FC236}">
                <a16:creationId xmlns:a16="http://schemas.microsoft.com/office/drawing/2014/main" id="{C09C8763-4784-4428-9BBD-9A397F00A6DF}"/>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1" name="AutoShape 59">
            <a:extLst>
              <a:ext uri="{FF2B5EF4-FFF2-40B4-BE49-F238E27FC236}">
                <a16:creationId xmlns:a16="http://schemas.microsoft.com/office/drawing/2014/main" id="{9420D820-8058-474F-B3B5-6B47D1B2D3EF}"/>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2" name="AutoShape 61">
            <a:extLst>
              <a:ext uri="{FF2B5EF4-FFF2-40B4-BE49-F238E27FC236}">
                <a16:creationId xmlns:a16="http://schemas.microsoft.com/office/drawing/2014/main" id="{8B59878A-14E2-422D-B2EC-0E99D57E33B0}"/>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3" name="AutoShape 62">
            <a:extLst>
              <a:ext uri="{FF2B5EF4-FFF2-40B4-BE49-F238E27FC236}">
                <a16:creationId xmlns:a16="http://schemas.microsoft.com/office/drawing/2014/main" id="{82240165-0978-423C-AC8B-8ABB5BF5335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4" name="AutoShape 63">
            <a:extLst>
              <a:ext uri="{FF2B5EF4-FFF2-40B4-BE49-F238E27FC236}">
                <a16:creationId xmlns:a16="http://schemas.microsoft.com/office/drawing/2014/main" id="{C1546C58-566F-4D1E-B688-FBD3EBB1DDB5}"/>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5" name="AutoShape 64">
            <a:extLst>
              <a:ext uri="{FF2B5EF4-FFF2-40B4-BE49-F238E27FC236}">
                <a16:creationId xmlns:a16="http://schemas.microsoft.com/office/drawing/2014/main" id="{C44418AC-3693-43FD-B17B-5B399DCBFF85}"/>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6" name="AutoShape 65">
            <a:extLst>
              <a:ext uri="{FF2B5EF4-FFF2-40B4-BE49-F238E27FC236}">
                <a16:creationId xmlns:a16="http://schemas.microsoft.com/office/drawing/2014/main" id="{1398CB95-AE7D-4576-9609-9A70E0E32DE8}"/>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7" name="AutoShape 67">
            <a:extLst>
              <a:ext uri="{FF2B5EF4-FFF2-40B4-BE49-F238E27FC236}">
                <a16:creationId xmlns:a16="http://schemas.microsoft.com/office/drawing/2014/main" id="{B82FA309-3E5D-4A79-A4CD-293FAE058E90}"/>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8" name="AutoShape 68">
            <a:extLst>
              <a:ext uri="{FF2B5EF4-FFF2-40B4-BE49-F238E27FC236}">
                <a16:creationId xmlns:a16="http://schemas.microsoft.com/office/drawing/2014/main" id="{380FA8F3-6F6C-48C6-9C27-28E740E3861F}"/>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9" name="AutoShape 69">
            <a:extLst>
              <a:ext uri="{FF2B5EF4-FFF2-40B4-BE49-F238E27FC236}">
                <a16:creationId xmlns:a16="http://schemas.microsoft.com/office/drawing/2014/main" id="{36ADF15A-E477-496D-8A9D-97AE64A0D41A}"/>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0" name="AutoShape 70">
            <a:extLst>
              <a:ext uri="{FF2B5EF4-FFF2-40B4-BE49-F238E27FC236}">
                <a16:creationId xmlns:a16="http://schemas.microsoft.com/office/drawing/2014/main" id="{D4EE84D3-A178-49BF-A10D-FC5F9FA61FE5}"/>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1" name="AutoShape 71">
            <a:extLst>
              <a:ext uri="{FF2B5EF4-FFF2-40B4-BE49-F238E27FC236}">
                <a16:creationId xmlns:a16="http://schemas.microsoft.com/office/drawing/2014/main" id="{00C6DE91-9452-4206-AD37-88CD543A4A8F}"/>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2" name="AutoShape 72">
            <a:extLst>
              <a:ext uri="{FF2B5EF4-FFF2-40B4-BE49-F238E27FC236}">
                <a16:creationId xmlns:a16="http://schemas.microsoft.com/office/drawing/2014/main" id="{E9382A4C-94EB-4A4D-B8F4-28AF45C70C7A}"/>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3" name="AutoShape 73">
            <a:extLst>
              <a:ext uri="{FF2B5EF4-FFF2-40B4-BE49-F238E27FC236}">
                <a16:creationId xmlns:a16="http://schemas.microsoft.com/office/drawing/2014/main" id="{8A4DB342-6D89-4B6E-8D67-3948FDA81CE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4" name="AutoShape 74">
            <a:extLst>
              <a:ext uri="{FF2B5EF4-FFF2-40B4-BE49-F238E27FC236}">
                <a16:creationId xmlns:a16="http://schemas.microsoft.com/office/drawing/2014/main" id="{5D1CF011-53DE-4702-A542-B3C1EFAADAB1}"/>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5" name="AutoShape 75">
            <a:extLst>
              <a:ext uri="{FF2B5EF4-FFF2-40B4-BE49-F238E27FC236}">
                <a16:creationId xmlns:a16="http://schemas.microsoft.com/office/drawing/2014/main" id="{A7417BA6-9FBE-47D8-AD16-5F8BD01D3F6B}"/>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6" name="AutoShape 76">
            <a:extLst>
              <a:ext uri="{FF2B5EF4-FFF2-40B4-BE49-F238E27FC236}">
                <a16:creationId xmlns:a16="http://schemas.microsoft.com/office/drawing/2014/main" id="{FC0EC138-90D0-423A-ACE5-62496760AD6C}"/>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7" name="AutoShape 77">
            <a:extLst>
              <a:ext uri="{FF2B5EF4-FFF2-40B4-BE49-F238E27FC236}">
                <a16:creationId xmlns:a16="http://schemas.microsoft.com/office/drawing/2014/main" id="{8B0AFC83-B938-4897-90DA-C6A9BF7F131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8" name="AutoShape 78">
            <a:extLst>
              <a:ext uri="{FF2B5EF4-FFF2-40B4-BE49-F238E27FC236}">
                <a16:creationId xmlns:a16="http://schemas.microsoft.com/office/drawing/2014/main" id="{4828A764-330A-4EC5-AA0D-E53C7F940A90}"/>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9" name="AutoShape 79">
            <a:extLst>
              <a:ext uri="{FF2B5EF4-FFF2-40B4-BE49-F238E27FC236}">
                <a16:creationId xmlns:a16="http://schemas.microsoft.com/office/drawing/2014/main" id="{B52E4179-A80E-4EAB-AA3F-F231C7AD7773}"/>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0" name="AutoShape 80">
            <a:extLst>
              <a:ext uri="{FF2B5EF4-FFF2-40B4-BE49-F238E27FC236}">
                <a16:creationId xmlns:a16="http://schemas.microsoft.com/office/drawing/2014/main" id="{CFF767BB-0BD6-4E28-8A5E-4882E7F8C913}"/>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1" name="AutoShape 81">
            <a:extLst>
              <a:ext uri="{FF2B5EF4-FFF2-40B4-BE49-F238E27FC236}">
                <a16:creationId xmlns:a16="http://schemas.microsoft.com/office/drawing/2014/main" id="{A172CB70-228C-4C80-A46B-D2D373B60DF9}"/>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2" name="AutoShape 83">
            <a:extLst>
              <a:ext uri="{FF2B5EF4-FFF2-40B4-BE49-F238E27FC236}">
                <a16:creationId xmlns:a16="http://schemas.microsoft.com/office/drawing/2014/main" id="{A55C3B07-7DF4-461C-8661-6897632FF3F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3" name="AutoShape 84">
            <a:extLst>
              <a:ext uri="{FF2B5EF4-FFF2-40B4-BE49-F238E27FC236}">
                <a16:creationId xmlns:a16="http://schemas.microsoft.com/office/drawing/2014/main" id="{0F6B92A0-19E4-463A-B934-13D81AB2C858}"/>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4" name="AutoShape 85">
            <a:extLst>
              <a:ext uri="{FF2B5EF4-FFF2-40B4-BE49-F238E27FC236}">
                <a16:creationId xmlns:a16="http://schemas.microsoft.com/office/drawing/2014/main" id="{B631A07E-83EF-4F42-917C-8E5DBEBC774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5" name="AutoShape 87">
            <a:extLst>
              <a:ext uri="{FF2B5EF4-FFF2-40B4-BE49-F238E27FC236}">
                <a16:creationId xmlns:a16="http://schemas.microsoft.com/office/drawing/2014/main" id="{9B590CBC-8475-4816-B75F-46B6E785B601}"/>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6" name="AutoShape 88">
            <a:extLst>
              <a:ext uri="{FF2B5EF4-FFF2-40B4-BE49-F238E27FC236}">
                <a16:creationId xmlns:a16="http://schemas.microsoft.com/office/drawing/2014/main" id="{77435623-D085-4ADD-A941-6D13CB8236B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7" name="AutoShape 89">
            <a:extLst>
              <a:ext uri="{FF2B5EF4-FFF2-40B4-BE49-F238E27FC236}">
                <a16:creationId xmlns:a16="http://schemas.microsoft.com/office/drawing/2014/main" id="{B4FB0756-83D8-4B8D-A138-85A7E1B3862A}"/>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8" name="AutoShape 91">
            <a:extLst>
              <a:ext uri="{FF2B5EF4-FFF2-40B4-BE49-F238E27FC236}">
                <a16:creationId xmlns:a16="http://schemas.microsoft.com/office/drawing/2014/main" id="{EA5408A7-B1B0-4463-AB5B-5E7098C75989}"/>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9" name="AutoShape 92">
            <a:extLst>
              <a:ext uri="{FF2B5EF4-FFF2-40B4-BE49-F238E27FC236}">
                <a16:creationId xmlns:a16="http://schemas.microsoft.com/office/drawing/2014/main" id="{60EFD4A6-0FB1-4710-B775-DF7AE2A842A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0" name="AutoShape 93">
            <a:extLst>
              <a:ext uri="{FF2B5EF4-FFF2-40B4-BE49-F238E27FC236}">
                <a16:creationId xmlns:a16="http://schemas.microsoft.com/office/drawing/2014/main" id="{2AC43F58-CDBF-41E4-9914-A92AEABBEC1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1" name="AutoShape 95">
            <a:extLst>
              <a:ext uri="{FF2B5EF4-FFF2-40B4-BE49-F238E27FC236}">
                <a16:creationId xmlns:a16="http://schemas.microsoft.com/office/drawing/2014/main" id="{2F5974B8-4119-40C5-AFB6-6AA877BF914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2" name="AutoShape 96">
            <a:extLst>
              <a:ext uri="{FF2B5EF4-FFF2-40B4-BE49-F238E27FC236}">
                <a16:creationId xmlns:a16="http://schemas.microsoft.com/office/drawing/2014/main" id="{A3EEE128-FD77-4E7B-BF38-95A13D0814E7}"/>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3" name="AutoShape 97">
            <a:extLst>
              <a:ext uri="{FF2B5EF4-FFF2-40B4-BE49-F238E27FC236}">
                <a16:creationId xmlns:a16="http://schemas.microsoft.com/office/drawing/2014/main" id="{2CAF5DBA-EAA4-45D1-8A4F-F2C5EA497F6D}"/>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4" name="AutoShape 99">
            <a:extLst>
              <a:ext uri="{FF2B5EF4-FFF2-40B4-BE49-F238E27FC236}">
                <a16:creationId xmlns:a16="http://schemas.microsoft.com/office/drawing/2014/main" id="{485AFA95-2919-47B7-8F34-EC6559AA550A}"/>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5" name="AutoShape 100">
            <a:extLst>
              <a:ext uri="{FF2B5EF4-FFF2-40B4-BE49-F238E27FC236}">
                <a16:creationId xmlns:a16="http://schemas.microsoft.com/office/drawing/2014/main" id="{EEE7F558-2B66-41F0-87CC-4908D4276155}"/>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6" name="AutoShape 101">
            <a:extLst>
              <a:ext uri="{FF2B5EF4-FFF2-40B4-BE49-F238E27FC236}">
                <a16:creationId xmlns:a16="http://schemas.microsoft.com/office/drawing/2014/main" id="{946E1640-F0F4-4786-A9E7-8BD16669E423}"/>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7" name="AutoShape 102">
            <a:extLst>
              <a:ext uri="{FF2B5EF4-FFF2-40B4-BE49-F238E27FC236}">
                <a16:creationId xmlns:a16="http://schemas.microsoft.com/office/drawing/2014/main" id="{A2BCD1C9-3E68-4E17-A23B-6ABE637B0A09}"/>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8" name="AutoShape 103">
            <a:extLst>
              <a:ext uri="{FF2B5EF4-FFF2-40B4-BE49-F238E27FC236}">
                <a16:creationId xmlns:a16="http://schemas.microsoft.com/office/drawing/2014/main" id="{93AE3EC7-DCE3-43F4-9225-ECB1C1357DDE}"/>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9" name="AutoShape 104">
            <a:extLst>
              <a:ext uri="{FF2B5EF4-FFF2-40B4-BE49-F238E27FC236}">
                <a16:creationId xmlns:a16="http://schemas.microsoft.com/office/drawing/2014/main" id="{6BC83132-5760-4BB6-BF70-81FC0D61849C}"/>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0" name="AutoShape 105">
            <a:extLst>
              <a:ext uri="{FF2B5EF4-FFF2-40B4-BE49-F238E27FC236}">
                <a16:creationId xmlns:a16="http://schemas.microsoft.com/office/drawing/2014/main" id="{8B8DC2EE-CF4D-46B9-BF06-67808767B78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1" name="AutoShape 106">
            <a:extLst>
              <a:ext uri="{FF2B5EF4-FFF2-40B4-BE49-F238E27FC236}">
                <a16:creationId xmlns:a16="http://schemas.microsoft.com/office/drawing/2014/main" id="{B07C26F4-3512-41AA-A9FB-6F940BA4B71E}"/>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2" name="AutoShape 107">
            <a:extLst>
              <a:ext uri="{FF2B5EF4-FFF2-40B4-BE49-F238E27FC236}">
                <a16:creationId xmlns:a16="http://schemas.microsoft.com/office/drawing/2014/main" id="{D034520A-9171-489C-B56C-F65173F23406}"/>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3" name="AutoShape 108">
            <a:extLst>
              <a:ext uri="{FF2B5EF4-FFF2-40B4-BE49-F238E27FC236}">
                <a16:creationId xmlns:a16="http://schemas.microsoft.com/office/drawing/2014/main" id="{907A4E77-6B05-41C8-9615-D1F1B03075C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4" name="AutoShape 109">
            <a:extLst>
              <a:ext uri="{FF2B5EF4-FFF2-40B4-BE49-F238E27FC236}">
                <a16:creationId xmlns:a16="http://schemas.microsoft.com/office/drawing/2014/main" id="{14D7E611-51A6-47D9-9EE9-48AD119039A9}"/>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5" name="AutoShape 110">
            <a:extLst>
              <a:ext uri="{FF2B5EF4-FFF2-40B4-BE49-F238E27FC236}">
                <a16:creationId xmlns:a16="http://schemas.microsoft.com/office/drawing/2014/main" id="{A7BEDB8C-BB98-4843-8E29-117D67CA0BB7}"/>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6" name="AutoShape 112">
            <a:extLst>
              <a:ext uri="{FF2B5EF4-FFF2-40B4-BE49-F238E27FC236}">
                <a16:creationId xmlns:a16="http://schemas.microsoft.com/office/drawing/2014/main" id="{080CFE4E-8410-46A6-B3E7-FCF9FE6A75D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7" name="AutoShape 113">
            <a:extLst>
              <a:ext uri="{FF2B5EF4-FFF2-40B4-BE49-F238E27FC236}">
                <a16:creationId xmlns:a16="http://schemas.microsoft.com/office/drawing/2014/main" id="{C21678B3-6838-4889-B93D-76E13717EF1A}"/>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8" name="AutoShape 114">
            <a:extLst>
              <a:ext uri="{FF2B5EF4-FFF2-40B4-BE49-F238E27FC236}">
                <a16:creationId xmlns:a16="http://schemas.microsoft.com/office/drawing/2014/main" id="{80CF5C3C-D4DD-4596-812F-11AB064562B5}"/>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9" name="AutoShape 115">
            <a:extLst>
              <a:ext uri="{FF2B5EF4-FFF2-40B4-BE49-F238E27FC236}">
                <a16:creationId xmlns:a16="http://schemas.microsoft.com/office/drawing/2014/main" id="{F821A969-CA91-4DC7-9F35-0C066757D22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0" name="AutoShape 116">
            <a:extLst>
              <a:ext uri="{FF2B5EF4-FFF2-40B4-BE49-F238E27FC236}">
                <a16:creationId xmlns:a16="http://schemas.microsoft.com/office/drawing/2014/main" id="{354732DB-D7C3-44E9-9D1D-7330042D966E}"/>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1" name="AutoShape 117">
            <a:extLst>
              <a:ext uri="{FF2B5EF4-FFF2-40B4-BE49-F238E27FC236}">
                <a16:creationId xmlns:a16="http://schemas.microsoft.com/office/drawing/2014/main" id="{B3D6681A-072D-4856-B462-DDAE077E39D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2" name="AutoShape 118">
            <a:extLst>
              <a:ext uri="{FF2B5EF4-FFF2-40B4-BE49-F238E27FC236}">
                <a16:creationId xmlns:a16="http://schemas.microsoft.com/office/drawing/2014/main" id="{797237DA-F60B-4573-8EF1-1AD385F9F2E1}"/>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3" name="AutoShape 119">
            <a:extLst>
              <a:ext uri="{FF2B5EF4-FFF2-40B4-BE49-F238E27FC236}">
                <a16:creationId xmlns:a16="http://schemas.microsoft.com/office/drawing/2014/main" id="{972F7833-A680-4D04-B67C-269311135EF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4" name="AutoShape 120">
            <a:extLst>
              <a:ext uri="{FF2B5EF4-FFF2-40B4-BE49-F238E27FC236}">
                <a16:creationId xmlns:a16="http://schemas.microsoft.com/office/drawing/2014/main" id="{795F1766-983D-4A0A-A6BC-3C7A2E10B79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5" name="AutoShape 121">
            <a:extLst>
              <a:ext uri="{FF2B5EF4-FFF2-40B4-BE49-F238E27FC236}">
                <a16:creationId xmlns:a16="http://schemas.microsoft.com/office/drawing/2014/main" id="{E6464A59-707C-414C-8EA8-DF571FE4C168}"/>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6" name="AutoShape 122">
            <a:extLst>
              <a:ext uri="{FF2B5EF4-FFF2-40B4-BE49-F238E27FC236}">
                <a16:creationId xmlns:a16="http://schemas.microsoft.com/office/drawing/2014/main" id="{D3DD7439-6CC9-49BE-8EDA-398EC6812E81}"/>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7" name="AutoShape 123">
            <a:extLst>
              <a:ext uri="{FF2B5EF4-FFF2-40B4-BE49-F238E27FC236}">
                <a16:creationId xmlns:a16="http://schemas.microsoft.com/office/drawing/2014/main" id="{4784D97A-5EF3-45E1-9447-279F94199B68}"/>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8" name="AutoShape 124">
            <a:extLst>
              <a:ext uri="{FF2B5EF4-FFF2-40B4-BE49-F238E27FC236}">
                <a16:creationId xmlns:a16="http://schemas.microsoft.com/office/drawing/2014/main" id="{8C2B4354-EFB5-4617-8ABF-38629117A9C4}"/>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9" name="AutoShape 125">
            <a:extLst>
              <a:ext uri="{FF2B5EF4-FFF2-40B4-BE49-F238E27FC236}">
                <a16:creationId xmlns:a16="http://schemas.microsoft.com/office/drawing/2014/main" id="{440ADDA1-40E8-4B11-8587-D0E4C6FB0C61}"/>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0" name="AutoShape 126">
            <a:extLst>
              <a:ext uri="{FF2B5EF4-FFF2-40B4-BE49-F238E27FC236}">
                <a16:creationId xmlns:a16="http://schemas.microsoft.com/office/drawing/2014/main" id="{21FD0286-758D-4562-831B-9F81C205AAE0}"/>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1" name="AutoShape 127">
            <a:extLst>
              <a:ext uri="{FF2B5EF4-FFF2-40B4-BE49-F238E27FC236}">
                <a16:creationId xmlns:a16="http://schemas.microsoft.com/office/drawing/2014/main" id="{8DA3C263-ADCA-4E3F-BB4F-5DA82DF6C7D3}"/>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2" name="AutoShape 129">
            <a:extLst>
              <a:ext uri="{FF2B5EF4-FFF2-40B4-BE49-F238E27FC236}">
                <a16:creationId xmlns:a16="http://schemas.microsoft.com/office/drawing/2014/main" id="{6318CAED-E6CE-47A9-8A4C-0419B0A2E594}"/>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3" name="AutoShape 131">
            <a:extLst>
              <a:ext uri="{FF2B5EF4-FFF2-40B4-BE49-F238E27FC236}">
                <a16:creationId xmlns:a16="http://schemas.microsoft.com/office/drawing/2014/main" id="{4ACE805B-B9F1-49D4-9E9D-5B1FF7B2F598}"/>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4" name="AutoShape 132">
            <a:extLst>
              <a:ext uri="{FF2B5EF4-FFF2-40B4-BE49-F238E27FC236}">
                <a16:creationId xmlns:a16="http://schemas.microsoft.com/office/drawing/2014/main" id="{3EF40F25-5543-4727-82AF-70245BA5FF4E}"/>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5" name="AutoShape 133">
            <a:extLst>
              <a:ext uri="{FF2B5EF4-FFF2-40B4-BE49-F238E27FC236}">
                <a16:creationId xmlns:a16="http://schemas.microsoft.com/office/drawing/2014/main" id="{5D44F615-EF78-414F-B636-9A9D7F19726F}"/>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6" name="AutoShape 134">
            <a:extLst>
              <a:ext uri="{FF2B5EF4-FFF2-40B4-BE49-F238E27FC236}">
                <a16:creationId xmlns:a16="http://schemas.microsoft.com/office/drawing/2014/main" id="{ABED6A01-5CCB-472F-A3B0-5B9A5382FAC1}"/>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7" name="AutoShape 136">
            <a:extLst>
              <a:ext uri="{FF2B5EF4-FFF2-40B4-BE49-F238E27FC236}">
                <a16:creationId xmlns:a16="http://schemas.microsoft.com/office/drawing/2014/main" id="{139EB053-1869-4188-AAC1-DF81CD0AC97C}"/>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9" name="AutoShape 138">
            <a:extLst>
              <a:ext uri="{FF2B5EF4-FFF2-40B4-BE49-F238E27FC236}">
                <a16:creationId xmlns:a16="http://schemas.microsoft.com/office/drawing/2014/main" id="{891C3345-2C88-43FA-95CB-8A6EBADE9FA2}"/>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0" name="AutoShape 139">
            <a:extLst>
              <a:ext uri="{FF2B5EF4-FFF2-40B4-BE49-F238E27FC236}">
                <a16:creationId xmlns:a16="http://schemas.microsoft.com/office/drawing/2014/main" id="{47577A39-A65E-4B18-A6CA-8EDF9AE74518}"/>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1" name="AutoShape 140">
            <a:extLst>
              <a:ext uri="{FF2B5EF4-FFF2-40B4-BE49-F238E27FC236}">
                <a16:creationId xmlns:a16="http://schemas.microsoft.com/office/drawing/2014/main" id="{AA0DB1E2-23A8-4D2E-ACC2-114E20DFBF5A}"/>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2" name="AutoShape 142">
            <a:extLst>
              <a:ext uri="{FF2B5EF4-FFF2-40B4-BE49-F238E27FC236}">
                <a16:creationId xmlns:a16="http://schemas.microsoft.com/office/drawing/2014/main" id="{F4A36518-45D1-4963-B595-532A0480908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3" name="AutoShape 143">
            <a:extLst>
              <a:ext uri="{FF2B5EF4-FFF2-40B4-BE49-F238E27FC236}">
                <a16:creationId xmlns:a16="http://schemas.microsoft.com/office/drawing/2014/main" id="{B67C5899-E560-4D5A-A544-C23A83941F95}"/>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4" name="AutoShape 144">
            <a:extLst>
              <a:ext uri="{FF2B5EF4-FFF2-40B4-BE49-F238E27FC236}">
                <a16:creationId xmlns:a16="http://schemas.microsoft.com/office/drawing/2014/main" id="{D443459D-15DC-4B4D-8B5B-69ADAD20DD9D}"/>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5" name="AutoShape 145">
            <a:extLst>
              <a:ext uri="{FF2B5EF4-FFF2-40B4-BE49-F238E27FC236}">
                <a16:creationId xmlns:a16="http://schemas.microsoft.com/office/drawing/2014/main" id="{4FE80849-36DE-4FD9-885F-26C09FBEA58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6" name="AutoShape 146">
            <a:extLst>
              <a:ext uri="{FF2B5EF4-FFF2-40B4-BE49-F238E27FC236}">
                <a16:creationId xmlns:a16="http://schemas.microsoft.com/office/drawing/2014/main" id="{08E28159-59D8-4401-B1FD-C7B66E308290}"/>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7" name="AutoShape 147">
            <a:extLst>
              <a:ext uri="{FF2B5EF4-FFF2-40B4-BE49-F238E27FC236}">
                <a16:creationId xmlns:a16="http://schemas.microsoft.com/office/drawing/2014/main" id="{962B2A4A-C758-4CA7-BB21-46D4A2D57642}"/>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8" name="AutoShape 148">
            <a:extLst>
              <a:ext uri="{FF2B5EF4-FFF2-40B4-BE49-F238E27FC236}">
                <a16:creationId xmlns:a16="http://schemas.microsoft.com/office/drawing/2014/main" id="{4B55DD4B-EDF2-417B-AB22-302CD6141E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9" name="AutoShape 149">
            <a:extLst>
              <a:ext uri="{FF2B5EF4-FFF2-40B4-BE49-F238E27FC236}">
                <a16:creationId xmlns:a16="http://schemas.microsoft.com/office/drawing/2014/main" id="{F944BC50-4364-4A00-A6E4-F8238A20C9C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0" name="AutoShape 150">
            <a:extLst>
              <a:ext uri="{FF2B5EF4-FFF2-40B4-BE49-F238E27FC236}">
                <a16:creationId xmlns:a16="http://schemas.microsoft.com/office/drawing/2014/main" id="{36AE002C-AD0F-4128-A224-D210CA3D93E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1" name="AutoShape 151">
            <a:extLst>
              <a:ext uri="{FF2B5EF4-FFF2-40B4-BE49-F238E27FC236}">
                <a16:creationId xmlns:a16="http://schemas.microsoft.com/office/drawing/2014/main" id="{CD18FA3C-5E3E-48BB-AB98-0B20DC2A9D4A}"/>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2" name="AutoShape 152">
            <a:extLst>
              <a:ext uri="{FF2B5EF4-FFF2-40B4-BE49-F238E27FC236}">
                <a16:creationId xmlns:a16="http://schemas.microsoft.com/office/drawing/2014/main" id="{544C8B0C-2690-4ADF-B468-301D9C8EB3DB}"/>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3" name="AutoShape 153">
            <a:extLst>
              <a:ext uri="{FF2B5EF4-FFF2-40B4-BE49-F238E27FC236}">
                <a16:creationId xmlns:a16="http://schemas.microsoft.com/office/drawing/2014/main" id="{DB9BED8B-9B4B-4C0B-B619-9DC0BC31DB6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4" name="AutoShape 154">
            <a:extLst>
              <a:ext uri="{FF2B5EF4-FFF2-40B4-BE49-F238E27FC236}">
                <a16:creationId xmlns:a16="http://schemas.microsoft.com/office/drawing/2014/main" id="{8103B73D-C11C-45E7-8198-4E23441102B5}"/>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5" name="AutoShape 155">
            <a:extLst>
              <a:ext uri="{FF2B5EF4-FFF2-40B4-BE49-F238E27FC236}">
                <a16:creationId xmlns:a16="http://schemas.microsoft.com/office/drawing/2014/main" id="{F769B440-2EA5-4DB5-9DDB-07669386AD32}"/>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6" name="AutoShape 156">
            <a:extLst>
              <a:ext uri="{FF2B5EF4-FFF2-40B4-BE49-F238E27FC236}">
                <a16:creationId xmlns:a16="http://schemas.microsoft.com/office/drawing/2014/main" id="{F4324DD2-6F04-4B78-9D1B-49116A9B4682}"/>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7" name="AutoShape 157">
            <a:extLst>
              <a:ext uri="{FF2B5EF4-FFF2-40B4-BE49-F238E27FC236}">
                <a16:creationId xmlns:a16="http://schemas.microsoft.com/office/drawing/2014/main" id="{B737D01A-349E-4857-B85C-30EA98E53B9A}"/>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8" name="AutoShape 159">
            <a:extLst>
              <a:ext uri="{FF2B5EF4-FFF2-40B4-BE49-F238E27FC236}">
                <a16:creationId xmlns:a16="http://schemas.microsoft.com/office/drawing/2014/main" id="{277593CE-1298-4BC5-8ADB-4C73E0BC60B4}"/>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9" name="AutoShape 160">
            <a:extLst>
              <a:ext uri="{FF2B5EF4-FFF2-40B4-BE49-F238E27FC236}">
                <a16:creationId xmlns:a16="http://schemas.microsoft.com/office/drawing/2014/main" id="{C2782595-1B61-48AB-820D-86CB12A8977A}"/>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0" name="AutoShape 161">
            <a:extLst>
              <a:ext uri="{FF2B5EF4-FFF2-40B4-BE49-F238E27FC236}">
                <a16:creationId xmlns:a16="http://schemas.microsoft.com/office/drawing/2014/main" id="{04A2D1B6-6C8A-4250-B70C-751174A8E59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1" name="AutoShape 162">
            <a:extLst>
              <a:ext uri="{FF2B5EF4-FFF2-40B4-BE49-F238E27FC236}">
                <a16:creationId xmlns:a16="http://schemas.microsoft.com/office/drawing/2014/main" id="{2C8BC513-86CF-4A3F-8BC1-7AB175A52BAC}"/>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2" name="AutoShape 163">
            <a:extLst>
              <a:ext uri="{FF2B5EF4-FFF2-40B4-BE49-F238E27FC236}">
                <a16:creationId xmlns:a16="http://schemas.microsoft.com/office/drawing/2014/main" id="{BC7EFACA-009D-47A1-8876-088BD1634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3" name="AutoShape 164">
            <a:extLst>
              <a:ext uri="{FF2B5EF4-FFF2-40B4-BE49-F238E27FC236}">
                <a16:creationId xmlns:a16="http://schemas.microsoft.com/office/drawing/2014/main" id="{D5165F10-1415-4B0A-A2C9-407AFEB44CFF}"/>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4" name="AutoShape 166">
            <a:extLst>
              <a:ext uri="{FF2B5EF4-FFF2-40B4-BE49-F238E27FC236}">
                <a16:creationId xmlns:a16="http://schemas.microsoft.com/office/drawing/2014/main" id="{8EF85DA1-29DD-4B11-AFAA-965443B9E858}"/>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5" name="AutoShape 167">
            <a:extLst>
              <a:ext uri="{FF2B5EF4-FFF2-40B4-BE49-F238E27FC236}">
                <a16:creationId xmlns:a16="http://schemas.microsoft.com/office/drawing/2014/main" id="{34A06D98-6372-4812-9532-294032B2B704}"/>
              </a:ext>
            </a:extLst>
          </p:cNvPr>
          <p:cNvSpPr>
            <a:spLocks noChangeAspect="1" noChangeArrowheads="1"/>
          </p:cNvSpPr>
          <p:nvPr/>
        </p:nvSpPr>
        <p:spPr bwMode="auto">
          <a:xfrm>
            <a:off x="400050" y="-11856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6" name="AutoShape 168">
            <a:extLst>
              <a:ext uri="{FF2B5EF4-FFF2-40B4-BE49-F238E27FC236}">
                <a16:creationId xmlns:a16="http://schemas.microsoft.com/office/drawing/2014/main" id="{45DE655F-884D-488B-A4D0-0818CC90D6A0}"/>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8" name="AutoShape 170">
            <a:extLst>
              <a:ext uri="{FF2B5EF4-FFF2-40B4-BE49-F238E27FC236}">
                <a16:creationId xmlns:a16="http://schemas.microsoft.com/office/drawing/2014/main" id="{1C12DA96-BD06-47DA-BF8C-63CF8DD4A7F3}"/>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9" name="AutoShape 171">
            <a:extLst>
              <a:ext uri="{FF2B5EF4-FFF2-40B4-BE49-F238E27FC236}">
                <a16:creationId xmlns:a16="http://schemas.microsoft.com/office/drawing/2014/main" id="{38B086DA-82AC-4EE6-BD57-480D4926BD6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0" name="AutoShape 172">
            <a:extLst>
              <a:ext uri="{FF2B5EF4-FFF2-40B4-BE49-F238E27FC236}">
                <a16:creationId xmlns:a16="http://schemas.microsoft.com/office/drawing/2014/main" id="{0FCC5DD8-38B9-460D-A78E-E84C6435BF4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1" name="AutoShape 173">
            <a:extLst>
              <a:ext uri="{FF2B5EF4-FFF2-40B4-BE49-F238E27FC236}">
                <a16:creationId xmlns:a16="http://schemas.microsoft.com/office/drawing/2014/main" id="{4A5050CD-7E28-46CF-B3F4-226AE345C74C}"/>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2" name="AutoShape 174">
            <a:extLst>
              <a:ext uri="{FF2B5EF4-FFF2-40B4-BE49-F238E27FC236}">
                <a16:creationId xmlns:a16="http://schemas.microsoft.com/office/drawing/2014/main" id="{98206A10-4962-4A4B-9757-0008F570DBBE}"/>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3" name="AutoShape 175">
            <a:extLst>
              <a:ext uri="{FF2B5EF4-FFF2-40B4-BE49-F238E27FC236}">
                <a16:creationId xmlns:a16="http://schemas.microsoft.com/office/drawing/2014/main" id="{0D0817F7-39FB-4856-9201-5F31087DE842}"/>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4" name="AutoShape 177">
            <a:extLst>
              <a:ext uri="{FF2B5EF4-FFF2-40B4-BE49-F238E27FC236}">
                <a16:creationId xmlns:a16="http://schemas.microsoft.com/office/drawing/2014/main" id="{BFE714E6-279D-4312-9963-7380777AAFE3}"/>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6" name="AutoShape 179">
            <a:extLst>
              <a:ext uri="{FF2B5EF4-FFF2-40B4-BE49-F238E27FC236}">
                <a16:creationId xmlns:a16="http://schemas.microsoft.com/office/drawing/2014/main" id="{0E9012BA-FB3C-46BB-8D54-D34279717399}"/>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7" name="AutoShape 180">
            <a:extLst>
              <a:ext uri="{FF2B5EF4-FFF2-40B4-BE49-F238E27FC236}">
                <a16:creationId xmlns:a16="http://schemas.microsoft.com/office/drawing/2014/main" id="{E17D6867-9CF7-4E2A-BEF4-6D95D27A98A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8" name="AutoShape 181">
            <a:extLst>
              <a:ext uri="{FF2B5EF4-FFF2-40B4-BE49-F238E27FC236}">
                <a16:creationId xmlns:a16="http://schemas.microsoft.com/office/drawing/2014/main" id="{6A89290B-670E-4311-A999-0C0301BC05F7}"/>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9" name="AutoShape 183">
            <a:extLst>
              <a:ext uri="{FF2B5EF4-FFF2-40B4-BE49-F238E27FC236}">
                <a16:creationId xmlns:a16="http://schemas.microsoft.com/office/drawing/2014/main" id="{B167BC94-C2D5-494D-865C-566F11022339}"/>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0" name="AutoShape 184">
            <a:extLst>
              <a:ext uri="{FF2B5EF4-FFF2-40B4-BE49-F238E27FC236}">
                <a16:creationId xmlns:a16="http://schemas.microsoft.com/office/drawing/2014/main" id="{1B614C04-4A24-4BC3-AA86-37B1A795A5A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2" name="AutoShape 186">
            <a:extLst>
              <a:ext uri="{FF2B5EF4-FFF2-40B4-BE49-F238E27FC236}">
                <a16:creationId xmlns:a16="http://schemas.microsoft.com/office/drawing/2014/main" id="{161C46DE-81C2-48BC-AFD0-C2AC7CA33F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3" name="AutoShape 187">
            <a:extLst>
              <a:ext uri="{FF2B5EF4-FFF2-40B4-BE49-F238E27FC236}">
                <a16:creationId xmlns:a16="http://schemas.microsoft.com/office/drawing/2014/main" id="{114F1AA5-3A7C-478A-8BEF-B4CED6FEC39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4" name="AutoShape 188">
            <a:extLst>
              <a:ext uri="{FF2B5EF4-FFF2-40B4-BE49-F238E27FC236}">
                <a16:creationId xmlns:a16="http://schemas.microsoft.com/office/drawing/2014/main" id="{FCD46206-16E8-41E2-930B-17B4EDBC648D}"/>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5" name="AutoShape 189">
            <a:extLst>
              <a:ext uri="{FF2B5EF4-FFF2-40B4-BE49-F238E27FC236}">
                <a16:creationId xmlns:a16="http://schemas.microsoft.com/office/drawing/2014/main" id="{E25A04A0-23A4-40BE-9C01-45321F71A76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6" name="AutoShape 191">
            <a:extLst>
              <a:ext uri="{FF2B5EF4-FFF2-40B4-BE49-F238E27FC236}">
                <a16:creationId xmlns:a16="http://schemas.microsoft.com/office/drawing/2014/main" id="{D173FD7D-4539-4CE2-9577-91AAE551C155}"/>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7" name="AutoShape 192">
            <a:extLst>
              <a:ext uri="{FF2B5EF4-FFF2-40B4-BE49-F238E27FC236}">
                <a16:creationId xmlns:a16="http://schemas.microsoft.com/office/drawing/2014/main" id="{139E59F7-12A2-4285-A47E-3E144636677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9" name="AutoShape 195">
            <a:extLst>
              <a:ext uri="{FF2B5EF4-FFF2-40B4-BE49-F238E27FC236}">
                <a16:creationId xmlns:a16="http://schemas.microsoft.com/office/drawing/2014/main" id="{EBF2E807-D801-4148-B063-9903FE06E02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0" name="AutoShape 197">
            <a:extLst>
              <a:ext uri="{FF2B5EF4-FFF2-40B4-BE49-F238E27FC236}">
                <a16:creationId xmlns:a16="http://schemas.microsoft.com/office/drawing/2014/main" id="{5B2CB113-DAE3-4554-BDB6-71B03450539E}"/>
              </a:ext>
            </a:extLst>
          </p:cNvPr>
          <p:cNvSpPr>
            <a:spLocks noChangeAspect="1" noChangeArrowheads="1"/>
          </p:cNvSpPr>
          <p:nvPr/>
        </p:nvSpPr>
        <p:spPr bwMode="auto">
          <a:xfrm>
            <a:off x="123825" y="-5302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1" name="AutoShape 198">
            <a:extLst>
              <a:ext uri="{FF2B5EF4-FFF2-40B4-BE49-F238E27FC236}">
                <a16:creationId xmlns:a16="http://schemas.microsoft.com/office/drawing/2014/main" id="{C010ACAB-EB89-47FB-94A2-A95DEDFFB594}"/>
              </a:ext>
            </a:extLst>
          </p:cNvPr>
          <p:cNvSpPr>
            <a:spLocks noChangeAspect="1" noChangeArrowheads="1"/>
          </p:cNvSpPr>
          <p:nvPr/>
        </p:nvSpPr>
        <p:spPr bwMode="auto">
          <a:xfrm>
            <a:off x="123825"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2" name="AutoShape 199">
            <a:extLst>
              <a:ext uri="{FF2B5EF4-FFF2-40B4-BE49-F238E27FC236}">
                <a16:creationId xmlns:a16="http://schemas.microsoft.com/office/drawing/2014/main" id="{B6A62C3F-BAB7-4872-863C-7B51DA7F432D}"/>
              </a:ext>
            </a:extLst>
          </p:cNvPr>
          <p:cNvSpPr>
            <a:spLocks noChangeAspect="1" noChangeArrowheads="1"/>
          </p:cNvSpPr>
          <p:nvPr/>
        </p:nvSpPr>
        <p:spPr bwMode="auto">
          <a:xfrm>
            <a:off x="123825" y="-4451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3" name="AutoShape 200">
            <a:extLst>
              <a:ext uri="{FF2B5EF4-FFF2-40B4-BE49-F238E27FC236}">
                <a16:creationId xmlns:a16="http://schemas.microsoft.com/office/drawing/2014/main" id="{8B110940-EC97-45D2-8C04-5746CA722B31}"/>
              </a:ext>
            </a:extLst>
          </p:cNvPr>
          <p:cNvSpPr>
            <a:spLocks noChangeAspect="1" noChangeArrowheads="1"/>
          </p:cNvSpPr>
          <p:nvPr/>
        </p:nvSpPr>
        <p:spPr bwMode="auto">
          <a:xfrm>
            <a:off x="123825" y="-402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4" name="AutoShape 201">
            <a:extLst>
              <a:ext uri="{FF2B5EF4-FFF2-40B4-BE49-F238E27FC236}">
                <a16:creationId xmlns:a16="http://schemas.microsoft.com/office/drawing/2014/main" id="{90972ADD-DAE4-4FB2-ABB9-0BCD933A9E4F}"/>
              </a:ext>
            </a:extLst>
          </p:cNvPr>
          <p:cNvSpPr>
            <a:spLocks noChangeAspect="1" noChangeArrowheads="1"/>
          </p:cNvSpPr>
          <p:nvPr/>
        </p:nvSpPr>
        <p:spPr bwMode="auto">
          <a:xfrm>
            <a:off x="123825" y="-3600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5" name="AutoShape 202">
            <a:extLst>
              <a:ext uri="{FF2B5EF4-FFF2-40B4-BE49-F238E27FC236}">
                <a16:creationId xmlns:a16="http://schemas.microsoft.com/office/drawing/2014/main" id="{2BDE4199-B0B1-41BD-8C49-628045CFC677}"/>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6" name="AutoShape 203">
            <a:extLst>
              <a:ext uri="{FF2B5EF4-FFF2-40B4-BE49-F238E27FC236}">
                <a16:creationId xmlns:a16="http://schemas.microsoft.com/office/drawing/2014/main" id="{9DB4B277-E04B-4088-B4FC-DD483EB57092}"/>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0" name="AutoShape 207">
            <a:extLst>
              <a:ext uri="{FF2B5EF4-FFF2-40B4-BE49-F238E27FC236}">
                <a16:creationId xmlns:a16="http://schemas.microsoft.com/office/drawing/2014/main" id="{DEA44CC7-0256-4F8C-BFCA-C804D5F1DAE9}"/>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2" name="AutoShape 209">
            <a:extLst>
              <a:ext uri="{FF2B5EF4-FFF2-40B4-BE49-F238E27FC236}">
                <a16:creationId xmlns:a16="http://schemas.microsoft.com/office/drawing/2014/main" id="{3228FE3C-00B5-406B-A5C4-DE900495887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3" name="AutoShape 210">
            <a:extLst>
              <a:ext uri="{FF2B5EF4-FFF2-40B4-BE49-F238E27FC236}">
                <a16:creationId xmlns:a16="http://schemas.microsoft.com/office/drawing/2014/main" id="{2C79C58F-E50C-4BD4-9C8A-412F11336EE2}"/>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4" name="AutoShape 211">
            <a:extLst>
              <a:ext uri="{FF2B5EF4-FFF2-40B4-BE49-F238E27FC236}">
                <a16:creationId xmlns:a16="http://schemas.microsoft.com/office/drawing/2014/main" id="{8A13642D-1D58-45A0-B438-45490C3C17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5" name="AutoShape 212">
            <a:extLst>
              <a:ext uri="{FF2B5EF4-FFF2-40B4-BE49-F238E27FC236}">
                <a16:creationId xmlns:a16="http://schemas.microsoft.com/office/drawing/2014/main" id="{B241EFB4-8D24-4EFA-9400-92A67A07F49A}"/>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6" name="AutoShape 213">
            <a:extLst>
              <a:ext uri="{FF2B5EF4-FFF2-40B4-BE49-F238E27FC236}">
                <a16:creationId xmlns:a16="http://schemas.microsoft.com/office/drawing/2014/main" id="{16234B06-C2B8-4514-9294-524380412CDB}"/>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7" name="AutoShape 214">
            <a:extLst>
              <a:ext uri="{FF2B5EF4-FFF2-40B4-BE49-F238E27FC236}">
                <a16:creationId xmlns:a16="http://schemas.microsoft.com/office/drawing/2014/main" id="{F19C2AF5-26A9-4101-8525-A6463F3631DA}"/>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8" name="AutoShape 215">
            <a:extLst>
              <a:ext uri="{FF2B5EF4-FFF2-40B4-BE49-F238E27FC236}">
                <a16:creationId xmlns:a16="http://schemas.microsoft.com/office/drawing/2014/main" id="{115BE289-6ECA-41FB-B1AF-2E1302400B14}"/>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9" name="AutoShape 216">
            <a:extLst>
              <a:ext uri="{FF2B5EF4-FFF2-40B4-BE49-F238E27FC236}">
                <a16:creationId xmlns:a16="http://schemas.microsoft.com/office/drawing/2014/main" id="{8EF8B2A2-F32C-4476-B263-296A0210AC50}"/>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0" name="AutoShape 217">
            <a:extLst>
              <a:ext uri="{FF2B5EF4-FFF2-40B4-BE49-F238E27FC236}">
                <a16:creationId xmlns:a16="http://schemas.microsoft.com/office/drawing/2014/main" id="{45D8D02B-8E6F-42F3-A0F2-251BF01ED21A}"/>
              </a:ext>
            </a:extLst>
          </p:cNvPr>
          <p:cNvSpPr>
            <a:spLocks noChangeAspect="1" noChangeArrowheads="1"/>
          </p:cNvSpPr>
          <p:nvPr/>
        </p:nvSpPr>
        <p:spPr bwMode="auto">
          <a:xfrm>
            <a:off x="123825" y="3206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1" name="AutoShape 218">
            <a:extLst>
              <a:ext uri="{FF2B5EF4-FFF2-40B4-BE49-F238E27FC236}">
                <a16:creationId xmlns:a16="http://schemas.microsoft.com/office/drawing/2014/main" id="{448A2C1C-9D52-4A7C-8696-2D3356BDCB66}"/>
              </a:ext>
            </a:extLst>
          </p:cNvPr>
          <p:cNvSpPr>
            <a:spLocks noChangeAspect="1" noChangeArrowheads="1"/>
          </p:cNvSpPr>
          <p:nvPr/>
        </p:nvSpPr>
        <p:spPr bwMode="auto">
          <a:xfrm>
            <a:off x="123825" y="3632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2" name="AutoShape 219">
            <a:extLst>
              <a:ext uri="{FF2B5EF4-FFF2-40B4-BE49-F238E27FC236}">
                <a16:creationId xmlns:a16="http://schemas.microsoft.com/office/drawing/2014/main" id="{7819ED81-98AA-4C30-AE54-C652253D6E22}"/>
              </a:ext>
            </a:extLst>
          </p:cNvPr>
          <p:cNvSpPr>
            <a:spLocks noChangeAspect="1" noChangeArrowheads="1"/>
          </p:cNvSpPr>
          <p:nvPr/>
        </p:nvSpPr>
        <p:spPr bwMode="auto">
          <a:xfrm>
            <a:off x="123825" y="405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3" name="AutoShape 220">
            <a:extLst>
              <a:ext uri="{FF2B5EF4-FFF2-40B4-BE49-F238E27FC236}">
                <a16:creationId xmlns:a16="http://schemas.microsoft.com/office/drawing/2014/main" id="{0F100BDA-79B6-4891-869E-9450C382BB07}"/>
              </a:ext>
            </a:extLst>
          </p:cNvPr>
          <p:cNvSpPr>
            <a:spLocks noChangeAspect="1" noChangeArrowheads="1"/>
          </p:cNvSpPr>
          <p:nvPr/>
        </p:nvSpPr>
        <p:spPr bwMode="auto">
          <a:xfrm>
            <a:off x="123825" y="448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4" name="AutoShape 221">
            <a:extLst>
              <a:ext uri="{FF2B5EF4-FFF2-40B4-BE49-F238E27FC236}">
                <a16:creationId xmlns:a16="http://schemas.microsoft.com/office/drawing/2014/main" id="{5A0C716D-FFF2-42C7-BD4C-3949FD4A324C}"/>
              </a:ext>
            </a:extLst>
          </p:cNvPr>
          <p:cNvSpPr>
            <a:spLocks noChangeAspect="1" noChangeArrowheads="1"/>
          </p:cNvSpPr>
          <p:nvPr/>
        </p:nvSpPr>
        <p:spPr bwMode="auto">
          <a:xfrm>
            <a:off x="123825" y="4908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0" name="AutoShape 228">
            <a:extLst>
              <a:ext uri="{FF2B5EF4-FFF2-40B4-BE49-F238E27FC236}">
                <a16:creationId xmlns:a16="http://schemas.microsoft.com/office/drawing/2014/main" id="{5582A026-D2D2-4E28-82E3-B4D9BB2DF53B}"/>
              </a:ext>
            </a:extLst>
          </p:cNvPr>
          <p:cNvSpPr>
            <a:spLocks noChangeAspect="1" noChangeArrowheads="1"/>
          </p:cNvSpPr>
          <p:nvPr/>
        </p:nvSpPr>
        <p:spPr bwMode="auto">
          <a:xfrm>
            <a:off x="317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1" name="AutoShape 229">
            <a:extLst>
              <a:ext uri="{FF2B5EF4-FFF2-40B4-BE49-F238E27FC236}">
                <a16:creationId xmlns:a16="http://schemas.microsoft.com/office/drawing/2014/main" id="{5051791B-7F60-40D9-84CA-1C509A5DA7B2}"/>
              </a:ext>
            </a:extLst>
          </p:cNvPr>
          <p:cNvSpPr>
            <a:spLocks noChangeAspect="1" noChangeArrowheads="1"/>
          </p:cNvSpPr>
          <p:nvPr/>
        </p:nvSpPr>
        <p:spPr bwMode="auto">
          <a:xfrm>
            <a:off x="3175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2" name="AutoShape 230">
            <a:extLst>
              <a:ext uri="{FF2B5EF4-FFF2-40B4-BE49-F238E27FC236}">
                <a16:creationId xmlns:a16="http://schemas.microsoft.com/office/drawing/2014/main" id="{2EF67DBA-E3B0-47B3-8C41-BCAEADA35B76}"/>
              </a:ext>
            </a:extLst>
          </p:cNvPr>
          <p:cNvSpPr>
            <a:spLocks noChangeAspect="1" noChangeArrowheads="1"/>
          </p:cNvSpPr>
          <p:nvPr/>
        </p:nvSpPr>
        <p:spPr bwMode="auto">
          <a:xfrm>
            <a:off x="31750" y="798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3" name="AutoShape 231">
            <a:extLst>
              <a:ext uri="{FF2B5EF4-FFF2-40B4-BE49-F238E27FC236}">
                <a16:creationId xmlns:a16="http://schemas.microsoft.com/office/drawing/2014/main" id="{78816B92-F40C-4D2D-A10C-EE0466D7F003}"/>
              </a:ext>
            </a:extLst>
          </p:cNvPr>
          <p:cNvSpPr>
            <a:spLocks noChangeAspect="1" noChangeArrowheads="1"/>
          </p:cNvSpPr>
          <p:nvPr/>
        </p:nvSpPr>
        <p:spPr bwMode="auto">
          <a:xfrm>
            <a:off x="31750" y="1223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426" name="Picture 1425">
            <a:extLst>
              <a:ext uri="{FF2B5EF4-FFF2-40B4-BE49-F238E27FC236}">
                <a16:creationId xmlns:a16="http://schemas.microsoft.com/office/drawing/2014/main" id="{2D37AF39-1E3B-4F25-B105-8CF2C6188B8B}"/>
              </a:ext>
            </a:extLst>
          </p:cNvPr>
          <p:cNvPicPr>
            <a:picLocks noChangeAspect="1"/>
          </p:cNvPicPr>
          <p:nvPr/>
        </p:nvPicPr>
        <p:blipFill>
          <a:blip r:embed="rId4"/>
          <a:stretch>
            <a:fillRect/>
          </a:stretch>
        </p:blipFill>
        <p:spPr>
          <a:xfrm>
            <a:off x="6961454" y="5561392"/>
            <a:ext cx="2182546" cy="245381"/>
          </a:xfrm>
          <a:prstGeom prst="rect">
            <a:avLst/>
          </a:prstGeom>
        </p:spPr>
      </p:pic>
      <p:pic>
        <p:nvPicPr>
          <p:cNvPr id="1427" name="Picture 1426">
            <a:extLst>
              <a:ext uri="{FF2B5EF4-FFF2-40B4-BE49-F238E27FC236}">
                <a16:creationId xmlns:a16="http://schemas.microsoft.com/office/drawing/2014/main" id="{6D485B0B-0F4A-4B95-81D0-D3F55923762A}"/>
              </a:ext>
            </a:extLst>
          </p:cNvPr>
          <p:cNvPicPr>
            <a:picLocks noChangeAspect="1"/>
          </p:cNvPicPr>
          <p:nvPr/>
        </p:nvPicPr>
        <p:blipFill>
          <a:blip r:embed="rId5"/>
          <a:stretch>
            <a:fillRect/>
          </a:stretch>
        </p:blipFill>
        <p:spPr>
          <a:xfrm>
            <a:off x="-1622" y="-23433"/>
            <a:ext cx="9198370" cy="759616"/>
          </a:xfrm>
          <a:prstGeom prst="rect">
            <a:avLst/>
          </a:prstGeom>
        </p:spPr>
      </p:pic>
      <p:pic>
        <p:nvPicPr>
          <p:cNvPr id="1428" name="Picture 1427">
            <a:extLst>
              <a:ext uri="{FF2B5EF4-FFF2-40B4-BE49-F238E27FC236}">
                <a16:creationId xmlns:a16="http://schemas.microsoft.com/office/drawing/2014/main" id="{5E543416-CDE8-4FB7-8B51-AD93746364E2}"/>
              </a:ext>
            </a:extLst>
          </p:cNvPr>
          <p:cNvPicPr>
            <a:picLocks noChangeAspect="1"/>
          </p:cNvPicPr>
          <p:nvPr/>
        </p:nvPicPr>
        <p:blipFill>
          <a:blip r:embed="rId6"/>
          <a:stretch>
            <a:fillRect/>
          </a:stretch>
        </p:blipFill>
        <p:spPr>
          <a:xfrm>
            <a:off x="5469542" y="2203450"/>
            <a:ext cx="326190" cy="304800"/>
          </a:xfrm>
          <a:prstGeom prst="rect">
            <a:avLst/>
          </a:prstGeom>
        </p:spPr>
      </p:pic>
      <p:pic>
        <p:nvPicPr>
          <p:cNvPr id="1429" name="Picture 1428">
            <a:extLst>
              <a:ext uri="{FF2B5EF4-FFF2-40B4-BE49-F238E27FC236}">
                <a16:creationId xmlns:a16="http://schemas.microsoft.com/office/drawing/2014/main" id="{169B6C78-3FF7-43B4-9EFC-D89DF7C38BC5}"/>
              </a:ext>
            </a:extLst>
          </p:cNvPr>
          <p:cNvPicPr>
            <a:picLocks noChangeAspect="1"/>
          </p:cNvPicPr>
          <p:nvPr/>
        </p:nvPicPr>
        <p:blipFill>
          <a:blip r:embed="rId6"/>
          <a:stretch>
            <a:fillRect/>
          </a:stretch>
        </p:blipFill>
        <p:spPr>
          <a:xfrm>
            <a:off x="6974086" y="5104191"/>
            <a:ext cx="507975" cy="474665"/>
          </a:xfrm>
          <a:prstGeom prst="rect">
            <a:avLst/>
          </a:prstGeom>
        </p:spPr>
      </p:pic>
      <p:pic>
        <p:nvPicPr>
          <p:cNvPr id="1430" name="Picture 1429">
            <a:extLst>
              <a:ext uri="{FF2B5EF4-FFF2-40B4-BE49-F238E27FC236}">
                <a16:creationId xmlns:a16="http://schemas.microsoft.com/office/drawing/2014/main" id="{9CFA469F-9B66-49D1-95BD-335D17ABAF6F}"/>
              </a:ext>
            </a:extLst>
          </p:cNvPr>
          <p:cNvPicPr>
            <a:picLocks noChangeAspect="1"/>
          </p:cNvPicPr>
          <p:nvPr/>
        </p:nvPicPr>
        <p:blipFill>
          <a:blip r:embed="rId7"/>
          <a:stretch>
            <a:fillRect/>
          </a:stretch>
        </p:blipFill>
        <p:spPr>
          <a:xfrm>
            <a:off x="6974086" y="5104191"/>
            <a:ext cx="2146218" cy="498098"/>
          </a:xfrm>
          <a:prstGeom prst="rect">
            <a:avLst/>
          </a:prstGeom>
        </p:spPr>
      </p:pic>
      <p:sp>
        <p:nvSpPr>
          <p:cNvPr id="196" name="TextBox 195">
            <a:extLst>
              <a:ext uri="{FF2B5EF4-FFF2-40B4-BE49-F238E27FC236}">
                <a16:creationId xmlns:a16="http://schemas.microsoft.com/office/drawing/2014/main" id="{E7EC56A7-6B5C-4CB3-8F41-4B2AB53E66CC}"/>
              </a:ext>
            </a:extLst>
          </p:cNvPr>
          <p:cNvSpPr txBox="1"/>
          <p:nvPr/>
        </p:nvSpPr>
        <p:spPr>
          <a:xfrm>
            <a:off x="6908706" y="4531247"/>
            <a:ext cx="2289664" cy="1202893"/>
          </a:xfrm>
          <a:prstGeom prst="rect">
            <a:avLst/>
          </a:prstGeom>
          <a:solidFill>
            <a:schemeClr val="bg1"/>
          </a:solidFill>
        </p:spPr>
        <p:txBody>
          <a:bodyPr wrap="square" rtlCol="0">
            <a:spAutoFit/>
          </a:bodyPr>
          <a:lstStyle/>
          <a:p>
            <a:endParaRPr lang="da-DK" dirty="0"/>
          </a:p>
          <a:p>
            <a:endParaRPr lang="da-DK" dirty="0"/>
          </a:p>
          <a:p>
            <a:pPr algn="ctr"/>
            <a:r>
              <a:rPr lang="da-DK" sz="1600" dirty="0" err="1">
                <a:latin typeface="Lato balck"/>
              </a:rPr>
              <a:t>Widget</a:t>
            </a:r>
            <a:endParaRPr lang="da-DK" sz="1600" dirty="0">
              <a:latin typeface="Lato balck"/>
            </a:endParaRPr>
          </a:p>
          <a:p>
            <a:endParaRPr lang="da-DK" dirty="0"/>
          </a:p>
          <a:p>
            <a:endParaRPr lang="da-DK" dirty="0"/>
          </a:p>
        </p:txBody>
      </p:sp>
      <p:sp>
        <p:nvSpPr>
          <p:cNvPr id="197" name="TextBox 196">
            <a:extLst>
              <a:ext uri="{FF2B5EF4-FFF2-40B4-BE49-F238E27FC236}">
                <a16:creationId xmlns:a16="http://schemas.microsoft.com/office/drawing/2014/main" id="{4EDA944B-889F-4650-BC16-8C3759BD93CC}"/>
              </a:ext>
            </a:extLst>
          </p:cNvPr>
          <p:cNvSpPr txBox="1"/>
          <p:nvPr/>
        </p:nvSpPr>
        <p:spPr>
          <a:xfrm>
            <a:off x="6902363" y="5779277"/>
            <a:ext cx="2289664" cy="1202893"/>
          </a:xfrm>
          <a:prstGeom prst="rect">
            <a:avLst/>
          </a:prstGeom>
          <a:solidFill>
            <a:schemeClr val="bg1"/>
          </a:solidFill>
        </p:spPr>
        <p:txBody>
          <a:bodyPr wrap="square" rtlCol="0">
            <a:spAutoFit/>
          </a:bodyPr>
          <a:lstStyle/>
          <a:p>
            <a:endParaRPr lang="da-DK" dirty="0"/>
          </a:p>
          <a:p>
            <a:endParaRPr lang="da-DK" dirty="0"/>
          </a:p>
          <a:p>
            <a:pPr algn="ctr"/>
            <a:r>
              <a:rPr lang="da-DK" sz="1600" dirty="0" err="1">
                <a:latin typeface="Lato balck"/>
              </a:rPr>
              <a:t>Widget</a:t>
            </a:r>
            <a:endParaRPr lang="da-DK" sz="1600" dirty="0">
              <a:latin typeface="Lato balck"/>
            </a:endParaRPr>
          </a:p>
          <a:p>
            <a:endParaRPr lang="da-DK" dirty="0"/>
          </a:p>
          <a:p>
            <a:endParaRPr lang="da-DK" dirty="0"/>
          </a:p>
        </p:txBody>
      </p:sp>
      <p:sp>
        <p:nvSpPr>
          <p:cNvPr id="198" name="Oval 197">
            <a:extLst>
              <a:ext uri="{FF2B5EF4-FFF2-40B4-BE49-F238E27FC236}">
                <a16:creationId xmlns:a16="http://schemas.microsoft.com/office/drawing/2014/main" id="{7FF1AD47-2DC2-43C8-B6D6-BA65003BAC17}"/>
              </a:ext>
            </a:extLst>
          </p:cNvPr>
          <p:cNvSpPr/>
          <p:nvPr/>
        </p:nvSpPr>
        <p:spPr>
          <a:xfrm>
            <a:off x="2369431" y="2203449"/>
            <a:ext cx="1305028" cy="3048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137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anim calcmode="lin" valueType="num">
                                      <p:cBhvr>
                                        <p:cTn id="8" dur="1000" fill="hold"/>
                                        <p:tgtEl>
                                          <p:spTgt spid="198"/>
                                        </p:tgtEl>
                                        <p:attrNameLst>
                                          <p:attrName>ppt_x</p:attrName>
                                        </p:attrNameLst>
                                      </p:cBhvr>
                                      <p:tavLst>
                                        <p:tav tm="0">
                                          <p:val>
                                            <p:strVal val="#ppt_x"/>
                                          </p:val>
                                        </p:tav>
                                        <p:tav tm="100000">
                                          <p:val>
                                            <p:strVal val="#ppt_x"/>
                                          </p:val>
                                        </p:tav>
                                      </p:tavLst>
                                    </p:anim>
                                    <p:anim calcmode="lin" valueType="num">
                                      <p:cBhvr>
                                        <p:cTn id="9"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theme/theme1.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2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ID xmlns="http://schemas.microsoft.com/sharepoint/v3">5676804</DocID>
    <LocalAttachment xmlns="http://schemas.microsoft.com/sharepoint/v3">false</LocalAttachment>
    <CCMSystemID xmlns="http://schemas.microsoft.com/sharepoint/v3">a83c9e44-5554-4fe4-9554-0ea6ec621664</CCMSystemID>
    <CCMVisualId xmlns="http://schemas.microsoft.com/sharepoint/v3">KMTAULA</CCMVisualId>
    <Finalized xmlns="http://schemas.microsoft.com/sharepoint/v3">false</Finalized>
    <CaseRecordNumber xmlns="http://schemas.microsoft.com/sharepoint/v3">0</CaseRecordNumber>
    <CaseID xmlns="http://schemas.microsoft.com/sharepoint/v3">KMTAULA</CaseID>
    <RegistrationDate xmlns="http://schemas.microsoft.com/sharepoint/v3" xsi:nil="true"/>
    <Related xmlns="http://schemas.microsoft.com/sharepoint/v3">false</Related>
    <CCMTemplateID xmlns="http://schemas.microsoft.com/sharepoint/v3">0</CCMTemplateID>
    <CCMCognitiveTyp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cument Library Content Type" ma:contentTypeID="0x010100AC085CFC53BC46CEA2EADE194AD9D48200E951C08ABD73B549873E0054692E896E" ma:contentTypeVersion="1" ma:contentTypeDescription="GetOrganized Document Library Content Type Description" ma:contentTypeScope="" ma:versionID="3c5bbb7ff3ba1c643d33eced5c3abec5">
  <xsd:schema xmlns:xsd="http://www.w3.org/2001/XMLSchema" xmlns:xs="http://www.w3.org/2001/XMLSchema" xmlns:p="http://schemas.microsoft.com/office/2006/metadata/properties" xmlns:ns1="http://schemas.microsoft.com/sharepoint/v3" targetNamespace="http://schemas.microsoft.com/office/2006/metadata/properties" ma:root="true" ma:fieldsID="aba8b50d48b6388415bbab4f799eaca7" ns1:_="">
    <xsd:import namespace="http://schemas.microsoft.com/sharepoint/v3"/>
    <xsd:element name="properties">
      <xsd:complexType>
        <xsd:sequence>
          <xsd:element name="documentManagement">
            <xsd:complexType>
              <xsd:all>
                <xsd:element ref="ns1:CaseID" minOccurs="0"/>
                <xsd:element ref="ns1:DocID" minOccurs="0"/>
                <xsd:element ref="ns1:Finalized" minOccurs="0"/>
                <xsd:element ref="ns1:Related" minOccurs="0"/>
                <xsd:element ref="ns1:LocalAttachment" minOccurs="0"/>
                <xsd:element ref="ns1:RegistrationDate" minOccurs="0"/>
                <xsd:element ref="ns1:CaseRecordNumber"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CMVisual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8" nillable="true" ma:displayName="Case ID" ma:default="Assigning" ma:internalName="CaseID" ma:readOnly="true">
      <xsd:simpleType>
        <xsd:restriction base="dms:Text"/>
      </xsd:simpleType>
    </xsd:element>
    <xsd:element name="DocID" ma:index="9" nillable="true" ma:displayName="Document ID" ma:default="Assigning" ma:internalName="DocID" ma:readOnly="true">
      <xsd:simpleType>
        <xsd:restriction base="dms:Text"/>
      </xsd:simpleType>
    </xsd:element>
    <xsd:element name="Finalized" ma:index="10" nillable="true" ma:displayName="Finalized" ma:default="False" ma:internalName="Finalized" ma:readOnly="true">
      <xsd:simpleType>
        <xsd:restriction base="dms:Boolean"/>
      </xsd:simpleType>
    </xsd:element>
    <xsd:element name="Related" ma:index="11" nillable="true" ma:displayName="Related" ma:default="False" ma:internalName="Related" ma:readOnly="true">
      <xsd:simpleType>
        <xsd:restriction base="dms:Boolean"/>
      </xsd:simpleType>
    </xsd:element>
    <xsd:element name="LocalAttachment" ma:index="12" nillable="true" ma:displayName="Local Attachment" ma:default="False" ma:internalName="LocalAttachment" ma:readOnly="true">
      <xsd:simpleType>
        <xsd:restriction base="dms:Boolean"/>
      </xsd:simpleType>
    </xsd:element>
    <xsd:element name="RegistrationDate" ma:index="13" nillable="true" ma:displayName="Registration date" ma:format="DateTime" ma:internalName="RegistrationDate" ma:readOnly="true">
      <xsd:simpleType>
        <xsd:restriction base="dms:DateTime"/>
      </xsd:simpleType>
    </xsd:element>
    <xsd:element name="CaseRecordNumber" ma:index="14" nillable="true" ma:displayName="Record ID" ma:decimals="0" ma:default="0" ma:internalName="CaseRecordNumber" ma:readOnly="true">
      <xsd:simpleType>
        <xsd:restriction base="dms:Number"/>
      </xsd:simpleType>
    </xsd:element>
    <xsd:element name="CCMTemplateName" ma:index="15" nillable="true" ma:displayName="Template name" ma:internalName="CCMTemplateName" ma:readOnly="true">
      <xsd:simpleType>
        <xsd:restriction base="dms:Text"/>
      </xsd:simpleType>
    </xsd:element>
    <xsd:element name="CCMTemplateVersion" ma:index="16" nillable="true" ma:displayName="Template version" ma:internalName="CCMTemplateVersion" ma:readOnly="true">
      <xsd:simpleType>
        <xsd:restriction base="dms:Text"/>
      </xsd:simpleType>
    </xsd:element>
    <xsd:element name="CCMTemplateID" ma:index="17" nillable="true" ma:displayName="CCMTemplateID" ma:decimals="0" ma:default="0" ma:hidden="true" ma:internalName="CCMTemplateID" ma:readOnly="true">
      <xsd:simpleType>
        <xsd:restriction base="dms:Number"/>
      </xsd:simpleType>
    </xsd:element>
    <xsd:element name="CCMSystemID" ma:index="18" nillable="true" ma:displayName="CCMSystemID" ma:hidden="true" ma:internalName="CCMSystemID" ma:readOnly="true">
      <xsd:simpleType>
        <xsd:restriction base="dms:Text"/>
      </xsd:simpleType>
    </xsd:element>
    <xsd:element name="WasEncrypted" ma:index="19" nillable="true" ma:displayName="Encrypted" ma:default="False" ma:internalName="WasEncrypted" ma:readOnly="true">
      <xsd:simpleType>
        <xsd:restriction base="dms:Boolean"/>
      </xsd:simpleType>
    </xsd:element>
    <xsd:element name="WasSigned" ma:index="20" nillable="true" ma:displayName="Signed" ma:default="False" ma:internalName="WasSigned" ma:readOnly="true">
      <xsd:simpleType>
        <xsd:restriction base="dms:Boolean"/>
      </xsd:simpleType>
    </xsd:element>
    <xsd:element name="MailHasAttachments" ma:index="21" nillable="true" ma:displayName="E-mail has attachments" ma:default="False" ma:internalName="MailHasAttachments" ma:readOnly="true">
      <xsd:simpleType>
        <xsd:restriction base="dms:Boolean"/>
      </xsd:simpleType>
    </xsd:element>
    <xsd:element name="CCMConversation" ma:index="22" nillable="true" ma:displayName="Conversation" ma:internalName="CCMConversation" ma:readOnly="true">
      <xsd:simpleType>
        <xsd:restriction base="dms:Text"/>
      </xsd:simpleType>
    </xsd:element>
    <xsd:element name="CCMVisualId" ma:index="23" nillable="true" ma:displayName="Case ID" ma:default="Assigning" ma:internalName="CCMVisualId" ma:readOnly="true">
      <xsd:simpleType>
        <xsd:restriction base="dms:Text"/>
      </xsd:simpleType>
    </xsd:element>
    <xsd:element name="CCMCognitiveType" ma:index="25" nillable="true" ma:displayName="CognitiveType" ma:decimals="0" ma:internalName="CCMCognitiveType"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4E26F9-84A6-4102-A8E4-5758011EBC22}">
  <ds:schemaRefs>
    <ds:schemaRef ds:uri="http://schemas.microsoft.com/sharepoint/v3/contenttype/forms"/>
  </ds:schemaRefs>
</ds:datastoreItem>
</file>

<file path=customXml/itemProps2.xml><?xml version="1.0" encoding="utf-8"?>
<ds:datastoreItem xmlns:ds="http://schemas.openxmlformats.org/officeDocument/2006/customXml" ds:itemID="{13F4C3C2-1385-489E-AE76-538C26707876}">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7DD0B53-3D4E-40A9-A060-1D845B46F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36960</TotalTime>
  <Words>16829</Words>
  <Application>Microsoft Office PowerPoint</Application>
  <PresentationFormat>On-screen Show (16:10)</PresentationFormat>
  <Paragraphs>1954</Paragraphs>
  <Slides>85</Slides>
  <Notes>85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85</vt:i4>
      </vt:variant>
    </vt:vector>
  </HeadingPairs>
  <TitlesOfParts>
    <vt:vector size="98" baseType="lpstr">
      <vt:lpstr>Arial</vt:lpstr>
      <vt:lpstr>Calibri</vt:lpstr>
      <vt:lpstr>Calibri Light</vt:lpstr>
      <vt:lpstr>Cambria</vt:lpstr>
      <vt:lpstr>Lato</vt:lpstr>
      <vt:lpstr>Lato balck</vt:lpstr>
      <vt:lpstr>Lato black</vt:lpstr>
      <vt:lpstr>Lato black</vt:lpstr>
      <vt:lpstr>Symbol</vt:lpstr>
      <vt:lpstr>Wingdings</vt:lpstr>
      <vt:lpstr>Office-tema</vt:lpstr>
      <vt:lpstr>2_Office-tema</vt:lpstr>
      <vt:lpstr>1_Office-tema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Målrettet kommunikation </vt:lpstr>
      <vt:lpstr>PowerPoint Presentation</vt:lpstr>
      <vt:lpstr>PowerPoint Presentation</vt:lpstr>
      <vt:lpstr>PowerPoint Presentation</vt:lpstr>
      <vt:lpstr>PowerPoint Presentation</vt:lpstr>
      <vt:lpstr>Sikker kommunikation</vt:lpstr>
      <vt:lpstr>PowerPoint Presentation</vt:lpstr>
      <vt:lpstr>PowerPoint Presentation</vt:lpstr>
      <vt:lpstr>PowerPoint Presentation</vt:lpstr>
      <vt:lpstr>PowerPoint Presentation</vt:lpstr>
      <vt:lpstr>PowerPoint Presentation</vt:lpstr>
      <vt:lpstr>PowerPoint Presentation</vt:lpstr>
      <vt:lpstr>Samlet overblik</vt:lpstr>
      <vt:lpstr>PowerPoint Presentation</vt:lpstr>
      <vt:lpstr>PowerPoint Presentation</vt:lpstr>
      <vt:lpstr>PowerPoint Presentation</vt:lpstr>
      <vt:lpstr>PowerPoint Presentation</vt:lpstr>
      <vt:lpstr>PowerPoint Presentation</vt:lpstr>
      <vt:lpstr>Dataetik</vt:lpstr>
      <vt:lpstr>PowerPoint Presentation</vt:lpstr>
      <vt:lpstr>PowerPoint Presentation</vt:lpstr>
      <vt:lpstr>PowerPoint Presentation</vt:lpstr>
      <vt:lpstr>PowerPoint Presentation</vt:lpstr>
      <vt:lpstr>Hvor kommer data fra?</vt:lpstr>
      <vt:lpstr>PowerPoint Presentation</vt:lpstr>
      <vt:lpstr>PowerPoint Presentation</vt:lpstr>
      <vt:lpstr>PowerPoint Presentation</vt:lpstr>
      <vt:lpstr>PowerPoint Presentation</vt:lpstr>
      <vt:lpstr>Aula dashboards </vt:lpstr>
      <vt:lpstr>Målrettet indhold</vt:lpstr>
      <vt:lpstr>PowerPoint Presentation</vt:lpstr>
      <vt:lpstr>PowerPoint Presentation</vt:lpstr>
      <vt:lpstr>Smarte Aula-grupper</vt:lpstr>
      <vt:lpstr>Aula gruppe-træ Filtrering på hovedgrupper – et eksempel </vt:lpstr>
      <vt:lpstr>Aula gruppe-træ Samling af hovedgrupper – et eksempel </vt:lpstr>
      <vt:lpstr>Målrettet kommunikation</vt:lpstr>
      <vt:lpstr>PowerPoint Presentation</vt:lpstr>
      <vt:lpstr>Afrunding</vt:lpstr>
      <vt:lpstr>PowerPoint Presentation</vt:lpstr>
      <vt:lpstr>PowerPoint Presentation</vt:lpstr>
      <vt:lpstr>PowerPoint Presentation</vt:lpstr>
      <vt:lpstr>Hvad var vi omkring i går?</vt:lpstr>
      <vt:lpstr>PowerPoint Presentation</vt:lpstr>
      <vt:lpstr>Kommunikation</vt:lpstr>
      <vt:lpstr>Kommunikation </vt:lpstr>
      <vt:lpstr>PowerPoint Presentation</vt:lpstr>
      <vt:lpstr>PowerPoint Presentation</vt:lpstr>
      <vt:lpstr>Aula på tværs</vt:lpstr>
      <vt:lpstr>Aula på tværs</vt:lpstr>
      <vt:lpstr>PowerPoint Presentation</vt:lpstr>
      <vt:lpstr>PowerPoint Presentation</vt:lpstr>
      <vt:lpstr>PowerPoint Presentation</vt:lpstr>
      <vt:lpstr>Dataetik og færdselsregler</vt:lpstr>
      <vt:lpstr>Dataetik og færdselsregler</vt:lpstr>
      <vt:lpstr>PowerPoint Presentation</vt:lpstr>
      <vt:lpstr>PowerPoint Presentation</vt:lpstr>
      <vt:lpstr>PowerPoint Presentation</vt:lpstr>
      <vt:lpstr>Hvordan vil I bruge Aula hjemmesider? </vt:lpstr>
      <vt:lpstr>Ramme for opsætning af hjemmesider</vt:lpstr>
      <vt:lpstr>Komme/gå</vt:lpstr>
      <vt:lpstr>PowerPoint Presentation</vt:lpstr>
      <vt:lpstr>PowerPoint Presentation</vt:lpstr>
      <vt:lpstr>Hvordan kommer udrulningen til at forløbe?</vt:lpstr>
      <vt:lpstr>PowerPoint Presentation</vt:lpstr>
      <vt:lpstr>Hvad skal så forberedes forud for udrulningen?</vt:lpstr>
      <vt:lpstr>PowerPoint Presentation</vt:lpstr>
      <vt:lpstr>PowerPoint Presentation</vt:lpstr>
      <vt:lpstr>= www.aulainfo.dk </vt:lpstr>
      <vt:lpstr>Administratorens huskeseddel</vt:lpstr>
      <vt:lpstr>PowerPoint Presentation</vt:lpstr>
      <vt:lpstr>Afrunding</vt:lpstr>
      <vt:lpstr>Evaluering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A</dc:title>
  <dc:creator>Peter Dalhoff</dc:creator>
  <cp:lastModifiedBy>Pernille Schultz</cp:lastModifiedBy>
  <cp:revision>1833</cp:revision>
  <cp:lastPrinted>2018-08-20T09:01:59Z</cp:lastPrinted>
  <dcterms:created xsi:type="dcterms:W3CDTF">2018-05-28T07:09:24Z</dcterms:created>
  <dcterms:modified xsi:type="dcterms:W3CDTF">2019-02-14T07:43:37Z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0x010100AC085CFC53BC46CEA2EADE194AD9D48200E951C08ABD73B549873E0054692E896E</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ies>
</file>