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5" r:id="rId4"/>
    <p:sldId id="266" r:id="rId5"/>
    <p:sldId id="267" r:id="rId6"/>
    <p:sldId id="268" r:id="rId7"/>
    <p:sldId id="269" r:id="rId8"/>
    <p:sldId id="270" r:id="rId9"/>
    <p:sldId id="272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15D"/>
    <a:srgbClr val="659DC3"/>
    <a:srgbClr val="2E628B"/>
    <a:srgbClr val="64B5BF"/>
    <a:srgbClr val="DBE3E8"/>
    <a:srgbClr val="448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2" d="100"/>
          <a:sy n="92" d="100"/>
        </p:scale>
        <p:origin x="58" y="-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C033C-C668-478B-B108-036D52B44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B2BB619-BB3F-430A-A96F-CC737CD59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60072A-CDE6-4242-9A47-5CA5A9E3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B613E10-5CE4-4974-B1E3-4ED8A74E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B3C491-37AF-4F62-A813-F17D0998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18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58EEE-3E95-43A6-AF3E-877A3A3D9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37EA775-8E0C-42E4-9C6B-74EAA35C2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E44F1F-6B2F-4168-8441-411C5C768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A26C282-E98C-448D-A4B9-01DC0424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D38C7B-80FC-4685-BAB7-805909AF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406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BEEF960-122C-4F99-A2F2-E1EE5D3DF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73F1E6F-3191-4F50-9002-758CC72EF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7492F1-5D35-4DBA-BF19-2BFF981F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49AE5F-3682-4CD5-B927-792D8D01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CFEB7E-0C80-4EE3-B6EC-0D345057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610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AF89D-A3B8-47BE-99EB-0C9F9D81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06C8E2-F353-4DA4-A1C6-2A3C8FD8D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F3A0FD-4C13-4098-9543-4AC9B624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3A805E-40E1-4883-BDF7-8BD9A129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4BF654-D170-4616-B174-C970A0133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145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D144F-FA95-4EFB-A148-EB754EDF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795314-CBCC-4B9B-8181-C3F3E2EE2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CE2855-711E-4C41-A0E5-BA2AA38B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846C5AA-527A-4A9C-8EFC-CF54EA89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1CDCD9-78E2-48CA-A279-F0B7E1501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33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357A3-B019-4DF0-8FFE-6D296408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36FD8F-5745-4539-8DBB-CC6EB13FC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98C5EDA-7F58-454D-9FF8-EF1D169D0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9B83677-23A9-4E20-B1E6-6A23B1D5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ACD672D-C87B-42A3-9409-C3010E4A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FAE7DB-7AD2-4921-A778-55B7F9E2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474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C1AC6-9ABB-4141-AD19-C0666CCE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D89163-FC5C-48AF-B206-C4137DEA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F6D3C34-14D7-49D7-A756-78B924EA5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2EAF85A-92C3-4735-BDD7-6576D88B9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80171FD-CD7B-41CC-A695-CBABC4BAC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D1A508E-55EC-4341-8963-C3260654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36AF95A-9E45-413E-A21A-607BCF9D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3B92B20-3627-44F4-9CA2-A8D4D897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64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8D6B4-295E-462E-A0F2-A6B51ABE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35E1A1D-8AC8-413F-ACB3-D70052C3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89BB56B-7CEA-4A91-A9EA-68C2EFC8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864740D-C3F5-4D05-84C0-372629C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10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49EF61F-C291-4AF4-99CF-DB28C2EF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039A24-A1A4-4536-A51E-E27B279DD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3CA48F4-8FDA-4A1F-A970-47130461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49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974FA-79C7-4455-A95C-A431DB08C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747852-2CAC-4F18-8905-7604A760A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F24F3DA-C596-4554-9BCC-272CB9D98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CAF58FE-1777-4D7E-A66A-BEA648B7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C7FB62E-B7C4-4E8D-9E72-1153093D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7535928-B124-403E-AFFE-A0740091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854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9136E-378E-4541-9416-964D92C9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4C8AE24-0BCA-427B-A6D1-3676B3A5B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ABA56F-F96A-41F4-94F5-2D4EE20E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90D8D23-9CE2-43ED-894B-5A8A15ED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CE7DA11-3BAE-4E4E-B96F-5AB5DBDF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BDA92E-2368-42AB-8EB5-0ED6D146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269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A509C6F-193D-4B85-BF80-78F60E70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7E5B29-C672-41EB-AFE6-5C84821F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542C2C-4448-4901-A5A4-42FC36279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B398-642D-4DCD-B88D-585EAC9A9565}" type="datetimeFigureOut">
              <a:rPr lang="da-DK" smtClean="0"/>
              <a:t>21-10-2018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54F8DB-ECE4-4F9E-BBD3-948A8CC70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C7155E4-22A2-4342-A31A-8C68D7D58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E7DFE-F8B7-462A-AA28-416A109746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25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AF1B86B5-801C-48AB-B0AE-4757B5F99C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BE3E8"/>
          </a:solidFill>
          <a:ln>
            <a:solidFill>
              <a:srgbClr val="DBE3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5E15AA9-752F-46C5-BD83-68B672037D82}"/>
              </a:ext>
            </a:extLst>
          </p:cNvPr>
          <p:cNvSpPr/>
          <p:nvPr/>
        </p:nvSpPr>
        <p:spPr>
          <a:xfrm>
            <a:off x="4684129" y="-473149"/>
            <a:ext cx="7804298" cy="7804298"/>
          </a:xfrm>
          <a:prstGeom prst="ellipse">
            <a:avLst/>
          </a:prstGeom>
          <a:solidFill>
            <a:srgbClr val="23415D"/>
          </a:solidFill>
          <a:ln>
            <a:solidFill>
              <a:srgbClr val="DBE3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B0CD4E6-B2C8-41C3-8FF1-A9C2F3F720E7}"/>
              </a:ext>
            </a:extLst>
          </p:cNvPr>
          <p:cNvSpPr txBox="1"/>
          <p:nvPr/>
        </p:nvSpPr>
        <p:spPr>
          <a:xfrm>
            <a:off x="5867078" y="4179745"/>
            <a:ext cx="509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Spørgsmål til diskussion og overvejelser i forbindelse med implementeringen af Aula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73F4F4A-A023-43C9-91E7-829FD8BF42CC}"/>
              </a:ext>
            </a:extLst>
          </p:cNvPr>
          <p:cNvSpPr/>
          <p:nvPr/>
        </p:nvSpPr>
        <p:spPr>
          <a:xfrm>
            <a:off x="296427" y="1524034"/>
            <a:ext cx="5062446" cy="506244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80D622-FBA3-43FA-BDCB-4B834676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278" y="1799737"/>
            <a:ext cx="12192000" cy="1629263"/>
          </a:xfrm>
        </p:spPr>
        <p:txBody>
          <a:bodyPr>
            <a:noAutofit/>
          </a:bodyPr>
          <a:lstStyle/>
          <a:p>
            <a:pPr algn="ctr"/>
            <a:r>
              <a:rPr lang="da-D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Aula: hvordan vil vi bruge det </a:t>
            </a:r>
            <a:br>
              <a:rPr lang="da-D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forældresamarbejdet?</a:t>
            </a:r>
          </a:p>
        </p:txBody>
      </p:sp>
      <p:pic>
        <p:nvPicPr>
          <p:cNvPr id="20" name="Billede 19">
            <a:extLst>
              <a:ext uri="{FF2B5EF4-FFF2-40B4-BE49-F238E27FC236}">
                <a16:creationId xmlns:a16="http://schemas.microsoft.com/office/drawing/2014/main" id="{B49AE508-5CC9-452F-A513-9C5DFF6E1E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0" r="20408"/>
          <a:stretch/>
        </p:blipFill>
        <p:spPr>
          <a:xfrm>
            <a:off x="128193" y="1558716"/>
            <a:ext cx="5442458" cy="499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5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2E7EBEB-C301-4DAE-8E90-B89302BE9A9F}"/>
              </a:ext>
            </a:extLst>
          </p:cNvPr>
          <p:cNvSpPr/>
          <p:nvPr/>
        </p:nvSpPr>
        <p:spPr>
          <a:xfrm>
            <a:off x="108858" y="97971"/>
            <a:ext cx="11985172" cy="6643389"/>
          </a:xfrm>
          <a:prstGeom prst="rect">
            <a:avLst/>
          </a:prstGeom>
          <a:solidFill>
            <a:srgbClr val="448FA0"/>
          </a:solidFill>
          <a:ln>
            <a:solidFill>
              <a:srgbClr val="448F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213"/>
            <a:ext cx="10515600" cy="901613"/>
          </a:xfrm>
        </p:spPr>
        <p:txBody>
          <a:bodyPr>
            <a:normAutofit/>
          </a:bodyPr>
          <a:lstStyle/>
          <a:p>
            <a:pPr algn="ctr"/>
            <a: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Brugen af Aula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946"/>
            <a:ext cx="10665903" cy="4797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en del af brugerportalsinitiativet skal Aula bidrage til, at skolen får en tidssvarende og brugervenlig digital kommunikationsløsning.</a:t>
            </a:r>
          </a:p>
          <a:p>
            <a:pPr marL="0" indent="0">
              <a:buNone/>
            </a:pPr>
            <a:r>
              <a:rPr lang="da-DK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Formålet er, at understøtte folkeskolereformens mål om, at alle elever skal blive så dygtige, som de kan, at de trives, og at deres faglige resultater i mindst mulig grad påvirkes af deres sociale baggrund. Heri ligger desuden en ambition om at styrke forældresamarbejdet, så forældrene kan være den bedst mulige støtte for deres barn. </a:t>
            </a:r>
          </a:p>
          <a:p>
            <a:pPr marL="0" indent="0">
              <a:buNone/>
            </a:pPr>
            <a:r>
              <a:rPr lang="da-DK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Igennem hele Aulas implementeringsproces må der reflekteres over, hvordan Aulas anvendelse kan bidrage til netop dét. </a:t>
            </a:r>
          </a:p>
          <a:p>
            <a:pPr marL="0" indent="0">
              <a:buNone/>
            </a:pPr>
            <a:r>
              <a:rPr lang="da-DK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følgende spørgsmål og øvelser er tænkt at skulle at inspirere og bidrage til gode diskussioner og overvejelser om Aulas anvendelse – hos skoleledelsen, i skolebestyrelsen og hos lærerne.</a:t>
            </a:r>
          </a:p>
        </p:txBody>
      </p:sp>
    </p:spTree>
    <p:extLst>
      <p:ext uri="{BB962C8B-B14F-4D97-AF65-F5344CB8AC3E}">
        <p14:creationId xmlns:p14="http://schemas.microsoft.com/office/powerpoint/2010/main" val="403719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53E9F64-439B-42AB-BB86-5C309EFF1CF5}"/>
              </a:ext>
            </a:extLst>
          </p:cNvPr>
          <p:cNvSpPr/>
          <p:nvPr/>
        </p:nvSpPr>
        <p:spPr>
          <a:xfrm>
            <a:off x="141514" y="141514"/>
            <a:ext cx="11908972" cy="4740103"/>
          </a:xfrm>
          <a:prstGeom prst="rect">
            <a:avLst/>
          </a:prstGeom>
          <a:solidFill>
            <a:srgbClr val="DBE3E8"/>
          </a:solidFill>
          <a:ln>
            <a:solidFill>
              <a:srgbClr val="DBE3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8358"/>
            <a:ext cx="10515600" cy="1910687"/>
          </a:xfrm>
        </p:spPr>
        <p:txBody>
          <a:bodyPr>
            <a:normAutofit lnSpcReduction="10000"/>
          </a:bodyPr>
          <a:lstStyle/>
          <a:p>
            <a: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vil vi bruge Aula – hvad skal det understøtte? Hvilken værdi skal det skabe for os? </a:t>
            </a:r>
            <a:b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solidFill>
                <a:srgbClr val="2341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understøtter Aula bedst muligt elevens læring, udvikling og trivsel?</a:t>
            </a:r>
            <a:b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solidFill>
                <a:srgbClr val="2341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sikrer vi, at Aula bliver for alle, uanset forudsætninger for at anvende det?</a:t>
            </a:r>
            <a:endParaRPr lang="da-DK" dirty="0">
              <a:solidFill>
                <a:srgbClr val="2341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F87C08C-B7C5-4FA4-8B9B-22430DEE66FF}"/>
              </a:ext>
            </a:extLst>
          </p:cNvPr>
          <p:cNvSpPr txBox="1"/>
          <p:nvPr/>
        </p:nvSpPr>
        <p:spPr>
          <a:xfrm>
            <a:off x="838200" y="5347275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Øvelse: Formulér i én sætning: </a:t>
            </a:r>
          </a:p>
          <a:p>
            <a:pPr algn="ctr"/>
            <a:r>
              <a:rPr lang="da-DK" sz="2200" b="1" i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”Vores intention med Aula i forældresamarbejdet er….”</a:t>
            </a:r>
            <a:endParaRPr lang="da-DK" sz="2200" b="1" i="1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a-DK" sz="3600" b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#1: ”Formålet med Aula”</a:t>
            </a:r>
            <a:br>
              <a:rPr lang="da-DK" sz="3000" b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(læring og trivsel for alle, uanset social baggrund)</a:t>
            </a:r>
          </a:p>
        </p:txBody>
      </p:sp>
    </p:spTree>
    <p:extLst>
      <p:ext uri="{BB962C8B-B14F-4D97-AF65-F5344CB8AC3E}">
        <p14:creationId xmlns:p14="http://schemas.microsoft.com/office/powerpoint/2010/main" val="44150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AE7B6D7-CC0F-465F-AB37-E0B4484B0814}"/>
              </a:ext>
            </a:extLst>
          </p:cNvPr>
          <p:cNvSpPr/>
          <p:nvPr/>
        </p:nvSpPr>
        <p:spPr>
          <a:xfrm>
            <a:off x="141514" y="141514"/>
            <a:ext cx="11908972" cy="5094515"/>
          </a:xfrm>
          <a:prstGeom prst="rect">
            <a:avLst/>
          </a:prstGeom>
          <a:solidFill>
            <a:srgbClr val="659DC3"/>
          </a:solidFill>
          <a:ln>
            <a:solidFill>
              <a:srgbClr val="659D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#2: ”En frisk start”</a:t>
            </a:r>
            <a:b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latin typeface="Arial" panose="020B0604020202020204" pitchFamily="34" charset="0"/>
                <a:cs typeface="Arial" panose="020B0604020202020204" pitchFamily="34" charset="0"/>
              </a:rPr>
              <a:t>(farvel til </a:t>
            </a:r>
            <a:r>
              <a:rPr lang="da-D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Forældreintra</a:t>
            </a:r>
            <a:r>
              <a:rPr lang="da-DK" sz="2600" i="1" dirty="0">
                <a:latin typeface="Arial" panose="020B0604020202020204" pitchFamily="34" charset="0"/>
                <a:cs typeface="Arial" panose="020B0604020202020204" pitchFamily="34" charset="0"/>
              </a:rPr>
              <a:t>, goddag til Aula)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647" y="1824912"/>
            <a:ext cx="10965383" cy="3411117"/>
          </a:xfrm>
        </p:spPr>
        <p:txBody>
          <a:bodyPr>
            <a:normAutofit/>
          </a:bodyPr>
          <a:lstStyle/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Hvordan kan erfaringerne med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Forældreintra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kvalificere den måde, vi fremover vil bruge Aula på? 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Hvad lader vi blive i </a:t>
            </a:r>
            <a:r>
              <a:rPr lang="da-DK" sz="2000" dirty="0" err="1">
                <a:latin typeface="Arial" panose="020B0604020202020204" pitchFamily="34" charset="0"/>
                <a:cs typeface="Arial" panose="020B0604020202020204" pitchFamily="34" charset="0"/>
              </a:rPr>
              <a:t>Forældreintra</a:t>
            </a:r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 og hvad tager vi med os videre?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På hvilke områder kan vi forenkle og forbedre brugen af Aula? Er det f.eks. skolens måde at lave opslag på? Indholdet i beskeder? Eller noget helt tredje…?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Hvilken kommunikationskultur ønsker vi fremover?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69F1F9C-1553-4F85-B48B-CD0E9352164C}"/>
              </a:ext>
            </a:extLst>
          </p:cNvPr>
          <p:cNvSpPr txBox="1"/>
          <p:nvPr/>
        </p:nvSpPr>
        <p:spPr>
          <a:xfrm>
            <a:off x="838200" y="5611181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Øvelse: Færdiggør sætningen: </a:t>
            </a:r>
          </a:p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”Det vigtigste at forandre, når Aula tages i brug er…”</a:t>
            </a:r>
            <a:endParaRPr lang="da-DK" sz="2200" b="1" i="1" dirty="0"/>
          </a:p>
        </p:txBody>
      </p:sp>
    </p:spTree>
    <p:extLst>
      <p:ext uri="{BB962C8B-B14F-4D97-AF65-F5344CB8AC3E}">
        <p14:creationId xmlns:p14="http://schemas.microsoft.com/office/powerpoint/2010/main" val="152481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84A0DCE-AB81-4193-A9F5-922B8FE617CC}"/>
              </a:ext>
            </a:extLst>
          </p:cNvPr>
          <p:cNvSpPr/>
          <p:nvPr/>
        </p:nvSpPr>
        <p:spPr>
          <a:xfrm>
            <a:off x="141514" y="141514"/>
            <a:ext cx="11908972" cy="5094515"/>
          </a:xfrm>
          <a:prstGeom prst="rect">
            <a:avLst/>
          </a:prstGeom>
          <a:solidFill>
            <a:srgbClr val="64B5BF"/>
          </a:solidFill>
          <a:ln>
            <a:solidFill>
              <a:srgbClr val="64B5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#3: ”Eleven i centrum”</a:t>
            </a:r>
            <a:b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latin typeface="Arial" panose="020B0604020202020204" pitchFamily="34" charset="0"/>
                <a:cs typeface="Arial" panose="020B0604020202020204" pitchFamily="34" charset="0"/>
              </a:rPr>
              <a:t>(det er jo dem, det handler om)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536" y="2231572"/>
            <a:ext cx="10515600" cy="3178630"/>
          </a:xfrm>
        </p:spPr>
        <p:txBody>
          <a:bodyPr>
            <a:normAutofit/>
          </a:bodyPr>
          <a:lstStyle/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Skal eleven i højere grad være den, der driver kommunikationen mellem skole og hjem? 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Hvordan kunne det f.eks. foregå?</a:t>
            </a:r>
            <a:b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latin typeface="Arial" panose="020B0604020202020204" pitchFamily="34" charset="0"/>
                <a:cs typeface="Arial" panose="020B0604020202020204" pitchFamily="34" charset="0"/>
              </a:rPr>
              <a:t>Er der f.eks. noget af informationen og ansvaret i skolen, som skolen har vænnet sig til at give forældre, som kunne gives tilbage til eleven?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70D3CE2-BA5E-4D89-A16B-3C73A29E423A}"/>
              </a:ext>
            </a:extLst>
          </p:cNvPr>
          <p:cNvSpPr txBox="1"/>
          <p:nvPr/>
        </p:nvSpPr>
        <p:spPr>
          <a:xfrm>
            <a:off x="838200" y="5602741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Øvelse: Tegn en klassetrins-trappe og vis, hvilket ansvar eleven kan have for information og lektier på de forskellige trin?</a:t>
            </a:r>
            <a:endParaRPr lang="da-DK" sz="2200" b="1" i="1" dirty="0"/>
          </a:p>
        </p:txBody>
      </p:sp>
    </p:spTree>
    <p:extLst>
      <p:ext uri="{BB962C8B-B14F-4D97-AF65-F5344CB8AC3E}">
        <p14:creationId xmlns:p14="http://schemas.microsoft.com/office/powerpoint/2010/main" val="426609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8E8629F-2D14-455A-9AD6-C4257260C0F5}"/>
              </a:ext>
            </a:extLst>
          </p:cNvPr>
          <p:cNvSpPr/>
          <p:nvPr/>
        </p:nvSpPr>
        <p:spPr>
          <a:xfrm>
            <a:off x="141514" y="141514"/>
            <a:ext cx="11908972" cy="5094515"/>
          </a:xfrm>
          <a:prstGeom prst="rect">
            <a:avLst/>
          </a:prstGeom>
          <a:solidFill>
            <a:srgbClr val="2E628B"/>
          </a:solidFill>
          <a:ln>
            <a:solidFill>
              <a:srgbClr val="2E62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#4: ”Informationsmængden”</a:t>
            </a:r>
            <a:br>
              <a:rPr lang="da-D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(den forældrene hele tiden taler om)</a:t>
            </a:r>
            <a:endParaRPr lang="da-DK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980" y="1769579"/>
            <a:ext cx="10515600" cy="3281394"/>
          </a:xfrm>
        </p:spPr>
        <p:txBody>
          <a:bodyPr>
            <a:norm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Overinformeres forældrene i dag? Se på hvor ofte og hvor meget, der kommunikeres til forældre – er det hele lige vigtigt?</a:t>
            </a:r>
            <a:b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 stilling til hvad der er </a:t>
            </a:r>
            <a:r>
              <a:rPr lang="da-DK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</a:t>
            </a:r>
            <a:r>
              <a:rPr lang="da-DK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da-DK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</a:t>
            </a:r>
            <a:r>
              <a:rPr lang="da-DK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a-DK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a-DK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da-DK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på forskellige klassetrin</a:t>
            </a:r>
            <a:b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Kunne man med fordel samle informationen i færre beskeder – som ugebreve eller månedsbreve?</a:t>
            </a:r>
            <a:b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 om hvad der sker med informationsmængden, når forældre også skal orientere sig i læringsplatformen – hvad er realistisk for forældre at forholde sig til?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0D536328-69E8-4550-B245-A078847436A1}"/>
              </a:ext>
            </a:extLst>
          </p:cNvPr>
          <p:cNvSpPr txBox="1"/>
          <p:nvPr/>
        </p:nvSpPr>
        <p:spPr>
          <a:xfrm>
            <a:off x="838200" y="5602741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Øvelse: Kig på en konkret uges samlede </a:t>
            </a:r>
            <a:r>
              <a:rPr lang="da-DK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informationsflow</a:t>
            </a:r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til forældre – </a:t>
            </a:r>
          </a:p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hvad kunne undværes?</a:t>
            </a:r>
          </a:p>
        </p:txBody>
      </p:sp>
    </p:spTree>
    <p:extLst>
      <p:ext uri="{BB962C8B-B14F-4D97-AF65-F5344CB8AC3E}">
        <p14:creationId xmlns:p14="http://schemas.microsoft.com/office/powerpoint/2010/main" val="17637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8F585EA-DD8E-4AD5-86E8-28FA85668F72}"/>
              </a:ext>
            </a:extLst>
          </p:cNvPr>
          <p:cNvSpPr/>
          <p:nvPr/>
        </p:nvSpPr>
        <p:spPr>
          <a:xfrm>
            <a:off x="141514" y="141514"/>
            <a:ext cx="11908972" cy="5094515"/>
          </a:xfrm>
          <a:prstGeom prst="rect">
            <a:avLst/>
          </a:prstGeom>
          <a:solidFill>
            <a:srgbClr val="659DC3"/>
          </a:solidFill>
          <a:ln>
            <a:solidFill>
              <a:srgbClr val="659D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#5: ”Ensartet kommunikation”</a:t>
            </a:r>
            <a:b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latin typeface="Arial" panose="020B0604020202020204" pitchFamily="34" charset="0"/>
                <a:cs typeface="Arial" panose="020B0604020202020204" pitchFamily="34" charset="0"/>
              </a:rPr>
              <a:t>(alle gør det på samme måde)</a:t>
            </a:r>
            <a:endParaRPr lang="da-DK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02" y="1788818"/>
            <a:ext cx="10587605" cy="3419915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Har forskellige medarbejdere i dag forskellige måder at kommunikere til forældrene på? 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Hvad kan være fordele og ulemper ved forskellige ‘stilarter’? Hvordan opleves det f.eks. af modtagerne?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Kunne det være en fordel, at udarbejde nogle retningslinjer, som sikrer ens og tydelig kommunikation, der er let at afkode?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Hvad skal man tænke på? Det visuelle: skrifttyper, farver, emojis,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Caps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Lock, overstregninger…? Det logiske: hvor, hvordan og om hvad, man informerer - hvad hører f.eks. hjemme på opslagstavle, i beskeder eller</a:t>
            </a:r>
            <a:r>
              <a:rPr lang="da-DK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i ugeplan?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59237B4-3A42-4001-8709-D1287BEE0DF2}"/>
              </a:ext>
            </a:extLst>
          </p:cNvPr>
          <p:cNvSpPr txBox="1"/>
          <p:nvPr/>
        </p:nvSpPr>
        <p:spPr>
          <a:xfrm>
            <a:off x="838200" y="5602741"/>
            <a:ext cx="1074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Øvelse: Lav ‘3 gyldne regler’ for god kommunikation med forældre.</a:t>
            </a:r>
          </a:p>
        </p:txBody>
      </p:sp>
    </p:spTree>
    <p:extLst>
      <p:ext uri="{BB962C8B-B14F-4D97-AF65-F5344CB8AC3E}">
        <p14:creationId xmlns:p14="http://schemas.microsoft.com/office/powerpoint/2010/main" val="84016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D00D939-C8D0-473C-ADF4-8513481D89EE}"/>
              </a:ext>
            </a:extLst>
          </p:cNvPr>
          <p:cNvSpPr/>
          <p:nvPr/>
        </p:nvSpPr>
        <p:spPr>
          <a:xfrm>
            <a:off x="141514" y="141514"/>
            <a:ext cx="11908972" cy="5094515"/>
          </a:xfrm>
          <a:prstGeom prst="rect">
            <a:avLst/>
          </a:prstGeom>
          <a:solidFill>
            <a:srgbClr val="64B5BF"/>
          </a:solidFill>
          <a:ln>
            <a:solidFill>
              <a:srgbClr val="64B5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#6: ”Forventningsafstemning”</a:t>
            </a:r>
            <a:b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latin typeface="Arial" panose="020B0604020202020204" pitchFamily="34" charset="0"/>
                <a:cs typeface="Arial" panose="020B0604020202020204" pitchFamily="34" charset="0"/>
              </a:rPr>
              <a:t>(se hinandens perspektiver)</a:t>
            </a:r>
            <a:endParaRPr lang="da-DK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809"/>
            <a:ext cx="10708546" cy="3482220"/>
          </a:xfrm>
        </p:spPr>
        <p:txBody>
          <a:bodyPr>
            <a:normAutofit/>
          </a:bodyPr>
          <a:lstStyle/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Hvor ofte er det rimeligt at kommunikere til forældre, og hvor ofte forventes det, at de logger på og følger med? 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Hvilke muligheder skal forældre have for at kommunikere med skolen, og hvilke rammer skal der være for den kommunikation?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Hvordan kan vi gå i dialog med, og lytte til, forældrene: hvad er </a:t>
            </a:r>
            <a:r>
              <a:rPr lang="da-DK" sz="1800" i="1" dirty="0">
                <a:latin typeface="Arial" panose="020B0604020202020204" pitchFamily="34" charset="0"/>
                <a:cs typeface="Arial" panose="020B0604020202020204" pitchFamily="34" charset="0"/>
              </a:rPr>
              <a:t>deres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 ønsker og behov i Aula? Hvordan får vi alle sociale grupper i tale?</a:t>
            </a:r>
            <a:b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Hvordan kan Aula forene skolens perspektiv og forældrenes perspektiv?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B23F432-98A5-4B0F-B339-63E8877840E5}"/>
              </a:ext>
            </a:extLst>
          </p:cNvPr>
          <p:cNvSpPr txBox="1"/>
          <p:nvPr/>
        </p:nvSpPr>
        <p:spPr>
          <a:xfrm>
            <a:off x="838200" y="5602741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Øvelse: Find tre konkrete måder, I kunne gå i dialog med forældrene på – skal der fx arrangeres debatmøder, laves spørgeundersøgelser eller fokusgrupper?</a:t>
            </a:r>
          </a:p>
        </p:txBody>
      </p:sp>
    </p:spTree>
    <p:extLst>
      <p:ext uri="{BB962C8B-B14F-4D97-AF65-F5344CB8AC3E}">
        <p14:creationId xmlns:p14="http://schemas.microsoft.com/office/powerpoint/2010/main" val="322040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EFC0AEA-0C02-40D8-B39A-2749C2AF557E}"/>
              </a:ext>
            </a:extLst>
          </p:cNvPr>
          <p:cNvSpPr/>
          <p:nvPr/>
        </p:nvSpPr>
        <p:spPr>
          <a:xfrm>
            <a:off x="141514" y="141514"/>
            <a:ext cx="11908972" cy="6545889"/>
          </a:xfrm>
          <a:prstGeom prst="rect">
            <a:avLst/>
          </a:prstGeom>
          <a:solidFill>
            <a:srgbClr val="DBE3E8"/>
          </a:solidFill>
          <a:ln>
            <a:solidFill>
              <a:srgbClr val="DBE3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21342A-FB84-4C9A-867A-43D2CAAC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3600" b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#7: ”Støt brugen af Aula”</a:t>
            </a:r>
            <a:br>
              <a:rPr lang="da-DK" b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600" i="1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(klæd forældrene bedre på)</a:t>
            </a:r>
            <a:endParaRPr lang="da-DK" sz="2600" b="1" dirty="0">
              <a:solidFill>
                <a:srgbClr val="2341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F664E-8174-4E9D-AB0B-66B51905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757" y="2729088"/>
            <a:ext cx="10515600" cy="2919914"/>
          </a:xfrm>
        </p:spPr>
        <p:txBody>
          <a:bodyPr>
            <a:normAutofit/>
          </a:bodyPr>
          <a:lstStyle/>
          <a:p>
            <a: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der brug for mere introduktion til brugen af Aula, end en kode og hæfte ved barnets skolestart?</a:t>
            </a:r>
            <a:b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2000" dirty="0">
              <a:solidFill>
                <a:srgbClr val="2341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000" dirty="0">
                <a:solidFill>
                  <a:srgbClr val="2341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kunne det gøres? Udarbejde materialer og principper? Lave en video? Tale om det ved et møde ved skolestarten? Tale om Aula løbende som en del af forældremøderne? 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407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449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Aula: hvordan vil vi bruge det  i forældresamarbejdet?</vt:lpstr>
      <vt:lpstr>Brugen af Aula</vt:lpstr>
      <vt:lpstr>#1: ”Formålet med Aula” (læring og trivsel for alle, uanset social baggrund)</vt:lpstr>
      <vt:lpstr>#2: ”En frisk start” (farvel til Forældreintra, goddag til Aula)</vt:lpstr>
      <vt:lpstr>#3: ”Eleven i centrum” (det er jo dem, det handler om)</vt:lpstr>
      <vt:lpstr>#4: ”Informationsmængden” (den forældrene hele tiden taler om)</vt:lpstr>
      <vt:lpstr>#5: ”Ensartet kommunikation” (alle gør det på samme måde)</vt:lpstr>
      <vt:lpstr>#6: ”Forventningsafstemning” (se hinandens perspektiver)</vt:lpstr>
      <vt:lpstr>#7: ”Støt brugen af Aula” (klæd forældrene bedre på)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</dc:creator>
  <cp:lastModifiedBy>Susanne Rasmussen</cp:lastModifiedBy>
  <cp:revision>72</cp:revision>
  <dcterms:created xsi:type="dcterms:W3CDTF">2017-09-21T07:41:48Z</dcterms:created>
  <dcterms:modified xsi:type="dcterms:W3CDTF">2018-10-21T20:15:54Z</dcterms:modified>
</cp:coreProperties>
</file>