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4"/>
    <p:sldMasterId id="2147483707" r:id="rId5"/>
    <p:sldMasterId id="2147483731" r:id="rId6"/>
    <p:sldMasterId id="2147483743" r:id="rId7"/>
  </p:sldMasterIdLst>
  <p:notesMasterIdLst>
    <p:notesMasterId r:id="rId22"/>
  </p:notesMasterIdLst>
  <p:sldIdLst>
    <p:sldId id="279" r:id="rId8"/>
    <p:sldId id="278" r:id="rId9"/>
    <p:sldId id="296" r:id="rId10"/>
    <p:sldId id="300" r:id="rId11"/>
    <p:sldId id="310" r:id="rId12"/>
    <p:sldId id="309" r:id="rId13"/>
    <p:sldId id="302" r:id="rId14"/>
    <p:sldId id="283" r:id="rId15"/>
    <p:sldId id="307" r:id="rId16"/>
    <p:sldId id="284" r:id="rId17"/>
    <p:sldId id="287" r:id="rId18"/>
    <p:sldId id="289" r:id="rId19"/>
    <p:sldId id="295" r:id="rId20"/>
    <p:sldId id="311" r:id="rId21"/>
  </p:sldIdLst>
  <p:sldSz cx="9144000" cy="6858000" type="screen4x3"/>
  <p:notesSz cx="6797675" cy="9926638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ne Lou Fehrend" initials="SLF" lastIdx="1" clrIdx="0">
    <p:extLst>
      <p:ext uri="{19B8F6BF-5375-455C-9EA6-DF929625EA0E}">
        <p15:presenceInfo xmlns:p15="http://schemas.microsoft.com/office/powerpoint/2012/main" userId="Stine Lou Fehrend" providerId="None"/>
      </p:ext>
    </p:extLst>
  </p:cmAuthor>
  <p:cmAuthor id="2" name="Dorte Carstensen" initials="DC" lastIdx="1" clrIdx="1">
    <p:extLst>
      <p:ext uri="{19B8F6BF-5375-455C-9EA6-DF929625EA0E}">
        <p15:presenceInfo xmlns:p15="http://schemas.microsoft.com/office/powerpoint/2012/main" userId="Dorte Carst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6" autoAdjust="0"/>
    <p:restoredTop sz="75315" autoAdjust="0"/>
  </p:normalViewPr>
  <p:slideViewPr>
    <p:cSldViewPr snapToGrid="0">
      <p:cViewPr varScale="1">
        <p:scale>
          <a:sx n="87" d="100"/>
          <a:sy n="87" d="100"/>
        </p:scale>
        <p:origin x="19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51F3E-6212-49A1-B42C-9572EF060274}" type="datetimeFigureOut">
              <a:rPr lang="da-DK" smtClean="0"/>
              <a:t>11-03-2018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30DEA-70D0-4E06-A28F-B11E7A3EF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33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DF29-CDCE-40C8-9E4D-7F7DDDF9E322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a-DK" dirty="0"/>
              <a:t>Kommunens projektleder oprettes af KOMBIT, i opretter selv andre brugere der skal have adgang til KLIK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DEA-70D0-4E06-A28F-B11E7A3EF61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50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DEA-70D0-4E06-A28F-B11E7A3EF61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477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DEA-70D0-4E06-A28F-B11E7A3EF61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665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da-DK" dirty="0">
                <a:effectLst/>
              </a:rPr>
              <a:t> </a:t>
            </a:r>
          </a:p>
          <a:p>
            <a:pPr fontAlgn="ctr"/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DEA-70D0-4E06-A28F-B11E7A3EF61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549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DEA-70D0-4E06-A28F-B11E7A3EF61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204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DEA-70D0-4E06-A28F-B11E7A3EF61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1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-&gt; vores mulighed for at følge op og gå i dialog med de kommuner, som eventuelt oplever udfordringer med at løse konkrete implementeringsopgaver. Målsætningen er – igennem rettidig omhu – at give kommunerne mulighed for at forebygge kritiske problemer inden Aula idriftsættes i landets kommuner.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DEA-70D0-4E06-A28F-B11E7A3EF61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951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DEA-70D0-4E06-A28F-B11E7A3EF61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023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– alle skulle gerne have modtaget invitation til KLIK</a:t>
            </a:r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dirty="0"/>
              <a:t>I modtager en mail med et link til</a:t>
            </a:r>
            <a:r>
              <a:rPr lang="da-DK" baseline="0" dirty="0"/>
              <a:t> KLIK – og JA i skal sig ja til at nulstille adgangskoden!</a:t>
            </a:r>
          </a:p>
          <a:p>
            <a:r>
              <a:rPr lang="da-DK" dirty="0"/>
              <a:t>Herefter bliver du guidet gennem oprettelse af adgangskode og kan efterfølgende logge på KLIK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DEA-70D0-4E06-A28F-B11E7A3EF61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95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>
                <a:effectLst/>
              </a:rPr>
              <a:t> </a:t>
            </a:r>
            <a:endParaRPr lang="da-DK" dirty="0">
              <a:effectLst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DF29-CDCE-40C8-9E4D-7F7DDDF9E322}" type="slidenum">
              <a:rPr lang="da-DK" smtClean="0">
                <a:solidFill>
                  <a:prstClr val="black"/>
                </a:solidFill>
              </a:rPr>
              <a:pPr/>
              <a:t>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DEA-70D0-4E06-A28F-B11E7A3EF61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190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DF29-CDCE-40C8-9E4D-7F7DDDF9E322}" type="slidenum">
              <a:rPr lang="da-DK" smtClean="0">
                <a:solidFill>
                  <a:prstClr val="black"/>
                </a:solidFill>
              </a:rPr>
              <a:pPr/>
              <a:t>10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8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210" y="3506348"/>
            <a:ext cx="6730078" cy="720080"/>
          </a:xfrm>
        </p:spPr>
        <p:txBody>
          <a:bodyPr wrap="square" anchor="b" anchorCtr="0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0775" y="4437112"/>
            <a:ext cx="6696744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Klik for at tilføje undertitel/afsender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DD6E13-BEC2-487A-9E46-2CE6FFAA0955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KombitShape"/>
          <p:cNvGrpSpPr/>
          <p:nvPr/>
        </p:nvGrpSpPr>
        <p:grpSpPr>
          <a:xfrm>
            <a:off x="2117378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21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ktangel 21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6" name="Billed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6055200"/>
            <a:ext cx="1527731" cy="4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4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4571182" cy="841638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7A62-7F4D-46C3-87E1-477889CCEF12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8725" y="0"/>
            <a:ext cx="4105275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" tIns="1440000" rIns="324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4318917" cy="4104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0081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BA5-11A5-4F4C-AF17-2AE2E5036D36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7544" y="1581150"/>
            <a:ext cx="3960440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252000" tIns="1080000" rIns="252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r>
              <a:rPr lang="da-DK" dirty="0"/>
              <a:t>Klik så her på knappen i midten for at indsætte et billede.</a:t>
            </a:r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0000" y="1587500"/>
            <a:ext cx="396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52000" tIns="1080000" rIns="252000" anchor="t"/>
          <a:lstStyle>
            <a:lvl1pPr>
              <a:defRPr sz="1600" baseline="0"/>
            </a:lvl1pPr>
          </a:lstStyle>
          <a:p>
            <a:r>
              <a:rPr lang="da-DK" dirty="0"/>
              <a:t>Klik først her på knappen i midten for at indsætte et billede.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7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210" y="3506348"/>
            <a:ext cx="6730078" cy="720080"/>
          </a:xfrm>
        </p:spPr>
        <p:txBody>
          <a:bodyPr wrap="square" anchor="b" anchorCtr="0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0775" y="4437112"/>
            <a:ext cx="6696744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Klik for at tilføje undertitel/afsender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DD6E13-BEC2-487A-9E46-2CE6FFAA0955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KombitShape"/>
          <p:cNvGrpSpPr/>
          <p:nvPr/>
        </p:nvGrpSpPr>
        <p:grpSpPr>
          <a:xfrm>
            <a:off x="2117378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21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ktangel 21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6" name="Billed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6055200"/>
            <a:ext cx="1527731" cy="4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2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B3A67A-F57C-4B34-ADD1-03E0C8523631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22BEA-4D31-4C39-B8C3-10D1386D54D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4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/>
              <a:ahLst/>
              <a:cxnLst/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/>
              <a:ahLst/>
              <a:cxnLst/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/>
              <a:ahLst/>
              <a:cxnLst/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/>
              <a:ahLst/>
              <a:cxnLst/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/>
              <a:ahLst/>
              <a:cxnLst/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/>
              <a:ahLst/>
              <a:cxnLst/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/>
              <a:ahLst/>
              <a:cxnLst/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/>
              <a:ahLst/>
              <a:cxnLst/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/>
              <a:ahLst/>
              <a:cxnLst/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/>
              <a:ahLst/>
              <a:cxnLst/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7"/>
            <p:cNvSpPr/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/>
              <a:ahLst/>
              <a:cxnLst/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/>
              <a:ahLst/>
              <a:cxnLst/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/>
            <p:cNvSpPr/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3"/>
            <p:cNvSpPr/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4"/>
            <p:cNvSpPr/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/>
              <a:ahLst/>
              <a:cxnLst/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/>
              <a:ahLst/>
              <a:cxnLst/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/>
              <a:ahLst/>
              <a:cxnLst/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915F8-A416-466B-97B4-3E8E02D262CD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22BEA-4D31-4C39-B8C3-10D1386D54D5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1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0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363-84F5-4813-953F-82ED69AC572F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18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9144000" cy="6858000"/>
          </a:xfrm>
          <a:solidFill>
            <a:schemeClr val="bg1">
              <a:lumMod val="75000"/>
            </a:schemeClr>
          </a:solidFill>
        </p:spPr>
        <p:txBody>
          <a:bodyPr lIns="540000" rIns="5040000" anchor="ctr" anchorCtr="0"/>
          <a:lstStyle>
            <a:lvl1pPr algn="l">
              <a:tabLst/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tekstboks/logo.)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0649F-FA7C-4CDA-B758-7821CB283D70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716016" y="468000"/>
            <a:ext cx="3914720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defRPr sz="18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2588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340000" tIns="1656000" rIns="2340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7D2ED-A7A4-49AD-BE39-819836AD64E5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4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4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228-FF53-4EA0-9E17-08F7BB684761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896915"/>
            <a:ext cx="9144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5040000" anchor="ctr" anchorCtr="0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8170068" cy="215154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56046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4571182" cy="841638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7A62-7F4D-46C3-87E1-477889CCEF12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8725" y="0"/>
            <a:ext cx="4105275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" tIns="1440000" rIns="324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4318917" cy="4104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63305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BA5-11A5-4F4C-AF17-2AE2E5036D36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7544" y="1581150"/>
            <a:ext cx="3960440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252000" tIns="1080000" rIns="252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r>
              <a:rPr lang="da-DK" dirty="0"/>
              <a:t>Klik så her på knappen i midten for at indsætte et billede.</a:t>
            </a:r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0000" y="1587500"/>
            <a:ext cx="396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52000" tIns="1080000" rIns="252000" anchor="t"/>
          <a:lstStyle>
            <a:lvl1pPr>
              <a:defRPr sz="1600" baseline="0"/>
            </a:lvl1pPr>
          </a:lstStyle>
          <a:p>
            <a:r>
              <a:rPr lang="da-DK" dirty="0"/>
              <a:t>Klik først her på knappen i midten for at indsætte et billede.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61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210" y="3506348"/>
            <a:ext cx="6730078" cy="720080"/>
          </a:xfrm>
        </p:spPr>
        <p:txBody>
          <a:bodyPr wrap="square" anchor="b" anchorCtr="0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0775" y="4437112"/>
            <a:ext cx="6696744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Klik for at tilføje undertitel/afsender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DD6E13-BEC2-487A-9E46-2CE6FFAA0955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KombitShape"/>
          <p:cNvGrpSpPr/>
          <p:nvPr/>
        </p:nvGrpSpPr>
        <p:grpSpPr>
          <a:xfrm>
            <a:off x="2117378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21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ktangel 21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6" name="Billed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6055200"/>
            <a:ext cx="1527731" cy="4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10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3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B3A67A-F57C-4B34-ADD1-03E0C8523631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22BEA-4D31-4C39-B8C3-10D1386D54D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33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/>
              <a:ahLst/>
              <a:cxnLst/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/>
              <a:ahLst/>
              <a:cxnLst/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/>
              <a:ahLst/>
              <a:cxnLst/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/>
              <a:ahLst/>
              <a:cxnLst/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/>
              <a:ahLst/>
              <a:cxnLst/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/>
              <a:ahLst/>
              <a:cxnLst/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/>
              <a:ahLst/>
              <a:cxnLst/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/>
              <a:ahLst/>
              <a:cxnLst/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/>
              <a:ahLst/>
              <a:cxnLst/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/>
              <a:ahLst/>
              <a:cxnLst/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7"/>
            <p:cNvSpPr/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/>
              <a:ahLst/>
              <a:cxnLst/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/>
              <a:ahLst/>
              <a:cxnLst/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/>
            <p:cNvSpPr/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3"/>
            <p:cNvSpPr/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4"/>
            <p:cNvSpPr/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/>
              <a:ahLst/>
              <a:cxnLst/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/>
              <a:ahLst/>
              <a:cxnLst/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/>
              <a:ahLst/>
              <a:cxnLst/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915F8-A416-466B-97B4-3E8E02D262CD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22BEA-4D31-4C39-B8C3-10D1386D54D5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77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66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363-84F5-4813-953F-82ED69AC572F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21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9144000" cy="6858000"/>
          </a:xfrm>
          <a:solidFill>
            <a:schemeClr val="bg1">
              <a:lumMod val="75000"/>
            </a:schemeClr>
          </a:solidFill>
        </p:spPr>
        <p:txBody>
          <a:bodyPr lIns="540000" rIns="5040000" anchor="ctr" anchorCtr="0"/>
          <a:lstStyle>
            <a:lvl1pPr algn="l">
              <a:tabLst/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tekstboks/logo.)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0649F-FA7C-4CDA-B758-7821CB283D70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716016" y="468000"/>
            <a:ext cx="3914720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defRPr sz="18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0896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B3A67A-F57C-4B34-ADD1-03E0C8523631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22BEA-4D31-4C39-B8C3-10D1386D54D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71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340000" tIns="1656000" rIns="2340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7D2ED-A7A4-49AD-BE39-819836AD64E5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28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228-FF53-4EA0-9E17-08F7BB684761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896915"/>
            <a:ext cx="9144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5040000" anchor="ctr" anchorCtr="0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8170068" cy="215154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07403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3360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4571182" cy="841638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7A62-7F4D-46C3-87E1-477889CCEF12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8725" y="0"/>
            <a:ext cx="4105275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" tIns="1440000" rIns="324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4318917" cy="4104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1743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BA5-11A5-4F4C-AF17-2AE2E5036D36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7544" y="1581150"/>
            <a:ext cx="3960440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252000" tIns="1080000" rIns="252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r>
              <a:rPr lang="da-DK" dirty="0"/>
              <a:t>Klik så her på knappen i midten for at indsætte et billede.</a:t>
            </a:r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0000" y="1587500"/>
            <a:ext cx="396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52000" tIns="1080000" rIns="252000" anchor="t"/>
          <a:lstStyle>
            <a:lvl1pPr>
              <a:defRPr sz="1600" baseline="0"/>
            </a:lvl1pPr>
          </a:lstStyle>
          <a:p>
            <a:r>
              <a:rPr lang="da-DK" dirty="0"/>
              <a:t>Klik først her på knappen i midten for at indsætte et billede.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12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210" y="3506348"/>
            <a:ext cx="6730078" cy="720080"/>
          </a:xfrm>
        </p:spPr>
        <p:txBody>
          <a:bodyPr wrap="square" anchor="b" anchorCtr="0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0775" y="4437112"/>
            <a:ext cx="6696744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Klik for at tilføje undertitel/afsender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DD6E13-BEC2-487A-9E46-2CE6FFAA0955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KombitShape"/>
          <p:cNvGrpSpPr/>
          <p:nvPr/>
        </p:nvGrpSpPr>
        <p:grpSpPr>
          <a:xfrm>
            <a:off x="2117378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21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ktangel 21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6" name="Billed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6055200"/>
            <a:ext cx="1527731" cy="4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5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8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B3A67A-F57C-4B34-ADD1-03E0C8523631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22BEA-4D31-4C39-B8C3-10D1386D54D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11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/>
              <a:ahLst/>
              <a:cxnLst/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/>
              <a:ahLst/>
              <a:cxnLst/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/>
              <a:ahLst/>
              <a:cxnLst/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/>
              <a:ahLst/>
              <a:cxnLst/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/>
              <a:ahLst/>
              <a:cxnLst/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/>
              <a:ahLst/>
              <a:cxnLst/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/>
              <a:ahLst/>
              <a:cxnLst/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/>
              <a:ahLst/>
              <a:cxnLst/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/>
              <a:ahLst/>
              <a:cxnLst/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/>
              <a:ahLst/>
              <a:cxnLst/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7"/>
            <p:cNvSpPr/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/>
              <a:ahLst/>
              <a:cxnLst/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/>
              <a:ahLst/>
              <a:cxnLst/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/>
            <p:cNvSpPr/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3"/>
            <p:cNvSpPr/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4"/>
            <p:cNvSpPr/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/>
              <a:ahLst/>
              <a:cxnLst/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/>
              <a:ahLst/>
              <a:cxnLst/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/>
              <a:ahLst/>
              <a:cxnLst/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915F8-A416-466B-97B4-3E8E02D262CD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22BEA-4D31-4C39-B8C3-10D1386D54D5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3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363-84F5-4813-953F-82ED69AC572F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0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/>
              <a:ahLst/>
              <a:cxnLst/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/>
              <a:ahLst/>
              <a:cxnLst/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/>
              <a:ahLst/>
              <a:cxnLst/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/>
              <a:ahLst/>
              <a:cxnLst/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/>
              <a:ahLst/>
              <a:cxnLst/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/>
              <a:ahLst/>
              <a:cxnLst/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/>
              <a:ahLst/>
              <a:cxnLst/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/>
              <a:ahLst/>
              <a:cxnLst/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/>
              <a:ahLst/>
              <a:cxnLst/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/>
              <a:ahLst/>
              <a:cxnLst/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7"/>
            <p:cNvSpPr/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/>
              <a:ahLst/>
              <a:cxnLst/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/>
              <a:ahLst/>
              <a:cxnLst/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/>
            <p:cNvSpPr/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3"/>
            <p:cNvSpPr/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4"/>
            <p:cNvSpPr/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/>
              <a:ahLst/>
              <a:cxnLst/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/>
              <a:ahLst/>
              <a:cxnLst/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/>
              <a:ahLst/>
              <a:cxnLst/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915F8-A416-466B-97B4-3E8E02D262CD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22BEA-4D31-4C39-B8C3-10D1386D54D5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76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9144000" cy="6858000"/>
          </a:xfrm>
          <a:solidFill>
            <a:schemeClr val="bg1">
              <a:lumMod val="75000"/>
            </a:schemeClr>
          </a:solidFill>
        </p:spPr>
        <p:txBody>
          <a:bodyPr lIns="540000" rIns="5040000" anchor="ctr" anchorCtr="0"/>
          <a:lstStyle>
            <a:lvl1pPr algn="l">
              <a:tabLst/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tekstboks/logo.)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0649F-FA7C-4CDA-B758-7821CB283D70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716016" y="468000"/>
            <a:ext cx="3914720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defRPr sz="18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49946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340000" tIns="1656000" rIns="2340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7D2ED-A7A4-49AD-BE39-819836AD64E5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34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228-FF53-4EA0-9E17-08F7BB684761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896915"/>
            <a:ext cx="9144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5040000" anchor="ctr" anchorCtr="0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8170068" cy="215154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41284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4571182" cy="841638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7A62-7F4D-46C3-87E1-477889CCEF12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8725" y="0"/>
            <a:ext cx="4105275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" tIns="1440000" rIns="324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4318917" cy="4104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51424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BA5-11A5-4F4C-AF17-2AE2E5036D36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7544" y="1581150"/>
            <a:ext cx="3960440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252000" tIns="1080000" rIns="252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r>
              <a:rPr lang="da-DK" dirty="0"/>
              <a:t>Klik så her på knappen i midten for at indsætte et billede.</a:t>
            </a:r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0000" y="1587500"/>
            <a:ext cx="396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52000" tIns="1080000" rIns="252000" anchor="t"/>
          <a:lstStyle>
            <a:lvl1pPr>
              <a:defRPr sz="1600" baseline="0"/>
            </a:lvl1pPr>
          </a:lstStyle>
          <a:p>
            <a:r>
              <a:rPr lang="da-DK" dirty="0"/>
              <a:t>Klik først her på knappen i midten for at indsætte et billede.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4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363-84F5-4813-953F-82ED69AC572F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4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9144000" cy="6858000"/>
          </a:xfrm>
          <a:solidFill>
            <a:schemeClr val="bg1">
              <a:lumMod val="75000"/>
            </a:schemeClr>
          </a:solidFill>
        </p:spPr>
        <p:txBody>
          <a:bodyPr lIns="540000" rIns="5040000" anchor="ctr" anchorCtr="0"/>
          <a:lstStyle>
            <a:lvl1pPr algn="l">
              <a:tabLst/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tekstboks/logo.)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0649F-FA7C-4CDA-B758-7821CB283D70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716016" y="468000"/>
            <a:ext cx="3914720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defRPr sz="18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8461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340000" tIns="1656000" rIns="2340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7D2ED-A7A4-49AD-BE39-819836AD64E5}" type="datetimeFigureOut">
              <a:rPr lang="en-US" dirty="0">
                <a:solidFill>
                  <a:prstClr val="white"/>
                </a:solidFill>
              </a:rPr>
              <a:pPr/>
              <a:t>3/11/2018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4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228-FF53-4EA0-9E17-08F7BB684761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896915"/>
            <a:ext cx="9144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5040000" anchor="ctr" anchorCtr="0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8170068" cy="215154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4291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oleObject" Target="../embeddings/oleObject8.bin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172455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999" y="1584001"/>
            <a:ext cx="8171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8000" y="6215560"/>
            <a:ext cx="64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1707CC2-C8BF-48C6-B09C-DB92AB0CBD2A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93066" y="6214350"/>
            <a:ext cx="442693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9191" y="6215923"/>
            <a:ext cx="35839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2" y="6065427"/>
            <a:ext cx="1510637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1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172455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999" y="1584001"/>
            <a:ext cx="8171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8000" y="6215560"/>
            <a:ext cx="64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1707CC2-C8BF-48C6-B09C-DB92AB0CBD2A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93066" y="6214350"/>
            <a:ext cx="442693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9191" y="6215923"/>
            <a:ext cx="35839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2" y="6065427"/>
            <a:ext cx="1510637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88682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172455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999" y="1584001"/>
            <a:ext cx="8171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8000" y="6215560"/>
            <a:ext cx="64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1707CC2-C8BF-48C6-B09C-DB92AB0CBD2A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93066" y="6214350"/>
            <a:ext cx="442693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9191" y="6215923"/>
            <a:ext cx="35839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2" y="6065427"/>
            <a:ext cx="1510637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8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172455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999" y="1584001"/>
            <a:ext cx="8171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8000" y="6215560"/>
            <a:ext cx="64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1707CC2-C8BF-48C6-B09C-DB92AB0CBD2A}" type="datetimeFigureOut">
              <a:rPr lang="en-US" dirty="0">
                <a:solidFill>
                  <a:prstClr val="black"/>
                </a:solidFill>
              </a:rPr>
              <a:pPr/>
              <a:t>3/11/2018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93066" y="6214350"/>
            <a:ext cx="442693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9191" y="6215923"/>
            <a:ext cx="35839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2" y="6065427"/>
            <a:ext cx="1510637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qsIsBXbjb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1.jp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www.kombit.dk/sites/default/files/user_upload/documents/KLIK/KLIK%20brugervejledning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ula.implementering@netcompany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jpg"/><Relationship Id="rId4" Type="http://schemas.openxmlformats.org/officeDocument/2006/relationships/hyperlink" Target="mailto:aula@kombit.d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KLIK - webinar </a:t>
            </a:r>
            <a:br>
              <a:rPr lang="da-DK" dirty="0"/>
            </a:br>
            <a:r>
              <a:rPr lang="da-DK" dirty="0"/>
              <a:t>Arbejdsgange og opgaver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47A106E-9F27-40EC-9BC9-AF5D9739F33D}"/>
              </a:ext>
            </a:extLst>
          </p:cNvPr>
          <p:cNvSpPr txBox="1"/>
          <p:nvPr/>
        </p:nvSpPr>
        <p:spPr>
          <a:xfrm>
            <a:off x="434210" y="4607169"/>
            <a:ext cx="629190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>
                <a:latin typeface="Trebuchet MS" panose="020B0603020202020204" pitchFamily="34" charset="0"/>
              </a:rPr>
              <a:t>Du kan se en optagelse af webinaret på: </a:t>
            </a:r>
            <a:r>
              <a:rPr lang="da-DK" dirty="0">
                <a:latin typeface="Trebuchet MS" panose="020B0603020202020204" pitchFamily="34" charset="0"/>
                <a:hlinkClick r:id="rId3"/>
              </a:rPr>
              <a:t>https://youtu.be/qqsIsBXbjbk</a:t>
            </a:r>
            <a:endParaRPr lang="da-DK" dirty="0">
              <a:latin typeface="Trebuchet MS" panose="020B0603020202020204" pitchFamily="34" charset="0"/>
            </a:endParaRPr>
          </a:p>
          <a:p>
            <a:endParaRPr lang="da-DK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8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</a:t>
            </a:r>
            <a:br>
              <a:rPr lang="da-DK" dirty="0"/>
            </a:br>
            <a:r>
              <a:rPr lang="da-DK" dirty="0"/>
              <a:t>Opgavebeskrivelsen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5971822" y="376790"/>
            <a:ext cx="2878666" cy="550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1"/>
                </a:solidFill>
                <a:latin typeface="Trebuchet MS" panose="020B0603020202020204" pitchFamily="34" charset="0"/>
              </a:rPr>
              <a:t>På opgavebeskrivelsen kan du se en beskrivelse af opgaven.</a:t>
            </a:r>
          </a:p>
          <a:p>
            <a:endParaRPr lang="da-DK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da-DK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Opgaveansvarlig</a:t>
            </a:r>
            <a:r>
              <a:rPr lang="da-DK" sz="1600" dirty="0">
                <a:solidFill>
                  <a:schemeClr val="tx1"/>
                </a:solidFill>
                <a:latin typeface="Trebuchet MS" panose="020B0603020202020204" pitchFamily="34" charset="0"/>
              </a:rPr>
              <a:t>: Der kan kun være en opgaveansvarlig, det vil være dig som projektleder, er I flere som har adgang til KLIK, vil der fortsat kun blive vist et navn. </a:t>
            </a:r>
          </a:p>
          <a:p>
            <a:endParaRPr lang="da-DK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da-DK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Status: </a:t>
            </a:r>
            <a:r>
              <a:rPr lang="da-DK" sz="1600" dirty="0">
                <a:solidFill>
                  <a:schemeClr val="tx1"/>
                </a:solidFill>
                <a:latin typeface="Trebuchet MS" panose="020B0603020202020204" pitchFamily="34" charset="0"/>
              </a:rPr>
              <a:t>skift status når du går i gang med opgaven</a:t>
            </a:r>
          </a:p>
          <a:p>
            <a:endParaRPr lang="da-DK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da-DK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Læs og løs opgaven</a:t>
            </a:r>
          </a:p>
          <a:p>
            <a:endParaRPr lang="da-DK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da-DK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Anvend bilag og links</a:t>
            </a:r>
          </a:p>
          <a:p>
            <a:endParaRPr lang="da-DK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da-DK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Status: </a:t>
            </a:r>
            <a:r>
              <a:rPr lang="da-DK" sz="1600" dirty="0">
                <a:solidFill>
                  <a:schemeClr val="tx1"/>
                </a:solidFill>
                <a:latin typeface="Trebuchet MS" panose="020B0603020202020204" pitchFamily="34" charset="0"/>
              </a:rPr>
              <a:t>Skift status til fuldført når opgaven er færdig.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CA45C2-541E-4623-9CDC-BE35D6DA0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343" y="1616848"/>
            <a:ext cx="5395499" cy="34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64874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ladsholder til billede 5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r="18949"/>
          <a:stretch>
            <a:fillRect/>
          </a:stretch>
        </p:blipFill>
        <p:spPr/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da-DK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Aula projektledere oprettes af KOMBIT – du er ‘projektleder’ i KLIK</a:t>
            </a:r>
          </a:p>
          <a:p>
            <a:endParaRPr lang="da-DK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I kan (hvis der er behov) selv oprette andre brugere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I skal holde jer orienteret og sikre, at de opgaver der stilles løses og markeres med opdateret status i KLIK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I vil modtage en mail når der kommer nye opgaver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/>
          </a:p>
          <a:p>
            <a:endParaRPr lang="da-DK" dirty="0"/>
          </a:p>
          <a:p>
            <a:pPr marL="342900" indent="-342900">
              <a:buFontTx/>
              <a:buChar char="-"/>
            </a:pP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107" y="362936"/>
            <a:ext cx="6535375" cy="841638"/>
          </a:xfrm>
        </p:spPr>
        <p:txBody>
          <a:bodyPr>
            <a:normAutofit/>
          </a:bodyPr>
          <a:lstStyle/>
          <a:p>
            <a:r>
              <a:rPr lang="da-DK" dirty="0"/>
              <a:t>Hvad er min rolle som projektleder i forhold til brugen af KLIK</a:t>
            </a:r>
          </a:p>
        </p:txBody>
      </p:sp>
    </p:spTree>
    <p:extLst>
      <p:ext uri="{BB962C8B-B14F-4D97-AF65-F5344CB8AC3E}">
        <p14:creationId xmlns:p14="http://schemas.microsoft.com/office/powerpoint/2010/main" val="382263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kan jeg læse mere om KLIK</a:t>
            </a:r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8" t="21936" r="24406" b="35699"/>
          <a:stretch/>
        </p:blipFill>
        <p:spPr>
          <a:xfrm>
            <a:off x="5692876" y="3631837"/>
            <a:ext cx="2979175" cy="290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69107" y="1583532"/>
            <a:ext cx="7819487" cy="1661114"/>
          </a:xfrm>
        </p:spPr>
        <p:txBody>
          <a:bodyPr/>
          <a:lstStyle/>
          <a:p>
            <a:r>
              <a:rPr lang="da-DK" dirty="0"/>
              <a:t>KLIK vejledningen</a:t>
            </a:r>
          </a:p>
          <a:p>
            <a:pPr marL="522900" lvl="2" indent="-342900">
              <a:buFontTx/>
              <a:buChar char="-"/>
            </a:pPr>
            <a:r>
              <a:rPr lang="da-DK" dirty="0"/>
              <a:t>I KLIK: ‘Få hjælp’ eller</a:t>
            </a:r>
          </a:p>
          <a:p>
            <a:pPr marL="522900" lvl="2" indent="-342900">
              <a:buFontTx/>
              <a:buChar char="-"/>
            </a:pPr>
            <a:r>
              <a:rPr lang="da-DK" u="sng" dirty="0">
                <a:hlinkClick r:id="rId4"/>
              </a:rPr>
              <a:t>https://www.kombit.dk/sites/default/files/user_upload/documents/KLIK/KLIK%20brugervejledning.pdf</a:t>
            </a:r>
            <a:endParaRPr lang="da-DK" u="sng" dirty="0"/>
          </a:p>
          <a:p>
            <a:pPr lvl="2" indent="0">
              <a:buNone/>
            </a:pPr>
            <a:endParaRPr lang="da-DK" u="sng" dirty="0"/>
          </a:p>
          <a:p>
            <a:pPr lvl="2" indent="0">
              <a:buNone/>
            </a:pPr>
            <a:endParaRPr lang="da-DK" dirty="0">
              <a:solidFill>
                <a:srgbClr val="C8102E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-245601" y="3991946"/>
            <a:ext cx="5540272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0">
              <a:buNone/>
            </a:pPr>
            <a:r>
              <a:rPr lang="da-DK" sz="2000" dirty="0">
                <a:solidFill>
                  <a:schemeClr val="tx1"/>
                </a:solidFill>
              </a:rPr>
              <a:t>Vejledningen indeholder </a:t>
            </a:r>
          </a:p>
          <a:p>
            <a:pPr marL="1338263" lvl="4" indent="-342900">
              <a:buFont typeface="Wingdings" panose="05000000000000000000" pitchFamily="2" charset="2"/>
              <a:buChar char="Ø"/>
            </a:pPr>
            <a:r>
              <a:rPr lang="da-DK" sz="2000" dirty="0">
                <a:solidFill>
                  <a:schemeClr val="tx1"/>
                </a:solidFill>
              </a:rPr>
              <a:t>Generel introduktion og vejledning</a:t>
            </a:r>
          </a:p>
          <a:p>
            <a:pPr marL="1338263" lvl="4" indent="-342900">
              <a:buFont typeface="Wingdings" panose="05000000000000000000" pitchFamily="2" charset="2"/>
              <a:buChar char="Ø"/>
            </a:pPr>
            <a:r>
              <a:rPr lang="da-DK" sz="2000" dirty="0">
                <a:solidFill>
                  <a:schemeClr val="tx1"/>
                </a:solidFill>
              </a:rPr>
              <a:t>Navigationssedler (trin for trin guides) på dine arbejdsprocesser i KLIK</a:t>
            </a:r>
          </a:p>
          <a:p>
            <a:pPr marL="522900" lvl="2" indent="-342900">
              <a:buFontTx/>
              <a:buChar char="-"/>
            </a:pPr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kan jeg få hjælp?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364332" y="1535906"/>
            <a:ext cx="4318917" cy="41040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Har du spørgsmål til implementeringen, opgaver, opgavebeskrivelserne, vejledninger mm - kan du rette henvendelse til </a:t>
            </a:r>
            <a:r>
              <a:rPr lang="da-DK" sz="1600" dirty="0">
                <a:hlinkClick r:id="rId3"/>
              </a:rPr>
              <a:t>aula.implementering@netcompany.com</a:t>
            </a:r>
            <a:endParaRPr lang="da-DK" sz="1600" dirty="0"/>
          </a:p>
          <a:p>
            <a:endParaRPr lang="da-DK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Teknisk support kontakt </a:t>
            </a:r>
            <a:r>
              <a:rPr lang="da-DK" sz="1600" dirty="0">
                <a:solidFill>
                  <a:srgbClr val="FF0000"/>
                </a:solidFill>
                <a:hlinkClick r:id="rId4"/>
              </a:rPr>
              <a:t>aula@kombit.dk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2" r="27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144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2" r="27552"/>
          <a:stretch>
            <a:fillRect/>
          </a:stretch>
        </p:blipFill>
        <p:spPr/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22658" y="447189"/>
            <a:ext cx="4463559" cy="4104031"/>
          </a:xfrm>
        </p:spPr>
        <p:txBody>
          <a:bodyPr/>
          <a:lstStyle/>
          <a:p>
            <a:r>
              <a:rPr lang="da-DK" sz="2400" b="1" dirty="0" err="1"/>
              <a:t>Next</a:t>
            </a:r>
            <a:r>
              <a:rPr lang="da-DK" sz="2400" b="1" dirty="0"/>
              <a:t> step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Førstkommende opgaver, der skal afvikles har deadline 21. marts: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Projektlederen tager opgavestyringsredskab i brug (KLIK)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Skole: Indmeld antal superbrugere</a:t>
            </a:r>
            <a:r>
              <a:rPr lang="da-DK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Opgaver opdateres i marts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1526247" y="5413777"/>
            <a:ext cx="1688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b="1" dirty="0"/>
              <a:t>Tak for i dag</a:t>
            </a:r>
          </a:p>
        </p:txBody>
      </p:sp>
      <p:sp>
        <p:nvSpPr>
          <p:cNvPr id="2" name="Rektangel 1"/>
          <p:cNvSpPr/>
          <p:nvPr/>
        </p:nvSpPr>
        <p:spPr>
          <a:xfrm>
            <a:off x="314217" y="59528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dirty="0">
                <a:latin typeface="Trebuchet MS" panose="020B0603020202020204" pitchFamily="34" charset="0"/>
              </a:rPr>
              <a:t>NB PowerPoints bliver lagt op på </a:t>
            </a:r>
            <a:r>
              <a:rPr lang="da-DK" sz="1600" dirty="0" err="1">
                <a:latin typeface="Trebuchet MS" panose="020B0603020202020204" pitchFamily="34" charset="0"/>
              </a:rPr>
              <a:t>Yammer</a:t>
            </a:r>
            <a:r>
              <a:rPr lang="da-DK" sz="1600" dirty="0">
                <a:latin typeface="Trebuchet MS" panose="020B0603020202020204" pitchFamily="34" charset="0"/>
              </a:rPr>
              <a:t> og aula.dk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18457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86966" y="1267442"/>
            <a:ext cx="8170068" cy="215154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a-DK" dirty="0"/>
              <a:t>Formål med webinar</a:t>
            </a:r>
          </a:p>
          <a:p>
            <a:pPr marL="342900" indent="-342900">
              <a:buFontTx/>
              <a:buChar char="-"/>
            </a:pPr>
            <a:r>
              <a:rPr lang="da-DK" dirty="0"/>
              <a:t>Retningslinjer for webinar</a:t>
            </a:r>
          </a:p>
          <a:p>
            <a:pPr marL="342900" indent="-342900">
              <a:buFontTx/>
              <a:buChar char="-"/>
            </a:pPr>
            <a:r>
              <a:rPr lang="da-DK" dirty="0"/>
              <a:t>Introduktion til KLIK</a:t>
            </a:r>
          </a:p>
          <a:p>
            <a:pPr marL="342900" indent="-342900">
              <a:buFontTx/>
              <a:buChar char="-"/>
            </a:pPr>
            <a:r>
              <a:rPr lang="da-DK" dirty="0"/>
              <a:t>Hvor kan jeg læse mere om KLIK</a:t>
            </a:r>
          </a:p>
          <a:p>
            <a:pPr marL="342900" indent="-342900">
              <a:buFontTx/>
              <a:buChar char="-"/>
            </a:pPr>
            <a:r>
              <a:rPr lang="da-DK" dirty="0" err="1"/>
              <a:t>Next</a:t>
            </a:r>
            <a:r>
              <a:rPr lang="da-DK" dirty="0"/>
              <a:t> step</a:t>
            </a:r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b="17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890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 med webinaret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467543" y="1580680"/>
            <a:ext cx="8294717" cy="410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anose="020B0603020202020204" pitchFamily="34" charset="0"/>
              </a:rPr>
              <a:t>Sikre påklædning af Aula projektledere i anvendelsen Af KLIK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anose="020B0603020202020204" pitchFamily="34" charset="0"/>
              </a:rPr>
              <a:t>At give en kort introduktion til hvorfor KLIK anvendes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Trebuchet MS" panose="020B0603020202020204" pitchFamily="34" charset="0"/>
              </a:rPr>
              <a:t>At give en kort introduktion til hvordan KLIK anvendes</a:t>
            </a:r>
          </a:p>
          <a:p>
            <a:pPr>
              <a:lnSpc>
                <a:spcPct val="150000"/>
              </a:lnSpc>
            </a:pPr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dirty="0">
                <a:solidFill>
                  <a:schemeClr val="tx1"/>
                </a:solidFill>
                <a:latin typeface="Trebuchet MS" panose="020B0603020202020204" pitchFamily="34" charset="0"/>
              </a:rPr>
              <a:t>NB </a:t>
            </a:r>
            <a:r>
              <a:rPr lang="da-DK" dirty="0" err="1">
                <a:solidFill>
                  <a:schemeClr val="tx1"/>
                </a:solidFill>
                <a:latin typeface="Trebuchet MS" panose="020B0603020202020204" pitchFamily="34" charset="0"/>
              </a:rPr>
              <a:t>Powerpoint</a:t>
            </a:r>
            <a:r>
              <a:rPr lang="da-DK" dirty="0">
                <a:solidFill>
                  <a:schemeClr val="tx1"/>
                </a:solidFill>
                <a:latin typeface="Trebuchet MS" panose="020B0603020202020204" pitchFamily="34" charset="0"/>
              </a:rPr>
              <a:t> er tilgængelig på </a:t>
            </a:r>
            <a:r>
              <a:rPr lang="da-DK" dirty="0" err="1">
                <a:solidFill>
                  <a:schemeClr val="tx1"/>
                </a:solidFill>
                <a:latin typeface="Trebuchet MS" panose="020B0603020202020204" pitchFamily="34" charset="0"/>
              </a:rPr>
              <a:t>Yammer</a:t>
            </a:r>
            <a:r>
              <a:rPr lang="da-DK" dirty="0">
                <a:solidFill>
                  <a:schemeClr val="tx1"/>
                </a:solidFill>
                <a:latin typeface="Trebuchet MS" panose="020B0603020202020204" pitchFamily="34" charset="0"/>
              </a:rPr>
              <a:t> og aula.dk</a:t>
            </a:r>
          </a:p>
          <a:p>
            <a:pPr>
              <a:lnSpc>
                <a:spcPct val="150000"/>
              </a:lnSpc>
            </a:pPr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da-DK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60C4289-5934-4D07-BEDC-18DD0BBFE93A}"/>
              </a:ext>
            </a:extLst>
          </p:cNvPr>
          <p:cNvSpPr txBox="1">
            <a:spLocks/>
          </p:cNvSpPr>
          <p:nvPr/>
        </p:nvSpPr>
        <p:spPr>
          <a:xfrm>
            <a:off x="947445" y="1170804"/>
            <a:ext cx="9597600" cy="4679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348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KLIK er KOMBIT og Kommunernes Løsning til Implementering, Koordinering og opfølgning</a:t>
            </a:r>
          </a:p>
          <a:p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Anvendes af alle KOMBIT projekter</a:t>
            </a:r>
          </a:p>
          <a:p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dk1"/>
                </a:solidFill>
              </a:rPr>
              <a:t>KLIK er en portal hvor I, som kontaktpersoner, kan:</a:t>
            </a:r>
          </a:p>
          <a:p>
            <a:pPr marL="823913" lvl="3" indent="-285750"/>
            <a:r>
              <a:rPr lang="da-DK" dirty="0">
                <a:solidFill>
                  <a:schemeClr val="dk1"/>
                </a:solidFill>
              </a:rPr>
              <a:t>se de opgaver, der stilles</a:t>
            </a:r>
          </a:p>
          <a:p>
            <a:pPr marL="823913" lvl="3" indent="-285750"/>
            <a:r>
              <a:rPr lang="da-DK" dirty="0">
                <a:solidFill>
                  <a:schemeClr val="dk1"/>
                </a:solidFill>
              </a:rPr>
              <a:t>tilgå information om opgaverne </a:t>
            </a:r>
          </a:p>
          <a:p>
            <a:pPr marL="823913" lvl="3" indent="-285750"/>
            <a:r>
              <a:rPr lang="da-DK" dirty="0">
                <a:solidFill>
                  <a:schemeClr val="dk1"/>
                </a:solidFill>
              </a:rPr>
              <a:t>tilkendegive status på om opgaverne er påbegyndt, fuldført mv</a:t>
            </a:r>
          </a:p>
          <a:p>
            <a:pPr lvl="3" indent="0">
              <a:buNone/>
            </a:pPr>
            <a:endParaRPr lang="da-DK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dk1"/>
                </a:solidFill>
              </a:rPr>
              <a:t>KLIK er KOMBITS og </a:t>
            </a:r>
            <a:r>
              <a:rPr lang="da-DK" sz="2400" dirty="0" err="1">
                <a:solidFill>
                  <a:schemeClr val="dk1"/>
                </a:solidFill>
              </a:rPr>
              <a:t>Netcompanys</a:t>
            </a:r>
            <a:r>
              <a:rPr lang="da-DK" sz="2400" dirty="0">
                <a:solidFill>
                  <a:schemeClr val="dk1"/>
                </a:solidFill>
              </a:rPr>
              <a:t> mulighed for at følge implementeringen af Aula i alle kommuner</a:t>
            </a:r>
          </a:p>
          <a:p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om KLIK</a:t>
            </a:r>
          </a:p>
        </p:txBody>
      </p:sp>
    </p:spTree>
    <p:extLst>
      <p:ext uri="{BB962C8B-B14F-4D97-AF65-F5344CB8AC3E}">
        <p14:creationId xmlns:p14="http://schemas.microsoft.com/office/powerpoint/2010/main" val="75641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og implementeringshåndbogen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1"/>
            <a:ext cx="8380726" cy="41063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Implementeringshåndbog del 2 er, sammen med opgavestyringsværktøjet ”KLIK”, projektlederens primære værktøj til at styre de samlede implementeringsopgaver for Aula.</a:t>
            </a:r>
          </a:p>
          <a:p>
            <a:endParaRPr lang="da-DK" dirty="0"/>
          </a:p>
          <a:p>
            <a:pPr lvl="0"/>
            <a:r>
              <a:rPr lang="da-DK" dirty="0"/>
              <a:t>I ”KLIK” er listes de samme implementeringsopgaver, og det er her opgaverne effektueres.</a:t>
            </a:r>
          </a:p>
          <a:p>
            <a:pPr lvl="0"/>
            <a:endParaRPr lang="da-DK" dirty="0"/>
          </a:p>
          <a:p>
            <a:r>
              <a:rPr lang="da-DK" dirty="0"/>
              <a:t>Graden af beskrivelserne af de enkelte implementeringsopgaver er afhængig af, hvor meget funktionalitet der på nuværende tidspunkt er udviklet i Aula. </a:t>
            </a:r>
          </a:p>
          <a:p>
            <a:r>
              <a:rPr lang="da-DK" dirty="0"/>
              <a:t>Beskrivelserne af opgaver vil derfor løbende blive opdateret.</a:t>
            </a:r>
          </a:p>
          <a:p>
            <a:endParaRPr lang="da-DK" dirty="0"/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679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forudsætninger for at anvende KLIK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KLIK understøttes af de to seneste versioner af Chrome, Firefox, Internet Explorer eller Safari. </a:t>
            </a:r>
          </a:p>
          <a:p>
            <a:endParaRPr lang="da-DK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Hvis du bruger en ældre browser kan KLIK se ’forkert ud’ når du logger ind.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Det anbefales generelt at holde sin browser opdateret af sikkerhedsmæssige årsager. </a:t>
            </a:r>
          </a:p>
        </p:txBody>
      </p:sp>
    </p:spTree>
    <p:extLst>
      <p:ext uri="{BB962C8B-B14F-4D97-AF65-F5344CB8AC3E}">
        <p14:creationId xmlns:p14="http://schemas.microsoft.com/office/powerpoint/2010/main" val="370291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Mail og angiv adgangskode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Invitation fra KOMBIT med link til KLIK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/>
          <a:srcRect l="1101" r="2654"/>
          <a:stretch/>
        </p:blipFill>
        <p:spPr>
          <a:xfrm>
            <a:off x="1029810" y="2157447"/>
            <a:ext cx="6143348" cy="293517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ktangel 4"/>
          <p:cNvSpPr/>
          <p:nvPr/>
        </p:nvSpPr>
        <p:spPr>
          <a:xfrm>
            <a:off x="1083076" y="3067361"/>
            <a:ext cx="1737390" cy="349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>
                <a:latin typeface="Trebuchet MS" panose="020B0603020202020204" pitchFamily="34" charset="0"/>
              </a:rPr>
              <a:t>Hej Peter Poulsen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812800" y="5458354"/>
            <a:ext cx="51025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>
                <a:latin typeface="Trebuchet MS" panose="020B0603020202020204" pitchFamily="34" charset="0"/>
              </a:rPr>
              <a:t>Herefter</a:t>
            </a:r>
          </a:p>
        </p:txBody>
      </p:sp>
      <p:sp>
        <p:nvSpPr>
          <p:cNvPr id="9" name="Rektangel 8"/>
          <p:cNvSpPr/>
          <p:nvPr/>
        </p:nvSpPr>
        <p:spPr>
          <a:xfrm>
            <a:off x="1145220" y="3905016"/>
            <a:ext cx="2041316" cy="349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Brugernavn: Peter Poulsen</a:t>
            </a:r>
          </a:p>
        </p:txBody>
      </p:sp>
    </p:spTree>
    <p:extLst>
      <p:ext uri="{BB962C8B-B14F-4D97-AF65-F5344CB8AC3E}">
        <p14:creationId xmlns:p14="http://schemas.microsoft.com/office/powerpoint/2010/main" val="65530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487253"/>
            <a:ext cx="8172455" cy="841638"/>
          </a:xfrm>
        </p:spPr>
        <p:txBody>
          <a:bodyPr/>
          <a:lstStyle/>
          <a:p>
            <a:r>
              <a:rPr lang="da-DK" dirty="0"/>
              <a:t>KLIK</a:t>
            </a:r>
            <a:br>
              <a:rPr lang="da-DK" dirty="0"/>
            </a:br>
            <a:r>
              <a:rPr lang="da-DK" dirty="0"/>
              <a:t>Kommunernes opgaveliste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479381"/>
            <a:ext cx="8171999" cy="2908977"/>
          </a:xfrm>
        </p:spPr>
        <p:txBody>
          <a:bodyPr/>
          <a:lstStyle/>
          <a:p>
            <a:r>
              <a:rPr lang="da-DK" sz="1400" dirty="0"/>
              <a:t>Når du logger på KLIK er opgavelisten altid det første du ser.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661430" y="3477480"/>
            <a:ext cx="84540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tx1"/>
                </a:solidFill>
                <a:latin typeface="Trebuchet MS" panose="020B0603020202020204" pitchFamily="34" charset="0"/>
              </a:rPr>
              <a:t>26-02-2018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D5292-6B92-406A-916F-2CC9DB1E0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66" y="1995783"/>
            <a:ext cx="8862268" cy="1642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21BECF-2E1F-46A0-A3EA-B4C94F89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1" y="3065684"/>
            <a:ext cx="9003134" cy="4403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F727DE-108D-4477-9038-2B77A33B06EF}"/>
              </a:ext>
            </a:extLst>
          </p:cNvPr>
          <p:cNvSpPr txBox="1"/>
          <p:nvPr/>
        </p:nvSpPr>
        <p:spPr>
          <a:xfrm>
            <a:off x="52431" y="3452042"/>
            <a:ext cx="90031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191132" y="3463416"/>
            <a:ext cx="8725732" cy="2133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I listen kan I se titlen på opgaven, fase (arbejdsgrundlag, forberedelse og udrulning) og tema. Alle opgaver knyttet til arbejdsgrundlag har deadline grøn – der er tid til at opgaven kan løses før deadline</a:t>
            </a:r>
          </a:p>
          <a:p>
            <a:r>
              <a:rPr lang="da-DK" sz="1400" dirty="0"/>
              <a:t>Prioritet er her kritisk obligatorisk – de </a:t>
            </a:r>
            <a:r>
              <a:rPr lang="da-DK" sz="1400" i="1" dirty="0"/>
              <a:t>kritisk obligatoriske</a:t>
            </a:r>
            <a:r>
              <a:rPr lang="da-DK" sz="1400" dirty="0"/>
              <a:t> opgaver er afgørende for, at den enkelte kommune er klar til den tekniske implementering af Aula og uddannelsesforløbene. Er de </a:t>
            </a:r>
            <a:r>
              <a:rPr lang="da-DK" sz="1400" dirty="0" err="1"/>
              <a:t>kristisk</a:t>
            </a:r>
            <a:r>
              <a:rPr lang="da-DK" sz="1400" dirty="0"/>
              <a:t> obligatoriske opgaver ikke løst inden for slutdatoen, vil det have konsekvenser for idriftsættelsen af Aula.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1703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898" y="496101"/>
            <a:ext cx="8172455" cy="657996"/>
          </a:xfrm>
        </p:spPr>
        <p:txBody>
          <a:bodyPr>
            <a:normAutofit fontScale="90000"/>
          </a:bodyPr>
          <a:lstStyle/>
          <a:p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Status i KLIK og opfølgning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6" y="1335256"/>
            <a:ext cx="8061167" cy="3949622"/>
          </a:xfrm>
        </p:spPr>
      </p:pic>
      <p:sp>
        <p:nvSpPr>
          <p:cNvPr id="5" name="Tekstfelt 4"/>
          <p:cNvSpPr txBox="1"/>
          <p:nvPr/>
        </p:nvSpPr>
        <p:spPr>
          <a:xfrm>
            <a:off x="411898" y="5284878"/>
            <a:ext cx="6001901" cy="116955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/>
                </a:solidFill>
                <a:latin typeface="Trebuchet MS" panose="020B0603020202020204" pitchFamily="34" charset="0"/>
              </a:rPr>
              <a:t>TIP:</a:t>
            </a:r>
          </a:p>
          <a:p>
            <a:r>
              <a:rPr lang="da-DK" sz="1400" dirty="0">
                <a:solidFill>
                  <a:schemeClr val="tx1"/>
                </a:solidFill>
                <a:latin typeface="Trebuchet MS" panose="020B0603020202020204" pitchFamily="34" charset="0"/>
              </a:rPr>
              <a:t>Grøn = opgaven er på rette spor i forhold til at blive løst før slutdatoen  </a:t>
            </a:r>
          </a:p>
          <a:p>
            <a:r>
              <a:rPr lang="da-DK" sz="1400" dirty="0">
                <a:solidFill>
                  <a:schemeClr val="tx1"/>
                </a:solidFill>
                <a:latin typeface="Trebuchet MS" panose="020B0603020202020204" pitchFamily="34" charset="0"/>
              </a:rPr>
              <a:t>Gul = Handling er krævet</a:t>
            </a:r>
          </a:p>
          <a:p>
            <a:r>
              <a:rPr lang="da-DK" sz="1400" dirty="0">
                <a:solidFill>
                  <a:schemeClr val="tx1"/>
                </a:solidFill>
                <a:latin typeface="Trebuchet MS" panose="020B0603020202020204" pitchFamily="34" charset="0"/>
              </a:rPr>
              <a:t>Rød = Opgaven kan ikke løses inden deadline eller deadline er overskredet – du bør straks gå i gang med at løse opgaven</a:t>
            </a:r>
          </a:p>
        </p:txBody>
      </p:sp>
    </p:spTree>
    <p:extLst>
      <p:ext uri="{BB962C8B-B14F-4D97-AF65-F5344CB8AC3E}">
        <p14:creationId xmlns:p14="http://schemas.microsoft.com/office/powerpoint/2010/main" val="1357312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  <a:extLst>
    <a:ext uri="{05A4C25C-085E-4340-85A3-A5531E510DB2}">
      <thm15:themeFamily xmlns:thm15="http://schemas.microsoft.com/office/thememl/2012/main" name="KOMBIT" id="{634E2D82-01D9-419D-8DEC-1637960FB904}" vid="{47408BA0-DC7D-470C-9CEA-4EE60019209B}"/>
    </a:ext>
  </a:extLst>
</a:theme>
</file>

<file path=ppt/theme/theme2.xml><?xml version="1.0" encoding="utf-8"?>
<a:theme xmlns:a="http://schemas.openxmlformats.org/drawingml/2006/main" name="4_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  <a:extLst>
    <a:ext uri="{05A4C25C-085E-4340-85A3-A5531E510DB2}">
      <thm15:themeFamily xmlns:thm15="http://schemas.microsoft.com/office/thememl/2012/main" name="KOMBIT" id="{634E2D82-01D9-419D-8DEC-1637960FB904}" vid="{47408BA0-DC7D-470C-9CEA-4EE60019209B}"/>
    </a:ext>
  </a:extLst>
</a:theme>
</file>

<file path=ppt/theme/theme3.xml><?xml version="1.0" encoding="utf-8"?>
<a:theme xmlns:a="http://schemas.openxmlformats.org/drawingml/2006/main" name="6_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  <a:extLst>
    <a:ext uri="{05A4C25C-085E-4340-85A3-A5531E510DB2}">
      <thm15:themeFamily xmlns:thm15="http://schemas.microsoft.com/office/thememl/2012/main" name="KOMBIT" id="{634E2D82-01D9-419D-8DEC-1637960FB904}" vid="{47408BA0-DC7D-470C-9CEA-4EE60019209B}"/>
    </a:ext>
  </a:extLst>
</a:theme>
</file>

<file path=ppt/theme/theme4.xml><?xml version="1.0" encoding="utf-8"?>
<a:theme xmlns:a="http://schemas.openxmlformats.org/drawingml/2006/main" name="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  <a:extLst>
    <a:ext uri="{05A4C25C-085E-4340-85A3-A5531E510DB2}">
      <thm15:themeFamily xmlns:thm15="http://schemas.microsoft.com/office/thememl/2012/main" name="KOMBIT" id="{634E2D82-01D9-419D-8DEC-1637960FB904}" vid="{47408BA0-DC7D-470C-9CEA-4EE60019209B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cument Library Content Type" ma:contentTypeID="0x010100AC085CFC53BC46CEA2EADE194AD9D48200E951C08ABD73B549873E0054692E896E" ma:contentTypeVersion="1" ma:contentTypeDescription="GetOrganized Document Library Content Type Description" ma:contentTypeScope="" ma:versionID="15028bec4c6c118fde5f0d681b9680b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42bc2fc61ff2e971bd3c88b3cf08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LocalAttachment" minOccurs="0"/>
                <xsd:element ref="ns1:RegistrationDate" minOccurs="0"/>
                <xsd:element ref="ns1:CaseRecordNumber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1:CCMVisual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8" nillable="true" ma:displayName="Case ID" ma:default="Assigning" ma:internalName="CaseID" ma:readOnly="true">
      <xsd:simpleType>
        <xsd:restriction base="dms:Text"/>
      </xsd:simpleType>
    </xsd:element>
    <xsd:element name="DocID" ma:index="9" nillable="true" ma:displayName="Document ID" ma:default="Assigning" ma:internalName="DocID" ma:readOnly="true">
      <xsd:simpleType>
        <xsd:restriction base="dms:Text"/>
      </xsd:simpleType>
    </xsd:element>
    <xsd:element name="Finalized" ma:index="10" nillable="true" ma:displayName="Finalized" ma:default="False" ma:internalName="Finalized" ma:readOnly="true">
      <xsd:simpleType>
        <xsd:restriction base="dms:Boolean"/>
      </xsd:simpleType>
    </xsd:element>
    <xsd:element name="Related" ma:index="11" nillable="true" ma:displayName="Related" ma:default="False" ma:internalName="Related" ma:readOnly="true">
      <xsd:simpleType>
        <xsd:restriction base="dms:Boolean"/>
      </xsd:simpleType>
    </xsd:element>
    <xsd:element name="LocalAttachment" ma:index="12" nillable="true" ma:displayName="Local Attachment" ma:default="False" ma:internalName="LocalAttachment" ma:readOnly="true">
      <xsd:simpleType>
        <xsd:restriction base="dms:Boolean"/>
      </xsd:simpleType>
    </xsd:element>
    <xsd:element name="RegistrationDate" ma:index="13" nillable="true" ma:displayName="Registration date" ma:format="DateTime" ma:internalName="RegistrationDate" ma:readOnly="true">
      <xsd:simpleType>
        <xsd:restriction base="dms:DateTime"/>
      </xsd:simpleType>
    </xsd:element>
    <xsd:element name="CaseRecordNumber" ma:index="14" nillable="true" ma:displayName="Record ID" ma:decimals="0" ma:default="0" ma:internalName="CaseRecordNumber" ma:readOnly="true">
      <xsd:simpleType>
        <xsd:restriction base="dms:Number"/>
      </xsd:simpleType>
    </xsd:element>
    <xsd:element name="CCMTemplateName" ma:index="15" nillable="true" ma:displayName="Template name" ma:internalName="CCMTemplateName" ma:readOnly="true">
      <xsd:simpleType>
        <xsd:restriction base="dms:Text"/>
      </xsd:simpleType>
    </xsd:element>
    <xsd:element name="CCMTemplateVersion" ma:index="16" nillable="true" ma:displayName="Template version" ma:internalName="CCMTemplateVersion" ma:readOnly="true">
      <xsd:simpleType>
        <xsd:restriction base="dms:Text"/>
      </xsd:simpleType>
    </xsd:element>
    <xsd:element name="CCMTemplateID" ma:index="1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18" nillable="true" ma:displayName="CCMSystemID" ma:hidden="true" ma:internalName="CCMSystemID" ma:readOnly="true">
      <xsd:simpleType>
        <xsd:restriction base="dms:Text"/>
      </xsd:simpleType>
    </xsd:element>
    <xsd:element name="WasEncrypted" ma:index="19" nillable="true" ma:displayName="Encrypted" ma:default="False" ma:internalName="WasEncrypted" ma:readOnly="true">
      <xsd:simpleType>
        <xsd:restriction base="dms:Boolean"/>
      </xsd:simpleType>
    </xsd:element>
    <xsd:element name="WasSigned" ma:index="20" nillable="true" ma:displayName="Signed" ma:default="False" ma:internalName="WasSigned" ma:readOnly="true">
      <xsd:simpleType>
        <xsd:restriction base="dms:Boolean"/>
      </xsd:simpleType>
    </xsd:element>
    <xsd:element name="MailHasAttachments" ma:index="21" nillable="true" ma:displayName="E-mail has attachments" ma:default="False" ma:internalName="MailHasAttachments" ma:readOnly="true">
      <xsd:simpleType>
        <xsd:restriction base="dms:Boolean"/>
      </xsd:simpleType>
    </xsd:element>
    <xsd:element name="CCMConversation" ma:index="22" nillable="true" ma:displayName="Conversation" ma:internalName="CCMConversation" ma:readOnly="true">
      <xsd:simpleType>
        <xsd:restriction base="dms:Text"/>
      </xsd:simpleType>
    </xsd:element>
    <xsd:element name="CCMVisualId" ma:index="23" nillable="true" ma:displayName="Case ID" ma:default="Assigning" ma:internalName="CCMVisual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http://schemas.microsoft.com/sharepoint/v3">5363085</DocID>
    <LocalAttachment xmlns="http://schemas.microsoft.com/sharepoint/v3">false</LocalAttachment>
    <CaseRecordNumber xmlns="http://schemas.microsoft.com/sharepoint/v3">0</CaseRecordNumber>
    <CaseID xmlns="http://schemas.microsoft.com/sharepoint/v3">KMTAULA</CaseID>
    <RegistrationDate xmlns="http://schemas.microsoft.com/sharepoint/v3" xsi:nil="true"/>
    <Related xmlns="http://schemas.microsoft.com/sharepoint/v3">false</Related>
    <CCMSystemID xmlns="http://schemas.microsoft.com/sharepoint/v3">a83c9e44-5554-4fe4-9554-0ea6ec621664</CCMSystemID>
    <CCMVisualId xmlns="http://schemas.microsoft.com/sharepoint/v3">KMTAULA</CCMVisualId>
    <Finalized xmlns="http://schemas.microsoft.com/sharepoint/v3">false</Finalized>
    <CCMTemplateID xmlns="http://schemas.microsoft.com/sharepoint/v3">0</CCMTemplateID>
  </documentManagement>
</p:properties>
</file>

<file path=customXml/itemProps1.xml><?xml version="1.0" encoding="utf-8"?>
<ds:datastoreItem xmlns:ds="http://schemas.openxmlformats.org/officeDocument/2006/customXml" ds:itemID="{955454B9-BCB8-4AD6-9B4C-A49E97551E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19A3D0-78D1-43CD-A868-068932460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59C83-D4B6-4446-BB00-7F4ED35AC31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8000</TotalTime>
  <Words>849</Words>
  <Application>Microsoft Office PowerPoint</Application>
  <PresentationFormat>Skærmshow (4:3)</PresentationFormat>
  <Paragraphs>137</Paragraphs>
  <Slides>14</Slides>
  <Notes>13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2_KOMBIT</vt:lpstr>
      <vt:lpstr>4_KOMBIT</vt:lpstr>
      <vt:lpstr>6_KOMBIT</vt:lpstr>
      <vt:lpstr>KOMBIT</vt:lpstr>
      <vt:lpstr>think-cell Slide</vt:lpstr>
      <vt:lpstr>KLIK - webinar  Arbejdsgange og opgaver</vt:lpstr>
      <vt:lpstr>Indhold</vt:lpstr>
      <vt:lpstr>Formål med webinaret</vt:lpstr>
      <vt:lpstr>Kort om KLIK</vt:lpstr>
      <vt:lpstr>KLIK og implementeringshåndbogen</vt:lpstr>
      <vt:lpstr>Tekniske forudsætninger for at anvende KLIK  </vt:lpstr>
      <vt:lpstr>Mail og angiv adgangskode</vt:lpstr>
      <vt:lpstr>KLIK Kommunernes opgaveliste</vt:lpstr>
      <vt:lpstr>  Status i KLIK og opfølgning</vt:lpstr>
      <vt:lpstr>KLIK Opgavebeskrivelsen</vt:lpstr>
      <vt:lpstr>Hvad er min rolle som projektleder i forhold til brugen af KLIK</vt:lpstr>
      <vt:lpstr>Hvor kan jeg læse mere om KLIK</vt:lpstr>
      <vt:lpstr>Hvor kan jeg få hjælp?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</dc:title>
  <dc:creator>Stine Lou Fehrend</dc:creator>
  <cp:lastModifiedBy>Susanne Rasmussen</cp:lastModifiedBy>
  <cp:revision>129</cp:revision>
  <cp:lastPrinted>2018-02-05T07:20:16Z</cp:lastPrinted>
  <dcterms:created xsi:type="dcterms:W3CDTF">2018-01-09T20:08:49Z</dcterms:created>
  <dcterms:modified xsi:type="dcterms:W3CDTF">2018-03-11T21:50:30Z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0x010100AC085CFC53BC46CEA2EADE194AD9D48200E951C08ABD73B549873E0054692E896E</vt:lpwstr>
  </property>
  <property fmtid="{D5CDD505-2E9C-101B-9397-08002B2CF9AE}" pid="3" name="Projektnavn">
    <vt:lpwstr>FLIS</vt:lpwstr>
  </property>
  <property fmtid="{D5CDD505-2E9C-101B-9397-08002B2CF9AE}" pid="4" name="Specificering af produkt">
    <vt:lpwstr/>
  </property>
  <property fmtid="{D5CDD505-2E9C-101B-9397-08002B2CF9AE}" pid="5" name="Specificering af målgruppe">
    <vt:lpwstr/>
  </property>
  <property fmtid="{D5CDD505-2E9C-101B-9397-08002B2CF9AE}" pid="6" name="Fase">
    <vt:lpwstr>Idemodning</vt:lpwstr>
  </property>
  <property fmtid="{D5CDD505-2E9C-101B-9397-08002B2CF9AE}" pid="7" name="Planlagt Faseovergang">
    <vt:filetime>2015-03-03T23:00:00Z</vt:filetime>
  </property>
  <property fmtid="{D5CDD505-2E9C-101B-9397-08002B2CF9AE}" pid="8" name="CCMIsSharedOnOneDrive">
    <vt:bool>false</vt:bool>
  </property>
  <property fmtid="{D5CDD505-2E9C-101B-9397-08002B2CF9AE}" pid="9" name="CCMOneDriveItemID">
    <vt:lpwstr/>
  </property>
  <property fmtid="{D5CDD505-2E9C-101B-9397-08002B2CF9AE}" pid="10" name="CCMOneDriveID">
    <vt:lpwstr/>
  </property>
  <property fmtid="{D5CDD505-2E9C-101B-9397-08002B2CF9AE}" pid="11" name="CCMOneDriveOwnerID">
    <vt:lpwstr/>
  </property>
  <property fmtid="{D5CDD505-2E9C-101B-9397-08002B2CF9AE}" pid="12" name="CCMSystem">
    <vt:lpwstr> </vt:lpwstr>
  </property>
</Properties>
</file>