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436" r:id="rId5"/>
    <p:sldId id="437" r:id="rId6"/>
    <p:sldId id="369" r:id="rId7"/>
    <p:sldId id="442" r:id="rId8"/>
    <p:sldId id="440" r:id="rId9"/>
    <p:sldId id="441" r:id="rId10"/>
    <p:sldId id="439" r:id="rId11"/>
    <p:sldId id="438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76DD99-2332-40C7-B27D-230AEE6F4125}" v="163" dt="2019-02-13T08:28:26.8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860" autoAdjust="0"/>
  </p:normalViewPr>
  <p:slideViewPr>
    <p:cSldViewPr snapToGrid="0">
      <p:cViewPr varScale="1">
        <p:scale>
          <a:sx n="96" d="100"/>
          <a:sy n="96" d="100"/>
        </p:scale>
        <p:origin x="11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tte Borchsenius" userId="752e1cb4-a78d-42b7-93f1-9e3aab40e217" providerId="ADAL" clId="{4876DD99-2332-40C7-B27D-230AEE6F4125}"/>
    <pc:docChg chg="modSld">
      <pc:chgData name="Mette Borchsenius" userId="752e1cb4-a78d-42b7-93f1-9e3aab40e217" providerId="ADAL" clId="{4876DD99-2332-40C7-B27D-230AEE6F4125}" dt="2019-02-13T08:28:25.754" v="160" actId="20577"/>
      <pc:docMkLst>
        <pc:docMk/>
      </pc:docMkLst>
      <pc:sldChg chg="modNotesTx">
        <pc:chgData name="Mette Borchsenius" userId="752e1cb4-a78d-42b7-93f1-9e3aab40e217" providerId="ADAL" clId="{4876DD99-2332-40C7-B27D-230AEE6F4125}" dt="2019-02-13T08:28:21.201" v="159" actId="20577"/>
        <pc:sldMkLst>
          <pc:docMk/>
          <pc:sldMk cId="3625342536" sldId="440"/>
        </pc:sldMkLst>
      </pc:sldChg>
      <pc:sldChg chg="modNotesTx">
        <pc:chgData name="Mette Borchsenius" userId="752e1cb4-a78d-42b7-93f1-9e3aab40e217" providerId="ADAL" clId="{4876DD99-2332-40C7-B27D-230AEE6F4125}" dt="2019-02-13T08:28:25.754" v="160" actId="20577"/>
        <pc:sldMkLst>
          <pc:docMk/>
          <pc:sldMk cId="2939114720" sldId="441"/>
        </pc:sldMkLst>
      </pc:sldChg>
      <pc:sldChg chg="modNotesTx">
        <pc:chgData name="Mette Borchsenius" userId="752e1cb4-a78d-42b7-93f1-9e3aab40e217" providerId="ADAL" clId="{4876DD99-2332-40C7-B27D-230AEE6F4125}" dt="2019-02-13T08:28:15.537" v="158" actId="20577"/>
        <pc:sldMkLst>
          <pc:docMk/>
          <pc:sldMk cId="3973419340" sldId="44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9AC02-390C-41C6-A28C-144AA32D7912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35B0-C247-42AC-9296-61CB8BF144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7710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60">
              <a:defRPr/>
            </a:pPr>
            <a:fld id="{BD0473D8-6C04-4829-9744-9910CC2BB0EF}" type="slidenum">
              <a:rPr lang="da-DK" sz="1800">
                <a:solidFill>
                  <a:prstClr val="black"/>
                </a:solidFill>
                <a:latin typeface="Calibri" panose="020F0502020204030204"/>
                <a:cs typeface="+mn-cs"/>
              </a:rPr>
              <a:pPr defTabSz="914260">
                <a:defRPr/>
              </a:pPr>
              <a:t>1</a:t>
            </a:fld>
            <a:endParaRPr lang="da-DK" sz="18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3077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Evt. til ophængning i lokalet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330"/>
            <a:fld id="{AC38060A-CA73-49D1-8792-730F0755DEE0}" type="slidenum">
              <a:rPr lang="da-DK" sz="1200">
                <a:solidFill>
                  <a:prstClr val="black"/>
                </a:solidFill>
                <a:latin typeface="Calibri" panose="020F0502020204030204"/>
                <a:cs typeface="+mn-cs"/>
              </a:rPr>
              <a:pPr defTabSz="914330"/>
              <a:t>2</a:t>
            </a:fld>
            <a:endParaRPr lang="da-DK" sz="12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7629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endParaRPr lang="da-DK" dirty="0">
              <a:solidFill>
                <a:srgbClr val="44546A"/>
              </a:solidFill>
              <a:latin typeface="Gill Sans MT" panose="020B0502020104020203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Evt. til ophængning i lokalet</a:t>
            </a:r>
          </a:p>
          <a:p>
            <a:pPr marL="342900" indent="-342900"/>
            <a:endParaRPr lang="da-DK" dirty="0">
              <a:solidFill>
                <a:srgbClr val="44546A"/>
              </a:solidFill>
              <a:latin typeface="Gill Sans MT" panose="020B0502020104020203" pitchFamily="34" charset="0"/>
            </a:endParaRPr>
          </a:p>
          <a:p>
            <a:pPr marL="342900" indent="-342900"/>
            <a:r>
              <a:rPr lang="da-DK" dirty="0">
                <a:solidFill>
                  <a:srgbClr val="44546A"/>
                </a:solidFill>
                <a:latin typeface="Gill Sans MT" panose="020B0502020104020203" pitchFamily="34" charset="0"/>
              </a:rPr>
              <a:t>Aula giver mulighed for at dele personfølsomme oplysninger sikkert.</a:t>
            </a:r>
          </a:p>
          <a:p>
            <a:pPr marL="342900" indent="-342900"/>
            <a:endParaRPr lang="da-DK" dirty="0">
              <a:solidFill>
                <a:srgbClr val="44546A"/>
              </a:solidFill>
              <a:latin typeface="Gill Sans MT" panose="020B0502020104020203" pitchFamily="34" charset="0"/>
            </a:endParaRPr>
          </a:p>
          <a:p>
            <a:pPr marL="342900" indent="-342900"/>
            <a:r>
              <a:rPr lang="da-DK" dirty="0">
                <a:solidFill>
                  <a:srgbClr val="44546A"/>
                </a:solidFill>
                <a:latin typeface="Gill Sans MT" panose="020B0502020104020203" pitchFamily="34" charset="0"/>
              </a:rPr>
              <a:t>Den store ændring er, at tingene bliver delt op i højere grad jf. trekanten. Eksempelvis blev Intra brugt som et didaktisk værktøj. 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473D8-6C04-4829-9744-9910CC2BB0EF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013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Til ophængning i lokalet – proces jf. slide 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(Alternativt kan I skrive teksten på en flipover  A2)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3735B0-C247-42AC-9296-61CB8BF1448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2889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Til ophængning i lokalet – proces jf. slide 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(Alternativt kan I skrive teksten på en flipover  A2)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3735B0-C247-42AC-9296-61CB8BF1448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7348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Til ophængning i lokalet – proces jf. slide 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(Alternativt kan I skrive teksten på en flipover  A2)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3735B0-C247-42AC-9296-61CB8BF1448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058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60">
              <a:defRPr/>
            </a:pPr>
            <a:fld id="{BD0473D8-6C04-4829-9744-9910CC2BB0EF}" type="slidenum">
              <a:rPr lang="da-DK" sz="1800">
                <a:solidFill>
                  <a:prstClr val="black"/>
                </a:solidFill>
                <a:latin typeface="Calibri" panose="020F0502020204030204"/>
                <a:cs typeface="+mn-cs"/>
              </a:rPr>
              <a:pPr defTabSz="914260">
                <a:defRPr/>
              </a:pPr>
              <a:t>7</a:t>
            </a:fld>
            <a:endParaRPr lang="da-DK" sz="18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244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0"/>
            <a:endParaRPr lang="da-DK" dirty="0">
              <a:solidFill>
                <a:srgbClr val="134562"/>
              </a:solidFill>
              <a:latin typeface="KBH" panose="00000500000000000000" pitchFamily="2" charset="0"/>
            </a:endParaRPr>
          </a:p>
          <a:p>
            <a:r>
              <a:rPr lang="da-DK" dirty="0"/>
              <a:t>Printes ud i A3 </a:t>
            </a:r>
          </a:p>
          <a:p>
            <a:r>
              <a:rPr lang="da-DK" dirty="0"/>
              <a:t>Se proces slide 24</a:t>
            </a:r>
          </a:p>
          <a:p>
            <a:r>
              <a:rPr lang="da-DK" dirty="0"/>
              <a:t>Det fungerer godt når, der er 3 deltagere om hver plakat.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C07B4-73EC-4B37-BE77-0AEBA83CD1F2}" type="slidenum">
              <a:rPr lang="da-DK" smtClean="0"/>
              <a:pPr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88297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CC3CC5-2F40-4F75-AA70-16627E2D3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19B025D-76EB-43AA-A262-26F48CDCBD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193C029-41E7-4944-A076-3D156347D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2D22-8C2B-4880-9F92-22EF9C67B77F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A609534-E4D2-48B9-9E65-592D146BC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AD6DD39-85F3-4172-ADC2-2ABEA3F66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7704-212E-4365-B051-016416C56C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172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8F9B41-5CA8-413A-ADCE-F1E64DCA0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14EB060-7B52-4F27-9945-1C93FF422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5D70801-F014-4228-A2A2-3EA0E5B64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2D22-8C2B-4880-9F92-22EF9C67B77F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1014AAB-16CC-4144-B40E-359EE1FF8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2CEC0B5-C381-4A51-A87C-1FCF55617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7704-212E-4365-B051-016416C56C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587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1057D20-CD4F-44AF-8347-4E08E391D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796BB85-DF08-421C-80D9-DAFE1CF81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FADA260-59FF-4247-85C4-1E9ACE38B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2D22-8C2B-4880-9F92-22EF9C67B77F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B9E72BD-F0BC-4FD4-BFAE-3805B297C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A12FF18-F514-4D49-920E-C11C48DA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7704-212E-4365-B051-016416C56C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4862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sz="quarter" idx="11" hasCustomPrompt="1"/>
          </p:nvPr>
        </p:nvSpPr>
        <p:spPr>
          <a:xfrm>
            <a:off x="358775" y="2074863"/>
            <a:ext cx="5543550" cy="3721099"/>
          </a:xfrm>
        </p:spPr>
        <p:txBody>
          <a:bodyPr/>
          <a:lstStyle/>
          <a:p>
            <a:pPr lvl="0"/>
            <a:r>
              <a:rPr lang="da-DK" dirty="0"/>
              <a:t>Brug TAB og Shift+TAB til at skifte tekst- og bulletniveau. Stå på ny linje inden du trykker på TAB. Ønsker du at starte med bullet klik TABx2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indhold 3"/>
          <p:cNvSpPr>
            <a:spLocks noGrp="1"/>
          </p:cNvSpPr>
          <p:nvPr>
            <p:ph sz="quarter" idx="12"/>
          </p:nvPr>
        </p:nvSpPr>
        <p:spPr>
          <a:xfrm>
            <a:off x="6286500" y="2074864"/>
            <a:ext cx="5545138" cy="3721098"/>
          </a:xfrm>
        </p:spPr>
        <p:txBody>
          <a:bodyPr/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A1537-CCED-4574-B59D-EEA304A9E7B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346502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718">
          <p15:clr>
            <a:srgbClr val="FBAE40"/>
          </p15:clr>
        </p15:guide>
        <p15:guide id="2" pos="396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endParaRPr lang="da-DK" sz="1400" dirty="0"/>
          </a:p>
        </p:txBody>
      </p:sp>
      <p:sp>
        <p:nvSpPr>
          <p:cNvPr id="9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12193200" cy="6858000"/>
          </a:xfrm>
        </p:spPr>
        <p:txBody>
          <a:bodyPr tIns="1188000" anchor="ctr" anchorCtr="0"/>
          <a:lstStyle>
            <a:lvl1pPr marL="0" indent="0" algn="ctr">
              <a:buNone/>
              <a:defRPr sz="1800">
                <a:solidFill>
                  <a:srgbClr val="565656"/>
                </a:solidFill>
              </a:defRPr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3A1537-CCED-4574-B59D-EEA304A9E7B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7909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38F05-AD19-4D01-9D77-9427FC2EE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4B060F8-B9C4-40A1-8F8C-A385A0B93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C599702-43AC-4D3E-8345-BEEAFC61B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2D22-8C2B-4880-9F92-22EF9C67B77F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F677D2A-9DD9-4290-A666-90B554654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9B74BC4-F243-43EA-926E-02EE96C67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7704-212E-4365-B051-016416C56C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228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AAB24F-8418-4F5C-BFA5-D20B003CC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C2D6CCE-935A-4DE9-8362-1B5C8272B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7DF18F5-3BD2-4233-9490-DA889C316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2D22-8C2B-4880-9F92-22EF9C67B77F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200AADB-91B2-4234-9AA4-B136FF977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2D856CD-763A-4781-A309-AE0352511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7704-212E-4365-B051-016416C56C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874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B75D45-EC35-4156-AD87-E32C8D34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F8A69DC-B0F2-4FFE-9F52-C16B6C0E2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97488BD-B84B-49C0-842A-407A07115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8B92870-8C5C-4DD0-951D-1CE8DDA8F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2D22-8C2B-4880-9F92-22EF9C67B77F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47F01B7-5F61-482C-A730-6964B7A77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4CC4C99-E436-4176-98F3-8409D0B27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7704-212E-4365-B051-016416C56C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199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DDF476-B07B-4ED8-8C4B-6E99E6113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3EB3E94-B62B-47F0-A5CF-EBFAEBB4D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EC5B38F-8B26-4E23-BBB9-641FE6E27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FE32C72-7777-496D-ABE9-1C86F1EA19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1F401D0-6069-4190-AF1E-D95783D7F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3449A55-E4A9-4FC1-B168-29C44EF03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2D22-8C2B-4880-9F92-22EF9C67B77F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71915E1-952E-44BD-9317-37E070202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A4F0C3A5-B50A-497C-A384-591C08807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7704-212E-4365-B051-016416C56C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631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4CC2EE-CC19-4A33-8C89-3B9B6718D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277588F-32AA-47EC-A381-9F951E2DB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2D22-8C2B-4880-9F92-22EF9C67B77F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9D7B1E8-5C65-420E-802B-2E3F9FA38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FC24D24-5169-4ABA-854E-708AAEFAC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7704-212E-4365-B051-016416C56C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89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C9DEE9C0-8353-4C49-9E03-D66E465AC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2D22-8C2B-4880-9F92-22EF9C67B77F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393839C-F5D1-4B9F-BB14-C60CE2F1F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56A31AB-276F-4D58-B987-44819AE01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7704-212E-4365-B051-016416C56C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20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BC7C07-5452-4BCA-8514-B379F9669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B8E6026-4A55-429D-8FC7-F778640FE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72EC802-5480-4DD8-9FC8-C1DF22407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69020C5-3FC1-4F7E-A1B6-3FB1FE767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2D22-8C2B-4880-9F92-22EF9C67B77F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7AE9A72-FFCD-4A90-BC46-C02161C6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4D0A61B-9834-49B0-A4A2-5BA3B4DC2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7704-212E-4365-B051-016416C56C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431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F0921-7E23-4D37-A778-73DFF5D84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8AA69775-3208-4A95-8B7A-09AE83745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3E07B6A-9153-454A-B81C-4593996BB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F6F9B99-2E46-410D-A1ED-8F319D580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2D22-8C2B-4880-9F92-22EF9C67B77F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3534430-01AA-496F-B6AF-2C21D31FC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32CF1F2-0853-4C69-BAF4-0F14338AA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7704-212E-4365-B051-016416C56C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67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6553DFB-8FAA-4030-ADF4-714A1CBDF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C7360E1-EB6F-4C3E-95E4-EE53A0498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16A970C-6E73-4FEB-9582-B1CF47B16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F2D22-8C2B-4880-9F92-22EF9C67B77F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EF93628-B857-47C1-857A-A12FD2F6E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CE12446-3480-4D8E-AF3C-C429DB5E2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E7704-212E-4365-B051-016416C56C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723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26" Type="http://schemas.openxmlformats.org/officeDocument/2006/relationships/image" Target="../media/image24.svg"/><Relationship Id="rId39" Type="http://schemas.openxmlformats.org/officeDocument/2006/relationships/image" Target="../media/image37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34" Type="http://schemas.openxmlformats.org/officeDocument/2006/relationships/image" Target="../media/image32.sv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24" Type="http://schemas.openxmlformats.org/officeDocument/2006/relationships/image" Target="../media/image22.svg"/><Relationship Id="rId32" Type="http://schemas.openxmlformats.org/officeDocument/2006/relationships/image" Target="../media/image30.svg"/><Relationship Id="rId37" Type="http://schemas.openxmlformats.org/officeDocument/2006/relationships/image" Target="../media/image35.png"/><Relationship Id="rId40" Type="http://schemas.openxmlformats.org/officeDocument/2006/relationships/image" Target="../media/image38.sv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svg"/><Relationship Id="rId36" Type="http://schemas.openxmlformats.org/officeDocument/2006/relationships/image" Target="../media/image34.sv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20.svg"/><Relationship Id="rId27" Type="http://schemas.openxmlformats.org/officeDocument/2006/relationships/image" Target="../media/image25.png"/><Relationship Id="rId30" Type="http://schemas.openxmlformats.org/officeDocument/2006/relationships/image" Target="../media/image28.svg"/><Relationship Id="rId35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1.png"/><Relationship Id="rId4" Type="http://schemas.openxmlformats.org/officeDocument/2006/relationships/image" Target="../media/image4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57F5DA-AD1D-4126-9347-405D0CCE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459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da-DK" dirty="0">
                <a:solidFill>
                  <a:srgbClr val="134562"/>
                </a:solidFill>
                <a:latin typeface="KBH Demibold" panose="00000700000000000000" pitchFamily="2" charset="0"/>
              </a:rPr>
            </a:br>
            <a:r>
              <a:rPr lang="da-DK" sz="5300" b="1" dirty="0">
                <a:solidFill>
                  <a:srgbClr val="134562"/>
                </a:solidFill>
                <a:latin typeface="KBH" panose="00000500000000000000" pitchFamily="2" charset="0"/>
              </a:rPr>
              <a:t>Print til ophæng</a:t>
            </a:r>
          </a:p>
        </p:txBody>
      </p:sp>
    </p:spTree>
    <p:extLst>
      <p:ext uri="{BB962C8B-B14F-4D97-AF65-F5344CB8AC3E}">
        <p14:creationId xmlns:p14="http://schemas.microsoft.com/office/powerpoint/2010/main" val="398585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A25213D6-D740-448F-8083-DE280B2752D1}"/>
              </a:ext>
            </a:extLst>
          </p:cNvPr>
          <p:cNvSpPr/>
          <p:nvPr/>
        </p:nvSpPr>
        <p:spPr>
          <a:xfrm>
            <a:off x="361507" y="4147425"/>
            <a:ext cx="7187221" cy="1905046"/>
          </a:xfrm>
          <a:prstGeom prst="rect">
            <a:avLst/>
          </a:prstGeom>
          <a:gradFill flip="none" rotWithShape="1">
            <a:gsLst>
              <a:gs pos="0">
                <a:srgbClr val="007986">
                  <a:tint val="66000"/>
                  <a:satMod val="160000"/>
                </a:srgbClr>
              </a:gs>
              <a:gs pos="50000">
                <a:srgbClr val="007986">
                  <a:tint val="44500"/>
                  <a:satMod val="160000"/>
                </a:srgbClr>
              </a:gs>
              <a:gs pos="100000">
                <a:srgbClr val="007986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D000038C-644E-440D-AE49-53779FE8C5A1}"/>
              </a:ext>
            </a:extLst>
          </p:cNvPr>
          <p:cNvSpPr/>
          <p:nvPr/>
        </p:nvSpPr>
        <p:spPr>
          <a:xfrm>
            <a:off x="361507" y="511090"/>
            <a:ext cx="7187221" cy="3436484"/>
          </a:xfrm>
          <a:prstGeom prst="rect">
            <a:avLst/>
          </a:prstGeom>
          <a:gradFill flip="none" rotWithShape="1">
            <a:gsLst>
              <a:gs pos="0">
                <a:srgbClr val="007986">
                  <a:tint val="66000"/>
                  <a:satMod val="160000"/>
                </a:srgbClr>
              </a:gs>
              <a:gs pos="50000">
                <a:srgbClr val="007986">
                  <a:tint val="44500"/>
                  <a:satMod val="160000"/>
                </a:srgbClr>
              </a:gs>
              <a:gs pos="100000">
                <a:srgbClr val="007986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FDAA7AF0-AAF3-4DF1-9058-EDE25C25499D}"/>
              </a:ext>
            </a:extLst>
          </p:cNvPr>
          <p:cNvSpPr/>
          <p:nvPr/>
        </p:nvSpPr>
        <p:spPr>
          <a:xfrm>
            <a:off x="6138077" y="2549633"/>
            <a:ext cx="5734659" cy="1922183"/>
          </a:xfrm>
          <a:prstGeom prst="rect">
            <a:avLst/>
          </a:prstGeom>
          <a:gradFill flip="none" rotWithShape="1">
            <a:gsLst>
              <a:gs pos="0">
                <a:srgbClr val="007986">
                  <a:tint val="66000"/>
                  <a:satMod val="160000"/>
                </a:srgbClr>
              </a:gs>
              <a:gs pos="50000">
                <a:srgbClr val="007986">
                  <a:tint val="44500"/>
                  <a:satMod val="160000"/>
                </a:srgbClr>
              </a:gs>
              <a:gs pos="100000">
                <a:srgbClr val="007986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8A82652-4C4F-4E96-9EB4-75433AC6747E}"/>
              </a:ext>
            </a:extLst>
          </p:cNvPr>
          <p:cNvSpPr/>
          <p:nvPr/>
        </p:nvSpPr>
        <p:spPr>
          <a:xfrm>
            <a:off x="6287898" y="1257332"/>
            <a:ext cx="1069832" cy="10698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1929521-7146-47A4-83C0-7F0614B16200}"/>
              </a:ext>
            </a:extLst>
          </p:cNvPr>
          <p:cNvSpPr/>
          <p:nvPr/>
        </p:nvSpPr>
        <p:spPr>
          <a:xfrm>
            <a:off x="4810440" y="1257332"/>
            <a:ext cx="1069832" cy="10698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BB86D064-31F0-4C97-BAFA-7A50B870DAA7}"/>
              </a:ext>
            </a:extLst>
          </p:cNvPr>
          <p:cNvSpPr/>
          <p:nvPr/>
        </p:nvSpPr>
        <p:spPr>
          <a:xfrm>
            <a:off x="3427927" y="1257332"/>
            <a:ext cx="1069832" cy="10698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60DF2EC-8AB9-471C-AA9E-137419F1FE6D}"/>
              </a:ext>
            </a:extLst>
          </p:cNvPr>
          <p:cNvSpPr/>
          <p:nvPr/>
        </p:nvSpPr>
        <p:spPr>
          <a:xfrm>
            <a:off x="1986220" y="1257332"/>
            <a:ext cx="1069832" cy="10698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01C0511-3E46-4086-9648-647F3F11B0C4}"/>
              </a:ext>
            </a:extLst>
          </p:cNvPr>
          <p:cNvSpPr/>
          <p:nvPr/>
        </p:nvSpPr>
        <p:spPr>
          <a:xfrm>
            <a:off x="556925" y="1257332"/>
            <a:ext cx="1075957" cy="10698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058545C-D7B0-4875-B73A-B704F4F19D2E}"/>
              </a:ext>
            </a:extLst>
          </p:cNvPr>
          <p:cNvSpPr/>
          <p:nvPr/>
        </p:nvSpPr>
        <p:spPr>
          <a:xfrm>
            <a:off x="6328996" y="3215285"/>
            <a:ext cx="1069832" cy="10698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394588D-2C90-4D7C-AFC1-522D4D653A70}"/>
              </a:ext>
            </a:extLst>
          </p:cNvPr>
          <p:cNvSpPr/>
          <p:nvPr/>
        </p:nvSpPr>
        <p:spPr>
          <a:xfrm>
            <a:off x="4821261" y="2685048"/>
            <a:ext cx="1069832" cy="10698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DD6DEF4-FA68-43C8-9058-318674BC19E2}"/>
              </a:ext>
            </a:extLst>
          </p:cNvPr>
          <p:cNvSpPr/>
          <p:nvPr/>
        </p:nvSpPr>
        <p:spPr>
          <a:xfrm>
            <a:off x="3427927" y="2685048"/>
            <a:ext cx="1069832" cy="10698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15026249-D29D-4AE6-A16F-FC9C07C33E9D}"/>
              </a:ext>
            </a:extLst>
          </p:cNvPr>
          <p:cNvSpPr/>
          <p:nvPr/>
        </p:nvSpPr>
        <p:spPr>
          <a:xfrm>
            <a:off x="1986220" y="2685048"/>
            <a:ext cx="1069832" cy="10698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FD5E0B1B-5A52-4124-9C77-64DB64358B65}"/>
              </a:ext>
            </a:extLst>
          </p:cNvPr>
          <p:cNvSpPr/>
          <p:nvPr/>
        </p:nvSpPr>
        <p:spPr>
          <a:xfrm>
            <a:off x="556925" y="2685048"/>
            <a:ext cx="1075957" cy="10698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CF8772DE-0283-4FA9-8780-51D33AEE38DB}"/>
              </a:ext>
            </a:extLst>
          </p:cNvPr>
          <p:cNvSpPr/>
          <p:nvPr/>
        </p:nvSpPr>
        <p:spPr>
          <a:xfrm>
            <a:off x="6198574" y="4748103"/>
            <a:ext cx="1069832" cy="10698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6ACE2A80-CAE8-425A-B0EE-F36AB4334498}"/>
              </a:ext>
            </a:extLst>
          </p:cNvPr>
          <p:cNvSpPr/>
          <p:nvPr/>
        </p:nvSpPr>
        <p:spPr>
          <a:xfrm>
            <a:off x="4821261" y="4761941"/>
            <a:ext cx="1069832" cy="10698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1B884421-AB12-48F0-AF27-D69AD315B428}"/>
              </a:ext>
            </a:extLst>
          </p:cNvPr>
          <p:cNvSpPr/>
          <p:nvPr/>
        </p:nvSpPr>
        <p:spPr>
          <a:xfrm>
            <a:off x="3427927" y="4761941"/>
            <a:ext cx="1069832" cy="10698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5EAFD5B7-6FAF-4ABA-99FE-71C8303EF813}"/>
              </a:ext>
            </a:extLst>
          </p:cNvPr>
          <p:cNvSpPr/>
          <p:nvPr/>
        </p:nvSpPr>
        <p:spPr>
          <a:xfrm>
            <a:off x="1986220" y="4761941"/>
            <a:ext cx="1069832" cy="10698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75B819B8-4F30-47E1-9EEB-732FBE368F4C}"/>
              </a:ext>
            </a:extLst>
          </p:cNvPr>
          <p:cNvSpPr/>
          <p:nvPr/>
        </p:nvSpPr>
        <p:spPr>
          <a:xfrm>
            <a:off x="556925" y="4761941"/>
            <a:ext cx="1075957" cy="10698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87383843-10C3-44F2-95FF-1A77B394188B}"/>
              </a:ext>
            </a:extLst>
          </p:cNvPr>
          <p:cNvSpPr/>
          <p:nvPr/>
        </p:nvSpPr>
        <p:spPr>
          <a:xfrm>
            <a:off x="9232418" y="3215285"/>
            <a:ext cx="1069832" cy="10698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D802B5D8-EEE3-42EF-A760-7242035589E4}"/>
              </a:ext>
            </a:extLst>
          </p:cNvPr>
          <p:cNvSpPr/>
          <p:nvPr/>
        </p:nvSpPr>
        <p:spPr>
          <a:xfrm>
            <a:off x="7793397" y="3215285"/>
            <a:ext cx="1069832" cy="10698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2299A8FE-6EFD-4C61-B316-30338396C3AE}"/>
              </a:ext>
            </a:extLst>
          </p:cNvPr>
          <p:cNvSpPr/>
          <p:nvPr/>
        </p:nvSpPr>
        <p:spPr>
          <a:xfrm>
            <a:off x="10598123" y="3203383"/>
            <a:ext cx="1069832" cy="10698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6" name="Grafik 25" descr="Teater">
            <a:extLst>
              <a:ext uri="{FF2B5EF4-FFF2-40B4-BE49-F238E27FC236}">
                <a16:creationId xmlns:a16="http://schemas.microsoft.com/office/drawing/2014/main" id="{46AE43DB-52BF-4284-9291-3DC7A890DD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07783" y="4875901"/>
            <a:ext cx="681768" cy="681768"/>
          </a:xfrm>
          <a:prstGeom prst="rect">
            <a:avLst/>
          </a:prstGeom>
        </p:spPr>
      </p:pic>
      <p:pic>
        <p:nvPicPr>
          <p:cNvPr id="27" name="Grafik 26" descr="Tjekliste">
            <a:extLst>
              <a:ext uri="{FF2B5EF4-FFF2-40B4-BE49-F238E27FC236}">
                <a16:creationId xmlns:a16="http://schemas.microsoft.com/office/drawing/2014/main" id="{AE19B1B0-A47B-4F1D-A88F-437F28B62A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00264" y="3352191"/>
            <a:ext cx="551303" cy="551303"/>
          </a:xfrm>
          <a:prstGeom prst="rect">
            <a:avLst/>
          </a:prstGeom>
        </p:spPr>
      </p:pic>
      <p:pic>
        <p:nvPicPr>
          <p:cNvPr id="28" name="Grafik 27" descr="Håndtryk">
            <a:extLst>
              <a:ext uri="{FF2B5EF4-FFF2-40B4-BE49-F238E27FC236}">
                <a16:creationId xmlns:a16="http://schemas.microsoft.com/office/drawing/2014/main" id="{D168B192-8DD4-4EB7-A88D-245A0CFFC2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75839" y="3124606"/>
            <a:ext cx="914400" cy="914400"/>
          </a:xfrm>
          <a:prstGeom prst="rect">
            <a:avLst/>
          </a:prstGeom>
        </p:spPr>
      </p:pic>
      <p:pic>
        <p:nvPicPr>
          <p:cNvPr id="29" name="Grafik 28" descr="Forstørrelsesglas">
            <a:extLst>
              <a:ext uri="{FF2B5EF4-FFF2-40B4-BE49-F238E27FC236}">
                <a16:creationId xmlns:a16="http://schemas.microsoft.com/office/drawing/2014/main" id="{9AF67278-0022-4F5A-9A1A-5883D1FB56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57930" y="2758366"/>
            <a:ext cx="582196" cy="582196"/>
          </a:xfrm>
          <a:prstGeom prst="rect">
            <a:avLst/>
          </a:prstGeom>
        </p:spPr>
      </p:pic>
      <p:pic>
        <p:nvPicPr>
          <p:cNvPr id="30" name="Pladsholder til indhold 5" descr="Fodaftryk">
            <a:extLst>
              <a:ext uri="{FF2B5EF4-FFF2-40B4-BE49-F238E27FC236}">
                <a16:creationId xmlns:a16="http://schemas.microsoft.com/office/drawing/2014/main" id="{A5F3777C-E927-4EA8-B9F5-FC1DC3A02D1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571280" y="1333921"/>
            <a:ext cx="690431" cy="690431"/>
          </a:xfrm>
          <a:prstGeom prst="rect">
            <a:avLst/>
          </a:prstGeom>
        </p:spPr>
      </p:pic>
      <p:pic>
        <p:nvPicPr>
          <p:cNvPr id="31" name="Grafik 30" descr="Konvolut">
            <a:extLst>
              <a:ext uri="{FF2B5EF4-FFF2-40B4-BE49-F238E27FC236}">
                <a16:creationId xmlns:a16="http://schemas.microsoft.com/office/drawing/2014/main" id="{0C4FE4C5-2B14-458A-A6A9-FC5F12E7285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50259" y="1342438"/>
            <a:ext cx="681914" cy="681914"/>
          </a:xfrm>
          <a:prstGeom prst="rect">
            <a:avLst/>
          </a:prstGeom>
        </p:spPr>
      </p:pic>
      <p:pic>
        <p:nvPicPr>
          <p:cNvPr id="32" name="Grafik 31" descr="Dagskalendar">
            <a:extLst>
              <a:ext uri="{FF2B5EF4-FFF2-40B4-BE49-F238E27FC236}">
                <a16:creationId xmlns:a16="http://schemas.microsoft.com/office/drawing/2014/main" id="{E5AABF08-8188-4405-877F-466C02227CF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114501" y="1292242"/>
            <a:ext cx="795960" cy="795960"/>
          </a:xfrm>
          <a:prstGeom prst="rect">
            <a:avLst/>
          </a:prstGeom>
        </p:spPr>
      </p:pic>
      <p:pic>
        <p:nvPicPr>
          <p:cNvPr id="33" name="Grafik 32" descr="Smartphone">
            <a:extLst>
              <a:ext uri="{FF2B5EF4-FFF2-40B4-BE49-F238E27FC236}">
                <a16:creationId xmlns:a16="http://schemas.microsoft.com/office/drawing/2014/main" id="{428D38BB-0C0A-438E-96E2-B4A93761E43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492412" y="1330957"/>
            <a:ext cx="693395" cy="693395"/>
          </a:xfrm>
          <a:prstGeom prst="rect">
            <a:avLst/>
          </a:prstGeom>
        </p:spPr>
      </p:pic>
      <p:pic>
        <p:nvPicPr>
          <p:cNvPr id="34" name="Grafik 33" descr="Hus">
            <a:extLst>
              <a:ext uri="{FF2B5EF4-FFF2-40B4-BE49-F238E27FC236}">
                <a16:creationId xmlns:a16="http://schemas.microsoft.com/office/drawing/2014/main" id="{25C15DCC-6B85-469B-AF5B-08A065E211B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45188" y="4808926"/>
            <a:ext cx="686985" cy="686985"/>
          </a:xfrm>
          <a:prstGeom prst="rect">
            <a:avLst/>
          </a:prstGeom>
        </p:spPr>
      </p:pic>
      <p:pic>
        <p:nvPicPr>
          <p:cNvPr id="35" name="Grafik 34" descr="Skærm">
            <a:extLst>
              <a:ext uri="{FF2B5EF4-FFF2-40B4-BE49-F238E27FC236}">
                <a16:creationId xmlns:a16="http://schemas.microsoft.com/office/drawing/2014/main" id="{099D5F1F-C508-4194-B916-4D651BB72278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029667" y="4867894"/>
            <a:ext cx="708197" cy="708197"/>
          </a:xfrm>
          <a:prstGeom prst="rect">
            <a:avLst/>
          </a:prstGeom>
        </p:spPr>
      </p:pic>
      <p:pic>
        <p:nvPicPr>
          <p:cNvPr id="36" name="Grafik 35" descr="Knappenål">
            <a:extLst>
              <a:ext uri="{FF2B5EF4-FFF2-40B4-BE49-F238E27FC236}">
                <a16:creationId xmlns:a16="http://schemas.microsoft.com/office/drawing/2014/main" id="{681D90A0-035E-4B87-A0AC-0DC7578A12BF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3571280" y="2772579"/>
            <a:ext cx="669136" cy="669136"/>
          </a:xfrm>
          <a:prstGeom prst="rect">
            <a:avLst/>
          </a:prstGeom>
        </p:spPr>
      </p:pic>
      <p:pic>
        <p:nvPicPr>
          <p:cNvPr id="37" name="Grafik 36" descr="Bruger">
            <a:extLst>
              <a:ext uri="{FF2B5EF4-FFF2-40B4-BE49-F238E27FC236}">
                <a16:creationId xmlns:a16="http://schemas.microsoft.com/office/drawing/2014/main" id="{D3298081-F578-4837-96D3-FF6D138DDC4F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6492412" y="3309773"/>
            <a:ext cx="727296" cy="727296"/>
          </a:xfrm>
          <a:prstGeom prst="rect">
            <a:avLst/>
          </a:prstGeom>
        </p:spPr>
      </p:pic>
      <p:pic>
        <p:nvPicPr>
          <p:cNvPr id="38" name="Grafik 37" descr="Møde">
            <a:extLst>
              <a:ext uri="{FF2B5EF4-FFF2-40B4-BE49-F238E27FC236}">
                <a16:creationId xmlns:a16="http://schemas.microsoft.com/office/drawing/2014/main" id="{D0FD1D0C-F17A-42BC-8742-5530DA368490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2187570" y="4879060"/>
            <a:ext cx="645412" cy="645412"/>
          </a:xfrm>
          <a:prstGeom prst="rect">
            <a:avLst/>
          </a:prstGeom>
        </p:spPr>
      </p:pic>
      <p:pic>
        <p:nvPicPr>
          <p:cNvPr id="39" name="Grafik 38" descr="Hierarki">
            <a:extLst>
              <a:ext uri="{FF2B5EF4-FFF2-40B4-BE49-F238E27FC236}">
                <a16:creationId xmlns:a16="http://schemas.microsoft.com/office/drawing/2014/main" id="{9328DABB-3AA8-4BD6-B0C5-2ECCAC35DAAC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6384636" y="4857780"/>
            <a:ext cx="733970" cy="733970"/>
          </a:xfrm>
          <a:prstGeom prst="rect">
            <a:avLst/>
          </a:prstGeom>
        </p:spPr>
      </p:pic>
      <p:pic>
        <p:nvPicPr>
          <p:cNvPr id="40" name="Grafik 39" descr="Mappe">
            <a:extLst>
              <a:ext uri="{FF2B5EF4-FFF2-40B4-BE49-F238E27FC236}">
                <a16:creationId xmlns:a16="http://schemas.microsoft.com/office/drawing/2014/main" id="{CACF6D75-E77A-4DED-B16D-A7105B283E5C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2230068" y="2715878"/>
            <a:ext cx="680393" cy="680393"/>
          </a:xfrm>
          <a:prstGeom prst="rect">
            <a:avLst/>
          </a:prstGeom>
        </p:spPr>
      </p:pic>
      <p:pic>
        <p:nvPicPr>
          <p:cNvPr id="41" name="Grafik 40" descr="Medarbejderskilt">
            <a:extLst>
              <a:ext uri="{FF2B5EF4-FFF2-40B4-BE49-F238E27FC236}">
                <a16:creationId xmlns:a16="http://schemas.microsoft.com/office/drawing/2014/main" id="{6AB80DD8-5762-4208-B536-280B8244D73E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750259" y="2772579"/>
            <a:ext cx="614026" cy="614026"/>
          </a:xfrm>
          <a:prstGeom prst="rect">
            <a:avLst/>
          </a:prstGeom>
        </p:spPr>
      </p:pic>
      <p:pic>
        <p:nvPicPr>
          <p:cNvPr id="42" name="Grafik 41" descr="Lås">
            <a:extLst>
              <a:ext uri="{FF2B5EF4-FFF2-40B4-BE49-F238E27FC236}">
                <a16:creationId xmlns:a16="http://schemas.microsoft.com/office/drawing/2014/main" id="{590A692D-2599-49A9-B16D-C5B566D431BC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2082687" y="2826583"/>
            <a:ext cx="427589" cy="427589"/>
          </a:xfrm>
          <a:prstGeom prst="rect">
            <a:avLst/>
          </a:prstGeom>
        </p:spPr>
      </p:pic>
      <p:pic>
        <p:nvPicPr>
          <p:cNvPr id="43" name="Grafik 42" descr="Kamera">
            <a:extLst>
              <a:ext uri="{FF2B5EF4-FFF2-40B4-BE49-F238E27FC236}">
                <a16:creationId xmlns:a16="http://schemas.microsoft.com/office/drawing/2014/main" id="{8E1167EB-747A-4880-A1F1-4FAD613073E2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4965872" y="1330958"/>
            <a:ext cx="757244" cy="757244"/>
          </a:xfrm>
          <a:prstGeom prst="rect">
            <a:avLst/>
          </a:prstGeom>
        </p:spPr>
      </p:pic>
      <p:pic>
        <p:nvPicPr>
          <p:cNvPr id="44" name="Grafik 43" descr="Kasse">
            <a:extLst>
              <a:ext uri="{FF2B5EF4-FFF2-40B4-BE49-F238E27FC236}">
                <a16:creationId xmlns:a16="http://schemas.microsoft.com/office/drawing/2014/main" id="{24CC8694-4867-4038-8B4C-C9FA9FD8DB74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7968155" y="3251492"/>
            <a:ext cx="663442" cy="663442"/>
          </a:xfrm>
          <a:prstGeom prst="rect">
            <a:avLst/>
          </a:prstGeom>
        </p:spPr>
      </p:pic>
      <p:sp>
        <p:nvSpPr>
          <p:cNvPr id="45" name="Tekstfelt 44">
            <a:extLst>
              <a:ext uri="{FF2B5EF4-FFF2-40B4-BE49-F238E27FC236}">
                <a16:creationId xmlns:a16="http://schemas.microsoft.com/office/drawing/2014/main" id="{28CD2E13-A6CA-415D-9BA0-24AEFD779386}"/>
              </a:ext>
            </a:extLst>
          </p:cNvPr>
          <p:cNvSpPr txBox="1"/>
          <p:nvPr/>
        </p:nvSpPr>
        <p:spPr>
          <a:xfrm>
            <a:off x="744644" y="2083346"/>
            <a:ext cx="1056316" cy="149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BESKEDER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E1AFBECA-F48F-41B6-9045-27DE38E31B0C}"/>
              </a:ext>
            </a:extLst>
          </p:cNvPr>
          <p:cNvSpPr txBox="1"/>
          <p:nvPr/>
        </p:nvSpPr>
        <p:spPr>
          <a:xfrm>
            <a:off x="2134307" y="2101925"/>
            <a:ext cx="1056316" cy="149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KALENDER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C774C995-6ECA-497F-A395-1D6F1E147504}"/>
              </a:ext>
            </a:extLst>
          </p:cNvPr>
          <p:cNvSpPr txBox="1"/>
          <p:nvPr/>
        </p:nvSpPr>
        <p:spPr>
          <a:xfrm>
            <a:off x="3550390" y="2111652"/>
            <a:ext cx="1056316" cy="149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KOMME/GÅ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92E8E258-47EB-4FB1-B973-4FFBEF8E5AF2}"/>
              </a:ext>
            </a:extLst>
          </p:cNvPr>
          <p:cNvSpPr txBox="1"/>
          <p:nvPr/>
        </p:nvSpPr>
        <p:spPr>
          <a:xfrm>
            <a:off x="5059406" y="2089530"/>
            <a:ext cx="1056316" cy="149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GALLERI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0D9E5E05-E783-4B11-8863-B60F67CDE968}"/>
              </a:ext>
            </a:extLst>
          </p:cNvPr>
          <p:cNvSpPr txBox="1"/>
          <p:nvPr/>
        </p:nvSpPr>
        <p:spPr>
          <a:xfrm>
            <a:off x="6682053" y="2088202"/>
            <a:ext cx="1056316" cy="149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SMS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55496EBF-2E68-4ABD-8B2A-6F12A2B671CE}"/>
              </a:ext>
            </a:extLst>
          </p:cNvPr>
          <p:cNvSpPr txBox="1"/>
          <p:nvPr/>
        </p:nvSpPr>
        <p:spPr>
          <a:xfrm>
            <a:off x="665056" y="3521975"/>
            <a:ext cx="1056316" cy="149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KONTAKTER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6106B3DC-5D01-4585-9099-033F66221BB2}"/>
              </a:ext>
            </a:extLst>
          </p:cNvPr>
          <p:cNvSpPr txBox="1"/>
          <p:nvPr/>
        </p:nvSpPr>
        <p:spPr>
          <a:xfrm>
            <a:off x="2104809" y="3390059"/>
            <a:ext cx="1056316" cy="2985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SIKKER FILDELING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3E2B4C01-0167-426D-93A0-EB8C9F8A8CDD}"/>
              </a:ext>
            </a:extLst>
          </p:cNvPr>
          <p:cNvSpPr txBox="1"/>
          <p:nvPr/>
        </p:nvSpPr>
        <p:spPr>
          <a:xfrm>
            <a:off x="3696141" y="3547359"/>
            <a:ext cx="1056316" cy="149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OPSLAG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6686C709-6760-481C-84D1-D85C1FF086F0}"/>
              </a:ext>
            </a:extLst>
          </p:cNvPr>
          <p:cNvSpPr txBox="1"/>
          <p:nvPr/>
        </p:nvSpPr>
        <p:spPr>
          <a:xfrm>
            <a:off x="5024865" y="3535527"/>
            <a:ext cx="1056316" cy="149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SØGNING</a:t>
            </a:r>
          </a:p>
        </p:txBody>
      </p:sp>
      <p:sp>
        <p:nvSpPr>
          <p:cNvPr id="54" name="Tekstfelt 53">
            <a:extLst>
              <a:ext uri="{FF2B5EF4-FFF2-40B4-BE49-F238E27FC236}">
                <a16:creationId xmlns:a16="http://schemas.microsoft.com/office/drawing/2014/main" id="{512CBA3E-D88F-4384-AF6D-17287160784C}"/>
              </a:ext>
            </a:extLst>
          </p:cNvPr>
          <p:cNvSpPr txBox="1"/>
          <p:nvPr/>
        </p:nvSpPr>
        <p:spPr>
          <a:xfrm>
            <a:off x="6634187" y="4047483"/>
            <a:ext cx="1056316" cy="149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PROFIL</a:t>
            </a:r>
          </a:p>
        </p:txBody>
      </p:sp>
      <p:sp>
        <p:nvSpPr>
          <p:cNvPr id="55" name="Tekstfelt 54">
            <a:extLst>
              <a:ext uri="{FF2B5EF4-FFF2-40B4-BE49-F238E27FC236}">
                <a16:creationId xmlns:a16="http://schemas.microsoft.com/office/drawing/2014/main" id="{D38FC7A4-9C70-43DE-A141-7853A53EEA34}"/>
              </a:ext>
            </a:extLst>
          </p:cNvPr>
          <p:cNvSpPr txBox="1"/>
          <p:nvPr/>
        </p:nvSpPr>
        <p:spPr>
          <a:xfrm>
            <a:off x="7872701" y="3956485"/>
            <a:ext cx="1249623" cy="2985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SUPPLERENDE</a:t>
            </a: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 </a:t>
            </a: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STAMDATA</a:t>
            </a:r>
          </a:p>
        </p:txBody>
      </p:sp>
      <p:sp>
        <p:nvSpPr>
          <p:cNvPr id="56" name="Tekstfelt 55">
            <a:extLst>
              <a:ext uri="{FF2B5EF4-FFF2-40B4-BE49-F238E27FC236}">
                <a16:creationId xmlns:a16="http://schemas.microsoft.com/office/drawing/2014/main" id="{0ECA8DD7-72FB-4BFC-9259-800311CBFBAF}"/>
              </a:ext>
            </a:extLst>
          </p:cNvPr>
          <p:cNvSpPr txBox="1"/>
          <p:nvPr/>
        </p:nvSpPr>
        <p:spPr>
          <a:xfrm>
            <a:off x="9356547" y="4061128"/>
            <a:ext cx="1056316" cy="149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TILLADELSER</a:t>
            </a:r>
          </a:p>
        </p:txBody>
      </p:sp>
      <p:sp>
        <p:nvSpPr>
          <p:cNvPr id="57" name="Tekstfelt 56">
            <a:extLst>
              <a:ext uri="{FF2B5EF4-FFF2-40B4-BE49-F238E27FC236}">
                <a16:creationId xmlns:a16="http://schemas.microsoft.com/office/drawing/2014/main" id="{C3CCEBE5-2792-4125-9118-FD37050EEC4C}"/>
              </a:ext>
            </a:extLst>
          </p:cNvPr>
          <p:cNvSpPr txBox="1"/>
          <p:nvPr/>
        </p:nvSpPr>
        <p:spPr>
          <a:xfrm>
            <a:off x="10764330" y="4044443"/>
            <a:ext cx="1056316" cy="149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SAMTYKKE</a:t>
            </a:r>
          </a:p>
        </p:txBody>
      </p:sp>
      <p:sp>
        <p:nvSpPr>
          <p:cNvPr id="58" name="Tekstfelt 57">
            <a:extLst>
              <a:ext uri="{FF2B5EF4-FFF2-40B4-BE49-F238E27FC236}">
                <a16:creationId xmlns:a16="http://schemas.microsoft.com/office/drawing/2014/main" id="{B8706B2D-2352-408F-83CF-C96989631EC5}"/>
              </a:ext>
            </a:extLst>
          </p:cNvPr>
          <p:cNvSpPr txBox="1"/>
          <p:nvPr/>
        </p:nvSpPr>
        <p:spPr>
          <a:xfrm>
            <a:off x="6414132" y="5600826"/>
            <a:ext cx="1056316" cy="149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WIDGETS</a:t>
            </a:r>
          </a:p>
        </p:txBody>
      </p:sp>
      <p:sp>
        <p:nvSpPr>
          <p:cNvPr id="59" name="Tekstfelt 58">
            <a:extLst>
              <a:ext uri="{FF2B5EF4-FFF2-40B4-BE49-F238E27FC236}">
                <a16:creationId xmlns:a16="http://schemas.microsoft.com/office/drawing/2014/main" id="{4D2BF6B6-2BB8-4E5A-AD64-1B4D61710FB4}"/>
              </a:ext>
            </a:extLst>
          </p:cNvPr>
          <p:cNvSpPr txBox="1"/>
          <p:nvPr/>
        </p:nvSpPr>
        <p:spPr>
          <a:xfrm>
            <a:off x="4928167" y="5617810"/>
            <a:ext cx="1322026" cy="149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HJEMMESIDE</a:t>
            </a:r>
          </a:p>
        </p:txBody>
      </p:sp>
      <p:sp>
        <p:nvSpPr>
          <p:cNvPr id="60" name="Tekstfelt 59">
            <a:extLst>
              <a:ext uri="{FF2B5EF4-FFF2-40B4-BE49-F238E27FC236}">
                <a16:creationId xmlns:a16="http://schemas.microsoft.com/office/drawing/2014/main" id="{AE79894D-4854-422F-91DE-78DF1E2B7730}"/>
              </a:ext>
            </a:extLst>
          </p:cNvPr>
          <p:cNvSpPr txBox="1"/>
          <p:nvPr/>
        </p:nvSpPr>
        <p:spPr>
          <a:xfrm>
            <a:off x="3590319" y="5631411"/>
            <a:ext cx="1056316" cy="149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INFOTAVLE</a:t>
            </a:r>
          </a:p>
        </p:txBody>
      </p:sp>
      <p:sp>
        <p:nvSpPr>
          <p:cNvPr id="61" name="Tekstfelt 60">
            <a:extLst>
              <a:ext uri="{FF2B5EF4-FFF2-40B4-BE49-F238E27FC236}">
                <a16:creationId xmlns:a16="http://schemas.microsoft.com/office/drawing/2014/main" id="{1F099F3F-6640-4B18-86E3-9A59E23C8D06}"/>
              </a:ext>
            </a:extLst>
          </p:cNvPr>
          <p:cNvSpPr txBox="1"/>
          <p:nvPr/>
        </p:nvSpPr>
        <p:spPr>
          <a:xfrm>
            <a:off x="2206361" y="5612846"/>
            <a:ext cx="1056316" cy="149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GRUPPER</a:t>
            </a:r>
          </a:p>
        </p:txBody>
      </p:sp>
      <p:sp>
        <p:nvSpPr>
          <p:cNvPr id="62" name="Tekstfelt 61">
            <a:extLst>
              <a:ext uri="{FF2B5EF4-FFF2-40B4-BE49-F238E27FC236}">
                <a16:creationId xmlns:a16="http://schemas.microsoft.com/office/drawing/2014/main" id="{073E61F9-2285-4CA2-9F37-2CCA32CBC59C}"/>
              </a:ext>
            </a:extLst>
          </p:cNvPr>
          <p:cNvSpPr txBox="1"/>
          <p:nvPr/>
        </p:nvSpPr>
        <p:spPr>
          <a:xfrm>
            <a:off x="799379" y="5481163"/>
            <a:ext cx="1236249" cy="2985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ADMINI-</a:t>
            </a:r>
          </a:p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STRATION</a:t>
            </a:r>
          </a:p>
        </p:txBody>
      </p:sp>
      <p:sp>
        <p:nvSpPr>
          <p:cNvPr id="63" name="Tekstfelt 62">
            <a:extLst>
              <a:ext uri="{FF2B5EF4-FFF2-40B4-BE49-F238E27FC236}">
                <a16:creationId xmlns:a16="http://schemas.microsoft.com/office/drawing/2014/main" id="{251004A1-672E-4FE2-AAAD-66E8E38C2E3E}"/>
              </a:ext>
            </a:extLst>
          </p:cNvPr>
          <p:cNvSpPr txBox="1"/>
          <p:nvPr/>
        </p:nvSpPr>
        <p:spPr>
          <a:xfrm>
            <a:off x="576566" y="715356"/>
            <a:ext cx="5805588" cy="268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 Demibold" panose="00000700000000000000" pitchFamily="2" charset="0"/>
                <a:ea typeface="+mn-ea"/>
                <a:cs typeface="+mn-cs"/>
              </a:rPr>
              <a:t>KOMMUNIKATION OG SAMARBEJDE</a:t>
            </a:r>
          </a:p>
        </p:txBody>
      </p:sp>
      <p:sp>
        <p:nvSpPr>
          <p:cNvPr id="64" name="Tekstfelt 63">
            <a:extLst>
              <a:ext uri="{FF2B5EF4-FFF2-40B4-BE49-F238E27FC236}">
                <a16:creationId xmlns:a16="http://schemas.microsoft.com/office/drawing/2014/main" id="{48E7FF20-2A49-41CE-B00C-D546F606419B}"/>
              </a:ext>
            </a:extLst>
          </p:cNvPr>
          <p:cNvSpPr txBox="1"/>
          <p:nvPr/>
        </p:nvSpPr>
        <p:spPr>
          <a:xfrm>
            <a:off x="575093" y="4297586"/>
            <a:ext cx="5805588" cy="268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 Demibold" panose="00000700000000000000" pitchFamily="2" charset="0"/>
                <a:ea typeface="+mn-ea"/>
                <a:cs typeface="+mn-cs"/>
              </a:rPr>
              <a:t>ADMINISTRATION</a:t>
            </a:r>
          </a:p>
        </p:txBody>
      </p:sp>
      <p:sp>
        <p:nvSpPr>
          <p:cNvPr id="65" name="Tekstfelt 64">
            <a:extLst>
              <a:ext uri="{FF2B5EF4-FFF2-40B4-BE49-F238E27FC236}">
                <a16:creationId xmlns:a16="http://schemas.microsoft.com/office/drawing/2014/main" id="{812E8C5F-3B5A-4414-84BB-78DE3A705ADA}"/>
              </a:ext>
            </a:extLst>
          </p:cNvPr>
          <p:cNvSpPr txBox="1"/>
          <p:nvPr/>
        </p:nvSpPr>
        <p:spPr>
          <a:xfrm>
            <a:off x="6362513" y="2775523"/>
            <a:ext cx="5805588" cy="268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 Demibold" panose="00000700000000000000" pitchFamily="2" charset="0"/>
                <a:ea typeface="+mn-ea"/>
                <a:cs typeface="+mn-cs"/>
              </a:rPr>
              <a:t>STAMDATA MV.</a:t>
            </a:r>
          </a:p>
        </p:txBody>
      </p:sp>
    </p:spTree>
    <p:extLst>
      <p:ext uri="{BB962C8B-B14F-4D97-AF65-F5344CB8AC3E}">
        <p14:creationId xmlns:p14="http://schemas.microsoft.com/office/powerpoint/2010/main" val="150743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3FE2415-6063-4B5A-A365-A043B3603E2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64276" y="1926218"/>
            <a:ext cx="5135018" cy="4038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000" b="1" dirty="0">
                <a:solidFill>
                  <a:schemeClr val="tx2">
                    <a:lumMod val="75000"/>
                  </a:schemeClr>
                </a:solidFill>
                <a:latin typeface="KBH" panose="00000500000000000000" pitchFamily="2" charset="0"/>
              </a:rPr>
              <a:t>Aula er altså:</a:t>
            </a:r>
          </a:p>
          <a:p>
            <a:r>
              <a:rPr lang="da-DK" sz="2000" dirty="0">
                <a:solidFill>
                  <a:schemeClr val="tx2">
                    <a:lumMod val="75000"/>
                  </a:schemeClr>
                </a:solidFill>
                <a:latin typeface="KBH" panose="00000500000000000000" pitchFamily="2" charset="0"/>
              </a:rPr>
              <a:t>En platform for kommunikation og samarbejde</a:t>
            </a:r>
          </a:p>
          <a:p>
            <a:pPr marL="457200" indent="-457200">
              <a:buFontTx/>
              <a:buChar char="-"/>
            </a:pPr>
            <a:endParaRPr lang="da-DK" sz="2000" dirty="0">
              <a:solidFill>
                <a:schemeClr val="tx2">
                  <a:lumMod val="75000"/>
                </a:schemeClr>
              </a:solidFill>
              <a:latin typeface="KBH" panose="00000500000000000000" pitchFamily="2" charset="0"/>
            </a:endParaRPr>
          </a:p>
          <a:p>
            <a:pPr>
              <a:buNone/>
            </a:pPr>
            <a:r>
              <a:rPr lang="da-DK" sz="2000" b="1" dirty="0">
                <a:solidFill>
                  <a:schemeClr val="tx2">
                    <a:lumMod val="75000"/>
                  </a:schemeClr>
                </a:solidFill>
                <a:latin typeface="KBH" panose="00000500000000000000" pitchFamily="2" charset="0"/>
              </a:rPr>
              <a:t>Aula er </a:t>
            </a:r>
            <a:r>
              <a:rPr lang="da-DK" sz="2000" b="1" i="1" dirty="0">
                <a:solidFill>
                  <a:schemeClr val="tx2">
                    <a:lumMod val="75000"/>
                  </a:schemeClr>
                </a:solidFill>
                <a:latin typeface="KBH" panose="00000500000000000000" pitchFamily="2" charset="0"/>
              </a:rPr>
              <a:t>ikke</a:t>
            </a:r>
            <a:r>
              <a:rPr lang="da-DK" sz="2000" b="1" dirty="0">
                <a:solidFill>
                  <a:schemeClr val="tx2">
                    <a:lumMod val="75000"/>
                  </a:schemeClr>
                </a:solidFill>
                <a:latin typeface="KBH" panose="00000500000000000000" pitchFamily="2" charset="0"/>
              </a:rPr>
              <a:t>: </a:t>
            </a:r>
          </a:p>
          <a:p>
            <a:pPr marL="342900" indent="-342900"/>
            <a:r>
              <a:rPr lang="da-DK" sz="2000" dirty="0">
                <a:solidFill>
                  <a:schemeClr val="tx2">
                    <a:lumMod val="75000"/>
                  </a:schemeClr>
                </a:solidFill>
                <a:latin typeface="KBH" panose="00000500000000000000" pitchFamily="2" charset="0"/>
              </a:rPr>
              <a:t>Et didaktisk værktøj i sig selv – men en indgang til at arbejde med andre digitale ressourcer og læringsplatform.</a:t>
            </a:r>
          </a:p>
        </p:txBody>
      </p:sp>
      <p:grpSp>
        <p:nvGrpSpPr>
          <p:cNvPr id="5" name="Gruppe 4">
            <a:extLst>
              <a:ext uri="{FF2B5EF4-FFF2-40B4-BE49-F238E27FC236}">
                <a16:creationId xmlns:a16="http://schemas.microsoft.com/office/drawing/2014/main" id="{56FA1957-FD02-420A-B123-C285BFB2057E}"/>
              </a:ext>
            </a:extLst>
          </p:cNvPr>
          <p:cNvGrpSpPr/>
          <p:nvPr/>
        </p:nvGrpSpPr>
        <p:grpSpPr>
          <a:xfrm>
            <a:off x="5074083" y="124325"/>
            <a:ext cx="6644675" cy="5108601"/>
            <a:chOff x="-986207" y="-740583"/>
            <a:chExt cx="5576132" cy="3805590"/>
          </a:xfrm>
          <a:noFill/>
        </p:grpSpPr>
        <p:sp>
          <p:nvSpPr>
            <p:cNvPr id="6" name="Ligebenet trekant 5">
              <a:extLst>
                <a:ext uri="{FF2B5EF4-FFF2-40B4-BE49-F238E27FC236}">
                  <a16:creationId xmlns:a16="http://schemas.microsoft.com/office/drawing/2014/main" id="{787744EC-7BE1-421B-9489-762E42C6987E}"/>
                </a:ext>
              </a:extLst>
            </p:cNvPr>
            <p:cNvSpPr/>
            <p:nvPr/>
          </p:nvSpPr>
          <p:spPr>
            <a:xfrm>
              <a:off x="-986207" y="-740583"/>
              <a:ext cx="2291655" cy="1511911"/>
            </a:xfrm>
            <a:prstGeom prst="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Billede 6">
              <a:extLst>
                <a:ext uri="{FF2B5EF4-FFF2-40B4-BE49-F238E27FC236}">
                  <a16:creationId xmlns:a16="http://schemas.microsoft.com/office/drawing/2014/main" id="{F67F4062-EA55-43EC-93C4-935AC2B494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59659" y="2240241"/>
              <a:ext cx="1330266" cy="824766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8" name="Tekstfelt 7">
              <a:extLst>
                <a:ext uri="{FF2B5EF4-FFF2-40B4-BE49-F238E27FC236}">
                  <a16:creationId xmlns:a16="http://schemas.microsoft.com/office/drawing/2014/main" id="{EE3F54E1-368E-41FD-82CE-3F165FF97B92}"/>
                </a:ext>
              </a:extLst>
            </p:cNvPr>
            <p:cNvSpPr txBox="1"/>
            <p:nvPr/>
          </p:nvSpPr>
          <p:spPr>
            <a:xfrm>
              <a:off x="3209667" y="1339727"/>
              <a:ext cx="1050925" cy="76327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86C9EA20-14A5-4A45-AC54-B3D70B347C9D}"/>
                </a:ext>
              </a:extLst>
            </p:cNvPr>
            <p:cNvSpPr txBox="1"/>
            <p:nvPr/>
          </p:nvSpPr>
          <p:spPr>
            <a:xfrm>
              <a:off x="-55238" y="1064899"/>
              <a:ext cx="1590674" cy="961323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10" name="Tekstfelt 9">
              <a:extLst>
                <a:ext uri="{FF2B5EF4-FFF2-40B4-BE49-F238E27FC236}">
                  <a16:creationId xmlns:a16="http://schemas.microsoft.com/office/drawing/2014/main" id="{B0DFDB6A-B1F6-4BB6-8AAF-8CD0A1F3F0EA}"/>
                </a:ext>
              </a:extLst>
            </p:cNvPr>
            <p:cNvSpPr txBox="1"/>
            <p:nvPr/>
          </p:nvSpPr>
          <p:spPr>
            <a:xfrm>
              <a:off x="2283317" y="342329"/>
              <a:ext cx="1263354" cy="58787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endParaRPr>
            </a:p>
          </p:txBody>
        </p:sp>
      </p:grpSp>
      <p:pic>
        <p:nvPicPr>
          <p:cNvPr id="12" name="Pladsholder til indhold 11" descr="meebook.jpg">
            <a:extLst>
              <a:ext uri="{FF2B5EF4-FFF2-40B4-BE49-F238E27FC236}">
                <a16:creationId xmlns:a16="http://schemas.microsoft.com/office/drawing/2014/main" id="{2EBBE906-9E46-469B-BF7A-591CFA2848C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752" y="4302567"/>
            <a:ext cx="1455859" cy="995669"/>
          </a:xfrm>
          <a:prstGeom prst="rect">
            <a:avLst/>
          </a:prstGeom>
        </p:spPr>
      </p:pic>
      <p:sp>
        <p:nvSpPr>
          <p:cNvPr id="15" name="Titel 1">
            <a:extLst>
              <a:ext uri="{FF2B5EF4-FFF2-40B4-BE49-F238E27FC236}">
                <a16:creationId xmlns:a16="http://schemas.microsoft.com/office/drawing/2014/main" id="{C4F87AA1-14C9-418B-8B20-081E4C202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816" y="588420"/>
            <a:ext cx="10088927" cy="1360324"/>
          </a:xfrm>
        </p:spPr>
        <p:txBody>
          <a:bodyPr>
            <a:normAutofit/>
          </a:bodyPr>
          <a:lstStyle/>
          <a:p>
            <a:r>
              <a:rPr lang="da-DK" sz="5400" dirty="0">
                <a:solidFill>
                  <a:srgbClr val="134562"/>
                </a:solidFill>
                <a:latin typeface="KBH Demibold" panose="00000700000000000000" pitchFamily="2" charset="0"/>
              </a:rPr>
              <a:t>Ergo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7870859-0688-48C0-9FA0-6F4AF5B589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020" y="-94290"/>
            <a:ext cx="2365054" cy="1677710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97AE9B9B-C2BD-4161-9533-316F604B61C4}"/>
              </a:ext>
            </a:extLst>
          </p:cNvPr>
          <p:cNvSpPr/>
          <p:nvPr/>
        </p:nvSpPr>
        <p:spPr>
          <a:xfrm>
            <a:off x="6330639" y="5417691"/>
            <a:ext cx="25366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KBH D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 er her vi </a:t>
            </a:r>
            <a:r>
              <a:rPr kumimoji="0" lang="da-DK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KBH D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planlægger, præsenterer og evaluerer</a:t>
            </a: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BH Demibold" panose="000007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A3F5DA6-1531-4286-B0F8-B2C273F081E4}"/>
              </a:ext>
            </a:extLst>
          </p:cNvPr>
          <p:cNvSpPr/>
          <p:nvPr/>
        </p:nvSpPr>
        <p:spPr>
          <a:xfrm>
            <a:off x="10132093" y="5457290"/>
            <a:ext cx="18513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KBH D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 er her vi </a:t>
            </a:r>
            <a:r>
              <a:rPr kumimoji="0" lang="da-DK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KBH D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producerer</a:t>
            </a: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BH Demibold" panose="000007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DA165E5D-E837-4608-814F-3ACD941CC2E6}"/>
              </a:ext>
            </a:extLst>
          </p:cNvPr>
          <p:cNvSpPr/>
          <p:nvPr/>
        </p:nvSpPr>
        <p:spPr>
          <a:xfrm>
            <a:off x="8086743" y="1265927"/>
            <a:ext cx="2556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KBH D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 er her vi </a:t>
            </a:r>
            <a:r>
              <a:rPr kumimoji="0" lang="da-DK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KBH D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kommunikerer</a:t>
            </a: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BH Demibold" panose="000007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498F6573-A008-40C0-9F67-AB8B8FA9420D}"/>
              </a:ext>
            </a:extLst>
          </p:cNvPr>
          <p:cNvSpPr/>
          <p:nvPr/>
        </p:nvSpPr>
        <p:spPr>
          <a:xfrm>
            <a:off x="-1792706" y="-405063"/>
            <a:ext cx="8073190" cy="7555831"/>
          </a:xfrm>
          <a:prstGeom prst="rect">
            <a:avLst/>
          </a:prstGeom>
          <a:solidFill>
            <a:srgbClr val="549EC7">
              <a:alpha val="1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Ligebenet trekant 1">
            <a:extLst>
              <a:ext uri="{FF2B5EF4-FFF2-40B4-BE49-F238E27FC236}">
                <a16:creationId xmlns:a16="http://schemas.microsoft.com/office/drawing/2014/main" id="{4C8670AF-D664-4674-A33A-5D86FBCD8222}"/>
              </a:ext>
            </a:extLst>
          </p:cNvPr>
          <p:cNvSpPr/>
          <p:nvPr/>
        </p:nvSpPr>
        <p:spPr>
          <a:xfrm>
            <a:off x="8121316" y="1937085"/>
            <a:ext cx="2466474" cy="2126271"/>
          </a:xfrm>
          <a:prstGeom prst="triangle">
            <a:avLst/>
          </a:prstGeom>
          <a:solidFill>
            <a:srgbClr val="2D7C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3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60EC09-7636-4084-A164-C8FCB26AF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3600" b="1" dirty="0">
                <a:solidFill>
                  <a:srgbClr val="134562"/>
                </a:solidFill>
                <a:latin typeface="KBH" panose="00000500000000000000" pitchFamily="2" charset="0"/>
              </a:rPr>
              <a:t>Hvis du kunne vælge tre ting at få information om, hvad skulle det så være?</a:t>
            </a:r>
            <a:br>
              <a:rPr lang="da-DK" sz="3600" b="1" dirty="0">
                <a:solidFill>
                  <a:srgbClr val="134562"/>
                </a:solidFill>
                <a:latin typeface="KBH" panose="00000500000000000000" pitchFamily="2" charset="0"/>
              </a:rPr>
            </a:br>
            <a:endParaRPr lang="da-DK" sz="3600" b="1" dirty="0">
              <a:solidFill>
                <a:srgbClr val="134562"/>
              </a:solidFill>
              <a:latin typeface="KBH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419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BB4667-56E1-41FB-95A1-4D4E92E5C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b="1" dirty="0">
                <a:solidFill>
                  <a:srgbClr val="134562"/>
                </a:solidFill>
                <a:latin typeface="KBH" panose="00000500000000000000" pitchFamily="2" charset="0"/>
              </a:rPr>
              <a:t>Hvad er det bedste/værste ved </a:t>
            </a:r>
            <a:r>
              <a:rPr lang="da-DK" sz="3600" b="1" dirty="0" err="1">
                <a:solidFill>
                  <a:srgbClr val="134562"/>
                </a:solidFill>
                <a:latin typeface="KBH" panose="00000500000000000000" pitchFamily="2" charset="0"/>
              </a:rPr>
              <a:t>SkoleIntra</a:t>
            </a:r>
            <a:r>
              <a:rPr lang="da-DK" sz="3600" b="1" dirty="0">
                <a:solidFill>
                  <a:srgbClr val="134562"/>
                </a:solidFill>
                <a:latin typeface="KBH" panose="00000500000000000000" pitchFamily="2" charset="0"/>
              </a:rPr>
              <a:t>?</a:t>
            </a:r>
            <a:br>
              <a:rPr lang="da-DK" sz="3600" b="1" dirty="0">
                <a:solidFill>
                  <a:srgbClr val="134562"/>
                </a:solidFill>
                <a:latin typeface="KBH" panose="00000500000000000000" pitchFamily="2" charset="0"/>
              </a:rPr>
            </a:br>
            <a:endParaRPr lang="da-DK" sz="3600" b="1" dirty="0">
              <a:solidFill>
                <a:srgbClr val="134562"/>
              </a:solidFill>
              <a:latin typeface="KBH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342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7DED8B-3C96-438F-9C15-208BE3EE5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670" y="365125"/>
            <a:ext cx="11459361" cy="1325563"/>
          </a:xfrm>
        </p:spPr>
        <p:txBody>
          <a:bodyPr>
            <a:normAutofit fontScale="90000"/>
          </a:bodyPr>
          <a:lstStyle/>
          <a:p>
            <a:r>
              <a:rPr lang="da-DK" sz="3600" b="1" dirty="0">
                <a:solidFill>
                  <a:srgbClr val="134562"/>
                </a:solidFill>
                <a:latin typeface="KBH" panose="00000500000000000000" pitchFamily="2" charset="0"/>
              </a:rPr>
              <a:t>Hvilke barrierer oplever du ift. digital kommunikation?</a:t>
            </a:r>
            <a:br>
              <a:rPr lang="da-DK" sz="3600" b="1" dirty="0">
                <a:solidFill>
                  <a:srgbClr val="134562"/>
                </a:solidFill>
                <a:latin typeface="KBH" panose="00000500000000000000" pitchFamily="2" charset="0"/>
              </a:rPr>
            </a:br>
            <a:endParaRPr lang="da-DK" sz="3600" b="1" dirty="0">
              <a:solidFill>
                <a:srgbClr val="134562"/>
              </a:solidFill>
              <a:latin typeface="KBH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114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57F5DA-AD1D-4126-9347-405D0CCE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459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da-DK" dirty="0">
                <a:solidFill>
                  <a:srgbClr val="134562"/>
                </a:solidFill>
                <a:latin typeface="KBH Demibold" panose="00000700000000000000" pitchFamily="2" charset="0"/>
              </a:rPr>
            </a:br>
            <a:r>
              <a:rPr lang="da-DK" sz="5300" b="1" dirty="0">
                <a:solidFill>
                  <a:srgbClr val="134562"/>
                </a:solidFill>
                <a:latin typeface="KBH" panose="00000500000000000000" pitchFamily="2" charset="0"/>
              </a:rPr>
              <a:t>Print til uddeling</a:t>
            </a:r>
            <a:endParaRPr lang="da-DK" sz="4200" b="1" dirty="0">
              <a:solidFill>
                <a:srgbClr val="134562"/>
              </a:solidFill>
              <a:latin typeface="KBH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083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billede 1">
            <a:extLst>
              <a:ext uri="{FF2B5EF4-FFF2-40B4-BE49-F238E27FC236}">
                <a16:creationId xmlns:a16="http://schemas.microsoft.com/office/drawing/2014/main" id="{80357A19-BFF3-46E4-8EB3-3069B305B22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C09AA6CF-1DAF-43CE-A9AF-FCB43C28607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3A1537-CCED-4574-B59D-EEA304A9E7B1}" type="slidenum">
              <a:rPr lang="da-DK" smtClean="0"/>
              <a:pPr/>
              <a:t>8</a:t>
            </a:fld>
            <a:endParaRPr lang="da-DK" dirty="0"/>
          </a:p>
        </p:txBody>
      </p:sp>
      <p:pic>
        <p:nvPicPr>
          <p:cNvPr id="4" name="Billede 3" descr="Et billede, der indeholder tekst, kort&#10;&#10;Beskrivelse, der er oprettet med meget høj sikkerhed">
            <a:extLst>
              <a:ext uri="{FF2B5EF4-FFF2-40B4-BE49-F238E27FC236}">
                <a16:creationId xmlns:a16="http://schemas.microsoft.com/office/drawing/2014/main" id="{2BCCFE5A-6695-4E3B-B075-D5B91E95D09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2" t="1540" r="1043" b="1371"/>
          <a:stretch/>
        </p:blipFill>
        <p:spPr>
          <a:xfrm>
            <a:off x="1234965" y="-13648"/>
            <a:ext cx="9722069" cy="6816194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A5D56298-6E83-4680-970D-02F55C708185}"/>
              </a:ext>
            </a:extLst>
          </p:cNvPr>
          <p:cNvSpPr/>
          <p:nvPr/>
        </p:nvSpPr>
        <p:spPr>
          <a:xfrm>
            <a:off x="5015355" y="2659642"/>
            <a:ext cx="3298393" cy="584269"/>
          </a:xfrm>
          <a:prstGeom prst="ellipse">
            <a:avLst/>
          </a:prstGeom>
        </p:spPr>
        <p:txBody>
          <a:bodyPr wrap="square">
            <a:spAutoFit/>
          </a:bodyPr>
          <a:lstStyle/>
          <a:p>
            <a:endParaRPr lang="da-DK" sz="700" dirty="0">
              <a:solidFill>
                <a:srgbClr val="000000"/>
              </a:solidFill>
              <a:latin typeface="KBH Tekst" panose="00000500000000000000" pitchFamily="2" charset="0"/>
            </a:endParaRPr>
          </a:p>
          <a:p>
            <a:endParaRPr lang="da-DK" sz="700" dirty="0">
              <a:solidFill>
                <a:srgbClr val="000000"/>
              </a:solidFill>
              <a:latin typeface="KBH Tekst" panose="00000500000000000000" pitchFamily="2" charset="0"/>
            </a:endParaRPr>
          </a:p>
          <a:p>
            <a:endParaRPr lang="da-DK" sz="700" dirty="0">
              <a:solidFill>
                <a:srgbClr val="000000"/>
              </a:solidFill>
              <a:latin typeface="KBH Tekst" panose="00000500000000000000" pitchFamily="2" charset="0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99DD04F-7E8E-4DAA-B117-9AC7318102E2}"/>
              </a:ext>
            </a:extLst>
          </p:cNvPr>
          <p:cNvSpPr/>
          <p:nvPr/>
        </p:nvSpPr>
        <p:spPr>
          <a:xfrm>
            <a:off x="3148977" y="2490365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a-DK" sz="700" b="1" dirty="0">
                <a:solidFill>
                  <a:srgbClr val="000000"/>
                </a:solidFill>
                <a:latin typeface="KBH Tekst" panose="00000500000000000000" pitchFamily="2" charset="0"/>
              </a:rPr>
              <a:t>Mål</a:t>
            </a:r>
            <a:r>
              <a:rPr lang="da-DK" sz="700" dirty="0">
                <a:solidFill>
                  <a:srgbClr val="000000"/>
                </a:solidFill>
                <a:latin typeface="KBH Tekst" panose="00000500000000000000" pitchFamily="2" charset="0"/>
              </a:rPr>
              <a:t> for hvordan Aula bruges </a:t>
            </a:r>
          </a:p>
          <a:p>
            <a:pPr algn="ctr"/>
            <a:r>
              <a:rPr lang="da-DK" sz="700" dirty="0">
                <a:solidFill>
                  <a:srgbClr val="000000"/>
                </a:solidFill>
                <a:latin typeface="KBH Tekst" panose="00000500000000000000" pitchFamily="2" charset="0"/>
              </a:rPr>
              <a:t>i København 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106C223-335A-46ED-BFB6-27216E76305A}"/>
              </a:ext>
            </a:extLst>
          </p:cNvPr>
          <p:cNvSpPr/>
          <p:nvPr/>
        </p:nvSpPr>
        <p:spPr>
          <a:xfrm>
            <a:off x="5015355" y="2652039"/>
            <a:ext cx="2376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a-DK" sz="700" dirty="0">
              <a:solidFill>
                <a:srgbClr val="000000"/>
              </a:solidFill>
              <a:latin typeface="KBH Tekst" panose="00000500000000000000" pitchFamily="2" charset="0"/>
            </a:endParaRPr>
          </a:p>
          <a:p>
            <a:pPr algn="ctr"/>
            <a:r>
              <a:rPr lang="da-DK" sz="700" dirty="0">
                <a:solidFill>
                  <a:srgbClr val="000000"/>
                </a:solidFill>
                <a:latin typeface="KBH Tekst" panose="00000500000000000000" pitchFamily="2" charset="0"/>
              </a:rPr>
              <a:t>1. Aula skal være en platform, som alle forældre </a:t>
            </a:r>
            <a:r>
              <a:rPr lang="da-DK" sz="700" b="1" dirty="0">
                <a:solidFill>
                  <a:srgbClr val="000000"/>
                </a:solidFill>
                <a:latin typeface="KBH Tekst" panose="00000500000000000000" pitchFamily="2" charset="0"/>
              </a:rPr>
              <a:t>kan og vil </a:t>
            </a:r>
            <a:r>
              <a:rPr lang="da-DK" sz="700" dirty="0">
                <a:solidFill>
                  <a:srgbClr val="000000"/>
                </a:solidFill>
                <a:latin typeface="KBH Tekst" panose="00000500000000000000" pitchFamily="2" charset="0"/>
              </a:rPr>
              <a:t>anvende, og hvor pædagogiske medarbejdere deler viden med forældre 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3E80765-217B-42A4-A436-8FE5EEAA3385}"/>
              </a:ext>
            </a:extLst>
          </p:cNvPr>
          <p:cNvSpPr/>
          <p:nvPr/>
        </p:nvSpPr>
        <p:spPr>
          <a:xfrm>
            <a:off x="4851400" y="3167818"/>
            <a:ext cx="2647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700" dirty="0">
                <a:solidFill>
                  <a:srgbClr val="000000"/>
                </a:solidFill>
                <a:latin typeface="KBH Tekst" panose="00000500000000000000" pitchFamily="2" charset="0"/>
              </a:rPr>
              <a:t>2. Aula skal fremme videndelingen og samarbejdet mellem pædagogiske medarbejdere og øvrige fagprofessionelle, herunder styrke samarbejdet mellem fritidsinstitution og skole 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D46E28C-F063-40F9-BE5F-D58E7A16D0D3}"/>
              </a:ext>
            </a:extLst>
          </p:cNvPr>
          <p:cNvSpPr/>
          <p:nvPr/>
        </p:nvSpPr>
        <p:spPr>
          <a:xfrm>
            <a:off x="4910316" y="3686317"/>
            <a:ext cx="254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700" dirty="0">
                <a:solidFill>
                  <a:srgbClr val="000000"/>
                </a:solidFill>
                <a:latin typeface="KBH Tekst" panose="00000500000000000000" pitchFamily="2" charset="0"/>
              </a:rPr>
              <a:t>3. Aula skal fremme børnenes </a:t>
            </a:r>
            <a:r>
              <a:rPr lang="da-DK" sz="700" b="1" dirty="0">
                <a:solidFill>
                  <a:srgbClr val="000000"/>
                </a:solidFill>
                <a:latin typeface="KBH Tekst" panose="00000500000000000000" pitchFamily="2" charset="0"/>
              </a:rPr>
              <a:t>deltagelsesmuligheder og medansvar for </a:t>
            </a:r>
            <a:r>
              <a:rPr lang="da-DK" sz="700" dirty="0">
                <a:solidFill>
                  <a:srgbClr val="000000"/>
                </a:solidFill>
                <a:latin typeface="KBH Tekst" panose="00000500000000000000" pitchFamily="2" charset="0"/>
              </a:rPr>
              <a:t>egen skoledag under hensyntagen til alder og udviklingstrin 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4F3A6FC-0261-4C0F-A4CB-8065F2073E87}"/>
              </a:ext>
            </a:extLst>
          </p:cNvPr>
          <p:cNvSpPr/>
          <p:nvPr/>
        </p:nvSpPr>
        <p:spPr>
          <a:xfrm>
            <a:off x="5143500" y="4105333"/>
            <a:ext cx="20764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800" dirty="0">
                <a:solidFill>
                  <a:srgbClr val="000000"/>
                </a:solidFill>
                <a:latin typeface="KBH Tekst" panose="00000500000000000000" pitchFamily="2" charset="0"/>
              </a:rPr>
              <a:t>4. </a:t>
            </a:r>
            <a:r>
              <a:rPr lang="da-DK" sz="700" dirty="0">
                <a:solidFill>
                  <a:srgbClr val="000000"/>
                </a:solidFill>
                <a:latin typeface="KBH Tekst" panose="00000500000000000000" pitchFamily="2" charset="0"/>
              </a:rPr>
              <a:t>Aula skal hæve sikkerhedsniveauet for de oplysninger vi deler om vores børn </a:t>
            </a:r>
          </a:p>
          <a:p>
            <a:pPr algn="ctr"/>
            <a:r>
              <a:rPr lang="da-DK" sz="700" dirty="0">
                <a:solidFill>
                  <a:srgbClr val="000000"/>
                </a:solidFill>
                <a:latin typeface="KBH Tekst" panose="000005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26422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4484935C321654D863AB4477D1B8CA4" ma:contentTypeVersion="8" ma:contentTypeDescription="Opret et nyt dokument." ma:contentTypeScope="" ma:versionID="a6bcd81928c2456ce4ce1f90d8910a1d">
  <xsd:schema xmlns:xsd="http://www.w3.org/2001/XMLSchema" xmlns:xs="http://www.w3.org/2001/XMLSchema" xmlns:p="http://schemas.microsoft.com/office/2006/metadata/properties" xmlns:ns2="f94d8eeb-24f8-467f-90cc-df3424ee83ef" xmlns:ns3="b309af52-531d-4266-b00b-f06ecdbd5409" targetNamespace="http://schemas.microsoft.com/office/2006/metadata/properties" ma:root="true" ma:fieldsID="ac3cfca754a1cd6896df5d489973f6f1" ns2:_="" ns3:_="">
    <xsd:import namespace="f94d8eeb-24f8-467f-90cc-df3424ee83ef"/>
    <xsd:import namespace="b309af52-531d-4266-b00b-f06ecdbd54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4d8eeb-24f8-467f-90cc-df3424ee83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9af52-531d-4266-b00b-f06ecdbd540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884A64-40A8-4D1D-BD73-CA220B3555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4d8eeb-24f8-467f-90cc-df3424ee83ef"/>
    <ds:schemaRef ds:uri="b309af52-531d-4266-b00b-f06ecdbd54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5BC4C9-41DA-4A60-9687-3677741B40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32534B-4565-481F-B3D6-B86C574DEBD7}">
  <ds:schemaRefs>
    <ds:schemaRef ds:uri="b309af52-531d-4266-b00b-f06ecdbd54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94d8eeb-24f8-467f-90cc-df3424ee83e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346</Words>
  <Application>Microsoft Office PowerPoint</Application>
  <PresentationFormat>Widescreen</PresentationFormat>
  <Paragraphs>73</Paragraphs>
  <Slides>8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8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Gill Sans MT</vt:lpstr>
      <vt:lpstr>KBH</vt:lpstr>
      <vt:lpstr>KBH Demibold</vt:lpstr>
      <vt:lpstr>KBH Tekst</vt:lpstr>
      <vt:lpstr>Times New Roman</vt:lpstr>
      <vt:lpstr>Office-tema</vt:lpstr>
      <vt:lpstr> Print til ophæng</vt:lpstr>
      <vt:lpstr>PowerPoint-præsentation</vt:lpstr>
      <vt:lpstr>Ergo</vt:lpstr>
      <vt:lpstr>Hvis du kunne vælge tre ting at få information om, hvad skulle det så være? </vt:lpstr>
      <vt:lpstr>Hvad er det bedste/værste ved SkoleIntra? </vt:lpstr>
      <vt:lpstr>Hvilke barrierer oplever du ift. digital kommunikation? </vt:lpstr>
      <vt:lpstr> Print til uddeling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 til ophæng</dc:title>
  <dc:creator>Mette Borchsenius</dc:creator>
  <cp:lastModifiedBy>Mette Borchsenius</cp:lastModifiedBy>
  <cp:revision>2</cp:revision>
  <dcterms:created xsi:type="dcterms:W3CDTF">2019-02-13T08:14:31Z</dcterms:created>
  <dcterms:modified xsi:type="dcterms:W3CDTF">2019-02-13T08:29:13Z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0x01010014484935C321654D863AB4477D1B8CA4</vt:lpwstr>
  </property>
</Properties>
</file>