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76" r:id="rId3"/>
    <p:sldId id="340" r:id="rId4"/>
    <p:sldId id="379" r:id="rId5"/>
    <p:sldId id="383" r:id="rId6"/>
    <p:sldId id="356" r:id="rId7"/>
    <p:sldId id="355" r:id="rId8"/>
    <p:sldId id="390" r:id="rId9"/>
    <p:sldId id="366" r:id="rId10"/>
    <p:sldId id="367" r:id="rId11"/>
    <p:sldId id="368" r:id="rId12"/>
    <p:sldId id="369" r:id="rId13"/>
    <p:sldId id="371" r:id="rId14"/>
    <p:sldId id="381" r:id="rId15"/>
    <p:sldId id="384" r:id="rId16"/>
    <p:sldId id="385" r:id="rId17"/>
    <p:sldId id="382" r:id="rId18"/>
    <p:sldId id="380" r:id="rId19"/>
    <p:sldId id="372" r:id="rId20"/>
    <p:sldId id="347" r:id="rId21"/>
    <p:sldId id="345" r:id="rId22"/>
    <p:sldId id="346" r:id="rId23"/>
    <p:sldId id="263" r:id="rId24"/>
    <p:sldId id="387" r:id="rId25"/>
    <p:sldId id="370" r:id="rId26"/>
    <p:sldId id="388" r:id="rId27"/>
    <p:sldId id="386" r:id="rId28"/>
    <p:sldId id="374" r:id="rId29"/>
    <p:sldId id="389" r:id="rId30"/>
    <p:sldId id="375" r:id="rId31"/>
    <p:sldId id="365" r:id="rId32"/>
    <p:sldId id="364" r:id="rId3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3" d="100"/>
          <a:sy n="63" d="100"/>
        </p:scale>
        <p:origin x="6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BE77BA8-9A06-4CB2-820B-8A96D65736E0}" type="datetimeFigureOut">
              <a:rPr lang="da-DK" smtClean="0"/>
              <a:t>17-06-2020</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9B5295D-4962-4C4C-BF31-B981BB19B5BA}" type="slidenum">
              <a:rPr lang="da-DK" smtClean="0"/>
              <a:t>‹nr.›</a:t>
            </a:fld>
            <a:endParaRPr lang="da-DK"/>
          </a:p>
        </p:txBody>
      </p:sp>
    </p:spTree>
    <p:extLst>
      <p:ext uri="{BB962C8B-B14F-4D97-AF65-F5344CB8AC3E}">
        <p14:creationId xmlns:p14="http://schemas.microsoft.com/office/powerpoint/2010/main" val="134007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B1D4FB-7330-4E3F-BF0B-D55DFDA2BDB7}" type="datetimeFigureOut">
              <a:rPr lang="da-DK" smtClean="0"/>
              <a:t>17-06-2020</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82B3C42-EA79-44F0-99DB-5DCFECF43134}" type="slidenum">
              <a:rPr lang="da-DK" smtClean="0"/>
              <a:t>‹nr.›</a:t>
            </a:fld>
            <a:endParaRPr lang="da-DK"/>
          </a:p>
        </p:txBody>
      </p:sp>
    </p:spTree>
    <p:extLst>
      <p:ext uri="{BB962C8B-B14F-4D97-AF65-F5344CB8AC3E}">
        <p14:creationId xmlns:p14="http://schemas.microsoft.com/office/powerpoint/2010/main" val="80264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cs typeface="Calibri"/>
              </a:rPr>
              <a:t>AULA's </a:t>
            </a:r>
            <a:r>
              <a:rPr lang="en-US" err="1">
                <a:cs typeface="Calibri"/>
              </a:rPr>
              <a:t>officielle</a:t>
            </a:r>
            <a:r>
              <a:rPr lang="en-US">
                <a:cs typeface="Calibri"/>
              </a:rPr>
              <a:t> </a:t>
            </a:r>
            <a:r>
              <a:rPr lang="en-US" err="1">
                <a:cs typeface="Calibri"/>
              </a:rPr>
              <a:t>målsætning</a:t>
            </a:r>
            <a:r>
              <a:rPr lang="en-US">
                <a:cs typeface="Calibri"/>
              </a:rPr>
              <a:t>, </a:t>
            </a:r>
            <a:r>
              <a:rPr lang="en-US" err="1">
                <a:cs typeface="Calibri"/>
              </a:rPr>
              <a:t>vil</a:t>
            </a:r>
            <a:r>
              <a:rPr lang="en-US">
                <a:cs typeface="Calibri"/>
              </a:rPr>
              <a:t> I have </a:t>
            </a:r>
            <a:r>
              <a:rPr lang="en-US" err="1">
                <a:cs typeface="Calibri"/>
              </a:rPr>
              <a:t>andet</a:t>
            </a:r>
            <a:r>
              <a:rPr lang="en-US">
                <a:cs typeface="Calibri"/>
              </a:rPr>
              <a:t> med</a:t>
            </a:r>
          </a:p>
        </p:txBody>
      </p:sp>
      <p:sp>
        <p:nvSpPr>
          <p:cNvPr id="4" name="Pladsholder til slidenummer 3"/>
          <p:cNvSpPr>
            <a:spLocks noGrp="1"/>
          </p:cNvSpPr>
          <p:nvPr>
            <p:ph type="sldNum" sz="quarter" idx="10"/>
          </p:nvPr>
        </p:nvSpPr>
        <p:spPr/>
        <p:txBody>
          <a:bodyPr/>
          <a:lstStyle/>
          <a:p>
            <a:fld id="{6416D0F4-01B9-9F4D-9246-8151C1DBB019}" type="slidenum">
              <a:rPr lang="da-DK" smtClean="0"/>
              <a:t>9</a:t>
            </a:fld>
            <a:endParaRPr lang="da-DK"/>
          </a:p>
        </p:txBody>
      </p:sp>
    </p:spTree>
    <p:extLst>
      <p:ext uri="{BB962C8B-B14F-4D97-AF65-F5344CB8AC3E}">
        <p14:creationId xmlns:p14="http://schemas.microsoft.com/office/powerpoint/2010/main" val="364707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Video -</a:t>
            </a:r>
            <a:r>
              <a:rPr lang="da-DK" baseline="0"/>
              <a:t> </a:t>
            </a:r>
            <a:r>
              <a:rPr lang="da-DK"/>
              <a:t>https://www.youtube.com/watch?v=aWBoS7pB3W4 </a:t>
            </a:r>
          </a:p>
          <a:p>
            <a:r>
              <a:rPr lang="da-DK"/>
              <a:t>Præsentation</a:t>
            </a:r>
            <a:r>
              <a:rPr lang="da-DK" baseline="0"/>
              <a:t> - </a:t>
            </a:r>
            <a:r>
              <a:rPr lang="da-DK"/>
              <a:t>http://aula.dk/</a:t>
            </a:r>
            <a:r>
              <a:rPr lang="da-DK" err="1"/>
              <a:t>wp</a:t>
            </a:r>
            <a:r>
              <a:rPr lang="da-DK"/>
              <a:t>-content/</a:t>
            </a:r>
            <a:r>
              <a:rPr lang="da-DK" err="1"/>
              <a:t>uploads</a:t>
            </a:r>
            <a:r>
              <a:rPr lang="da-DK"/>
              <a:t>/2017/12/Slides-med-refleksionsspørgsmål-Maria-Ørskov-Akselvoll.pptx </a:t>
            </a:r>
          </a:p>
        </p:txBody>
      </p:sp>
      <p:sp>
        <p:nvSpPr>
          <p:cNvPr id="4" name="Pladsholder til slidenummer 3"/>
          <p:cNvSpPr>
            <a:spLocks noGrp="1"/>
          </p:cNvSpPr>
          <p:nvPr>
            <p:ph type="sldNum" sz="quarter" idx="10"/>
          </p:nvPr>
        </p:nvSpPr>
        <p:spPr/>
        <p:txBody>
          <a:bodyPr/>
          <a:lstStyle/>
          <a:p>
            <a:fld id="{976D21F2-0001-4330-A45E-08274D87C750}" type="slidenum">
              <a:rPr lang="da-DK" smtClean="0"/>
              <a:t>22</a:t>
            </a:fld>
            <a:endParaRPr lang="da-DK"/>
          </a:p>
        </p:txBody>
      </p:sp>
    </p:spTree>
    <p:extLst>
      <p:ext uri="{BB962C8B-B14F-4D97-AF65-F5344CB8AC3E}">
        <p14:creationId xmlns:p14="http://schemas.microsoft.com/office/powerpoint/2010/main" val="153711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9FE03707-6D3D-406A-B023-5F441A433445}" type="datetimeFigureOut">
              <a:rPr lang="da-DK" smtClean="0"/>
              <a:t>17-06-2020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93296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FE03707-6D3D-406A-B023-5F441A433445}" type="datetimeFigureOut">
              <a:rPr lang="da-DK" smtClean="0"/>
              <a:t>17-06-2020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296962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FE03707-6D3D-406A-B023-5F441A433445}" type="datetimeFigureOut">
              <a:rPr lang="da-DK" smtClean="0"/>
              <a:t>17-06-2020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118904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FE03707-6D3D-406A-B023-5F441A433445}" type="datetimeFigureOut">
              <a:rPr lang="da-DK" smtClean="0"/>
              <a:t>17-06-2020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354645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9FE03707-6D3D-406A-B023-5F441A433445}" type="datetimeFigureOut">
              <a:rPr lang="da-DK" smtClean="0"/>
              <a:t>17-06-2020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94022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FE03707-6D3D-406A-B023-5F441A433445}" type="datetimeFigureOut">
              <a:rPr lang="da-DK" smtClean="0"/>
              <a:t>17-06-2020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302593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FE03707-6D3D-406A-B023-5F441A433445}" type="datetimeFigureOut">
              <a:rPr lang="da-DK" smtClean="0"/>
              <a:t>17-06-2020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284110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FE03707-6D3D-406A-B023-5F441A433445}" type="datetimeFigureOut">
              <a:rPr lang="da-DK" smtClean="0"/>
              <a:t>17-06-2020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320375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FE03707-6D3D-406A-B023-5F441A433445}" type="datetimeFigureOut">
              <a:rPr lang="da-DK" smtClean="0"/>
              <a:t>17-06-2020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265221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FE03707-6D3D-406A-B023-5F441A433445}" type="datetimeFigureOut">
              <a:rPr lang="da-DK" smtClean="0"/>
              <a:t>17-06-2020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362630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FE03707-6D3D-406A-B023-5F441A433445}" type="datetimeFigureOut">
              <a:rPr lang="da-DK" smtClean="0"/>
              <a:t>17-06-2020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108681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FE03707-6D3D-406A-B023-5F441A433445}" type="datetimeFigureOut">
              <a:rPr lang="da-DK" smtClean="0"/>
              <a:pPr/>
              <a:t>17-06-2020</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F3BD3F6-5CD5-4DE9-B795-B158C1D3CF58}" type="slidenum">
              <a:rPr lang="da-DK" smtClean="0"/>
              <a:pPr/>
              <a:t>‹nr.›</a:t>
            </a:fld>
            <a:endParaRPr lang="da-DK"/>
          </a:p>
        </p:txBody>
      </p:sp>
    </p:spTree>
    <p:extLst>
      <p:ext uri="{BB962C8B-B14F-4D97-AF65-F5344CB8AC3E}">
        <p14:creationId xmlns:p14="http://schemas.microsoft.com/office/powerpoint/2010/main" val="647546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knet.esbjergkommune.dk/documents/36210"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eknet.esbjergkommune.dk/documents/78834?open=78837"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knet.esbjergkommune.dk/api/documents/79053/data?inline=tru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knet.esbjergkommune.dk/documents/36210" TargetMode="External"/><Relationship Id="rId2" Type="http://schemas.openxmlformats.org/officeDocument/2006/relationships/hyperlink" Target="https://aulainfo.dk/"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eknet.esbjergkommune.dk/group/76719/aula-implementering-dagtilbud/documents/7796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eknet.esbjergkommune.dk/documents/40675"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aWBoS7pB3W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aula.dk/wp-content/uploads/2017/12/Slides-med-refleksionssp&#248;rgsm&#229;l-Maria-&#216;rskov-Akselvoll.pptx"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hyperlink" Target="https://eknet.esbjergkommune.dk/group/76719/aula-implementering-dagtilbud/documents/7797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knet.esbjergkommune.dk/group/76719/aula-implementering-dagtilbud/documents/7900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ulainfo.dk/information-til-medarbejdere/undervisningsmateriale-til-superbruger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knet.esbjergkommune.dk/group/76719/aula-implementering-dagtilbud/documents/7899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knet.esbjergkommune.dk/documents/36214"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eknet.esbjergkommune.dk/group/76719/aula-implementering-dagtilbud/documents/78999" TargetMode="Externa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WYqmrvTUpA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e7r5T1zLQQ" TargetMode="External"/><Relationship Id="rId7" Type="http://schemas.openxmlformats.org/officeDocument/2006/relationships/hyperlink" Target="https://aulainfo.dk/information-til-medarbejdere/undervisningsmateriale-til-superbrugere/" TargetMode="External"/><Relationship Id="rId2" Type="http://schemas.openxmlformats.org/officeDocument/2006/relationships/hyperlink" Target="https://www.youtube.com/watch?v=ikuuhFntn8M" TargetMode="External"/><Relationship Id="rId1" Type="http://schemas.openxmlformats.org/officeDocument/2006/relationships/slideLayout" Target="../slideLayouts/slideLayout2.xml"/><Relationship Id="rId6" Type="http://schemas.openxmlformats.org/officeDocument/2006/relationships/hyperlink" Target="https://aulainfo.dk/information-til-medarbejdere/guide-til-medarbejdere/" TargetMode="External"/><Relationship Id="rId5" Type="http://schemas.openxmlformats.org/officeDocument/2006/relationships/hyperlink" Target="https://www.youtube.com/watch?v=ikuuhFntn8M&amp;t=61s" TargetMode="External"/><Relationship Id="rId4" Type="http://schemas.openxmlformats.org/officeDocument/2006/relationships/hyperlink" Target="https://www.youtube.com/watch?v=xPFfbUwFjN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br>
              <a:rPr lang="da-DK" dirty="0"/>
            </a:br>
            <a:r>
              <a:rPr lang="da-DK" dirty="0"/>
              <a:t>AULA dagtilbud</a:t>
            </a:r>
          </a:p>
        </p:txBody>
      </p:sp>
      <p:sp>
        <p:nvSpPr>
          <p:cNvPr id="3" name="Undertitel 2"/>
          <p:cNvSpPr>
            <a:spLocks noGrp="1"/>
          </p:cNvSpPr>
          <p:nvPr>
            <p:ph type="subTitle" idx="1"/>
          </p:nvPr>
        </p:nvSpPr>
        <p:spPr/>
        <p:txBody>
          <a:bodyPr/>
          <a:lstStyle/>
          <a:p>
            <a:r>
              <a:rPr lang="da-DK" dirty="0"/>
              <a:t>Fredag den 1. maj 2020</a:t>
            </a:r>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308" y="498757"/>
            <a:ext cx="1341123" cy="542545"/>
          </a:xfrm>
          <a:prstGeom prst="rect">
            <a:avLst/>
          </a:prstGeom>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865" y="802799"/>
            <a:ext cx="1341123" cy="542545"/>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2444" y="1116605"/>
            <a:ext cx="1341123" cy="542545"/>
          </a:xfrm>
          <a:prstGeom prst="rect">
            <a:avLst/>
          </a:prstGeom>
        </p:spPr>
      </p:pic>
    </p:spTree>
    <p:extLst>
      <p:ext uri="{BB962C8B-B14F-4D97-AF65-F5344CB8AC3E}">
        <p14:creationId xmlns:p14="http://schemas.microsoft.com/office/powerpoint/2010/main" val="165831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F7201-26F7-4699-B5CE-53F0C710EECE}"/>
              </a:ext>
            </a:extLst>
          </p:cNvPr>
          <p:cNvSpPr>
            <a:spLocks noGrp="1"/>
          </p:cNvSpPr>
          <p:nvPr>
            <p:ph type="title"/>
          </p:nvPr>
        </p:nvSpPr>
        <p:spPr/>
        <p:txBody>
          <a:bodyPr/>
          <a:lstStyle/>
          <a:p>
            <a:r>
              <a:rPr lang="da-DK" dirty="0"/>
              <a:t>Anvendelsesstrategi</a:t>
            </a:r>
          </a:p>
        </p:txBody>
      </p:sp>
      <p:sp>
        <p:nvSpPr>
          <p:cNvPr id="3" name="Pladsholder til indhold 2">
            <a:extLst>
              <a:ext uri="{FF2B5EF4-FFF2-40B4-BE49-F238E27FC236}">
                <a16:creationId xmlns:a16="http://schemas.microsoft.com/office/drawing/2014/main" id="{0D0F90F8-BFDC-4839-B820-A0D4939647F1}"/>
              </a:ext>
            </a:extLst>
          </p:cNvPr>
          <p:cNvSpPr>
            <a:spLocks noGrp="1"/>
          </p:cNvSpPr>
          <p:nvPr>
            <p:ph idx="1"/>
          </p:nvPr>
        </p:nvSpPr>
        <p:spPr/>
        <p:txBody>
          <a:bodyPr/>
          <a:lstStyle/>
          <a:p>
            <a:endParaRPr lang="da-DK" dirty="0"/>
          </a:p>
        </p:txBody>
      </p:sp>
      <p:sp>
        <p:nvSpPr>
          <p:cNvPr id="4" name="Rektangel 3">
            <a:extLst>
              <a:ext uri="{FF2B5EF4-FFF2-40B4-BE49-F238E27FC236}">
                <a16:creationId xmlns:a16="http://schemas.microsoft.com/office/drawing/2014/main" id="{7A2DEABE-774C-4039-AD3A-53461623D482}"/>
              </a:ext>
            </a:extLst>
          </p:cNvPr>
          <p:cNvSpPr/>
          <p:nvPr/>
        </p:nvSpPr>
        <p:spPr>
          <a:xfrm>
            <a:off x="838200" y="5839063"/>
            <a:ext cx="4103752" cy="307777"/>
          </a:xfrm>
          <a:prstGeom prst="rect">
            <a:avLst/>
          </a:prstGeom>
        </p:spPr>
        <p:txBody>
          <a:bodyPr wrap="none">
            <a:spAutoFit/>
          </a:bodyPr>
          <a:lstStyle/>
          <a:p>
            <a:r>
              <a:rPr lang="da-DK" sz="1400" dirty="0">
                <a:solidFill>
                  <a:schemeClr val="bg2">
                    <a:lumMod val="75000"/>
                  </a:schemeClr>
                </a:solidFill>
                <a:hlinkClick r:id="rId2">
                  <a:extLst>
                    <a:ext uri="{A12FA001-AC4F-418D-AE19-62706E023703}">
                      <ahyp:hlinkClr xmlns:ahyp="http://schemas.microsoft.com/office/drawing/2018/hyperlinkcolor" val="tx"/>
                    </a:ext>
                  </a:extLst>
                </a:hlinkClick>
              </a:rPr>
              <a:t>https://eknet.esbjergkommune.dk/documents/36210</a:t>
            </a:r>
            <a:endParaRPr lang="da-DK" sz="1400" dirty="0">
              <a:solidFill>
                <a:schemeClr val="bg2">
                  <a:lumMod val="75000"/>
                </a:schemeClr>
              </a:solidFill>
            </a:endParaRPr>
          </a:p>
        </p:txBody>
      </p:sp>
      <p:pic>
        <p:nvPicPr>
          <p:cNvPr id="5" name="Billede 4">
            <a:extLst>
              <a:ext uri="{FF2B5EF4-FFF2-40B4-BE49-F238E27FC236}">
                <a16:creationId xmlns:a16="http://schemas.microsoft.com/office/drawing/2014/main" id="{A346F1BB-318A-4064-8A3E-1D586FBA36FB}"/>
              </a:ext>
            </a:extLst>
          </p:cNvPr>
          <p:cNvPicPr>
            <a:picLocks noChangeAspect="1"/>
          </p:cNvPicPr>
          <p:nvPr/>
        </p:nvPicPr>
        <p:blipFill>
          <a:blip r:embed="rId3"/>
          <a:stretch>
            <a:fillRect/>
          </a:stretch>
        </p:blipFill>
        <p:spPr>
          <a:xfrm>
            <a:off x="838200" y="1547871"/>
            <a:ext cx="2971953" cy="4261069"/>
          </a:xfrm>
          <a:prstGeom prst="rect">
            <a:avLst/>
          </a:prstGeom>
        </p:spPr>
      </p:pic>
      <p:pic>
        <p:nvPicPr>
          <p:cNvPr id="6" name="Billede 5">
            <a:extLst>
              <a:ext uri="{FF2B5EF4-FFF2-40B4-BE49-F238E27FC236}">
                <a16:creationId xmlns:a16="http://schemas.microsoft.com/office/drawing/2014/main" id="{410C6550-BCDE-4A6A-A57B-3FE83DC35B21}"/>
              </a:ext>
            </a:extLst>
          </p:cNvPr>
          <p:cNvPicPr>
            <a:picLocks noChangeAspect="1"/>
          </p:cNvPicPr>
          <p:nvPr/>
        </p:nvPicPr>
        <p:blipFill>
          <a:blip r:embed="rId4"/>
          <a:stretch>
            <a:fillRect/>
          </a:stretch>
        </p:blipFill>
        <p:spPr>
          <a:xfrm>
            <a:off x="4941952" y="1341719"/>
            <a:ext cx="6950216" cy="5319149"/>
          </a:xfrm>
          <a:prstGeom prst="rect">
            <a:avLst/>
          </a:prstGeom>
        </p:spPr>
      </p:pic>
      <p:sp>
        <p:nvSpPr>
          <p:cNvPr id="7" name="Pladsholder til indhold 2">
            <a:extLst>
              <a:ext uri="{FF2B5EF4-FFF2-40B4-BE49-F238E27FC236}">
                <a16:creationId xmlns:a16="http://schemas.microsoft.com/office/drawing/2014/main" id="{713EFF55-6FA0-49C0-B857-21517F37CC3E}"/>
              </a:ext>
            </a:extLst>
          </p:cNvPr>
          <p:cNvSpPr txBox="1">
            <a:spLocks/>
          </p:cNvSpPr>
          <p:nvPr/>
        </p:nvSpPr>
        <p:spPr>
          <a:xfrm rot="1870421">
            <a:off x="7343775" y="4695029"/>
            <a:ext cx="3895725" cy="1165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a:solidFill>
                  <a:srgbClr val="C00000"/>
                </a:solidFill>
              </a:rPr>
              <a:t>Hvilke systemer til hvad</a:t>
            </a:r>
          </a:p>
          <a:p>
            <a:pPr marL="0" indent="0">
              <a:buFont typeface="Arial" panose="020B0604020202020204" pitchFamily="34" charset="0"/>
              <a:buNone/>
            </a:pPr>
            <a:r>
              <a:rPr lang="da-DK">
                <a:solidFill>
                  <a:srgbClr val="C00000"/>
                </a:solidFill>
              </a:rPr>
              <a:t>Adgange</a:t>
            </a:r>
          </a:p>
          <a:p>
            <a:endParaRPr lang="da-DK" dirty="0"/>
          </a:p>
        </p:txBody>
      </p:sp>
    </p:spTree>
    <p:extLst>
      <p:ext uri="{BB962C8B-B14F-4D97-AF65-F5344CB8AC3E}">
        <p14:creationId xmlns:p14="http://schemas.microsoft.com/office/powerpoint/2010/main" val="43407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07822-8481-447D-B219-270783FFED0F}"/>
              </a:ext>
            </a:extLst>
          </p:cNvPr>
          <p:cNvSpPr>
            <a:spLocks noGrp="1"/>
          </p:cNvSpPr>
          <p:nvPr>
            <p:ph type="title"/>
          </p:nvPr>
        </p:nvSpPr>
        <p:spPr/>
        <p:txBody>
          <a:bodyPr/>
          <a:lstStyle/>
          <a:p>
            <a:r>
              <a:rPr lang="da-DK" dirty="0"/>
              <a:t>Nu</a:t>
            </a:r>
          </a:p>
        </p:txBody>
      </p:sp>
      <p:pic>
        <p:nvPicPr>
          <p:cNvPr id="7" name="Billede 6">
            <a:extLst>
              <a:ext uri="{FF2B5EF4-FFF2-40B4-BE49-F238E27FC236}">
                <a16:creationId xmlns:a16="http://schemas.microsoft.com/office/drawing/2014/main" id="{030A7E3B-EB53-4E91-B8E2-B6B0D14B9B26}"/>
              </a:ext>
            </a:extLst>
          </p:cNvPr>
          <p:cNvPicPr>
            <a:picLocks noChangeAspect="1"/>
          </p:cNvPicPr>
          <p:nvPr/>
        </p:nvPicPr>
        <p:blipFill>
          <a:blip r:embed="rId2"/>
          <a:stretch>
            <a:fillRect/>
          </a:stretch>
        </p:blipFill>
        <p:spPr>
          <a:xfrm>
            <a:off x="2621449" y="0"/>
            <a:ext cx="9391332" cy="6683498"/>
          </a:xfrm>
          <a:prstGeom prst="rect">
            <a:avLst/>
          </a:prstGeom>
        </p:spPr>
      </p:pic>
      <p:sp>
        <p:nvSpPr>
          <p:cNvPr id="6" name="Rektangel 5">
            <a:extLst>
              <a:ext uri="{FF2B5EF4-FFF2-40B4-BE49-F238E27FC236}">
                <a16:creationId xmlns:a16="http://schemas.microsoft.com/office/drawing/2014/main" id="{D4B2BE4A-09A2-4859-986F-67D80CFAD6B6}"/>
              </a:ext>
            </a:extLst>
          </p:cNvPr>
          <p:cNvSpPr/>
          <p:nvPr/>
        </p:nvSpPr>
        <p:spPr>
          <a:xfrm>
            <a:off x="179219" y="6361030"/>
            <a:ext cx="6927433" cy="246221"/>
          </a:xfrm>
          <a:prstGeom prst="rect">
            <a:avLst/>
          </a:prstGeom>
        </p:spPr>
        <p:txBody>
          <a:bodyPr wrap="square">
            <a:spAutoFit/>
          </a:bodyPr>
          <a:lstStyle/>
          <a:p>
            <a:r>
              <a:rPr lang="da-DK" sz="1000" dirty="0">
                <a:solidFill>
                  <a:schemeClr val="bg2">
                    <a:lumMod val="75000"/>
                  </a:schemeClr>
                </a:solidFill>
                <a:hlinkClick r:id="rId3">
                  <a:extLst>
                    <a:ext uri="{A12FA001-AC4F-418D-AE19-62706E023703}">
                      <ahyp:hlinkClr xmlns:ahyp="http://schemas.microsoft.com/office/drawing/2018/hyperlinkcolor" val="tx"/>
                    </a:ext>
                  </a:extLst>
                </a:hlinkClick>
              </a:rPr>
              <a:t>https://eknet.esbjergkommune.dk/documents/78834?open=78837</a:t>
            </a:r>
            <a:r>
              <a:rPr lang="da-DK" sz="1000" dirty="0">
                <a:solidFill>
                  <a:schemeClr val="bg2">
                    <a:lumMod val="75000"/>
                  </a:schemeClr>
                </a:solidFill>
              </a:rPr>
              <a:t> </a:t>
            </a:r>
          </a:p>
        </p:txBody>
      </p:sp>
    </p:spTree>
    <p:extLst>
      <p:ext uri="{BB962C8B-B14F-4D97-AF65-F5344CB8AC3E}">
        <p14:creationId xmlns:p14="http://schemas.microsoft.com/office/powerpoint/2010/main" val="74848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7DE3F-B98C-4E6F-881C-1267F62549FE}"/>
              </a:ext>
            </a:extLst>
          </p:cNvPr>
          <p:cNvSpPr>
            <a:spLocks noGrp="1"/>
          </p:cNvSpPr>
          <p:nvPr>
            <p:ph type="title"/>
          </p:nvPr>
        </p:nvSpPr>
        <p:spPr/>
        <p:txBody>
          <a:bodyPr/>
          <a:lstStyle/>
          <a:p>
            <a:r>
              <a:rPr lang="da-DK" dirty="0"/>
              <a:t>2020/21</a:t>
            </a:r>
          </a:p>
        </p:txBody>
      </p:sp>
      <p:pic>
        <p:nvPicPr>
          <p:cNvPr id="4" name="Pladsholder til indhold 3">
            <a:extLst>
              <a:ext uri="{FF2B5EF4-FFF2-40B4-BE49-F238E27FC236}">
                <a16:creationId xmlns:a16="http://schemas.microsoft.com/office/drawing/2014/main" id="{0D0F56DE-0E7A-4489-92F8-21D49BFD505D}"/>
              </a:ext>
            </a:extLst>
          </p:cNvPr>
          <p:cNvPicPr>
            <a:picLocks noGrp="1" noChangeAspect="1"/>
          </p:cNvPicPr>
          <p:nvPr>
            <p:ph idx="1"/>
          </p:nvPr>
        </p:nvPicPr>
        <p:blipFill>
          <a:blip r:embed="rId2"/>
          <a:stretch>
            <a:fillRect/>
          </a:stretch>
        </p:blipFill>
        <p:spPr>
          <a:xfrm>
            <a:off x="3026981" y="302332"/>
            <a:ext cx="8811764" cy="6190543"/>
          </a:xfrm>
          <a:prstGeom prst="rect">
            <a:avLst/>
          </a:prstGeom>
        </p:spPr>
      </p:pic>
      <p:sp>
        <p:nvSpPr>
          <p:cNvPr id="5" name="Ellipse 4">
            <a:extLst>
              <a:ext uri="{FF2B5EF4-FFF2-40B4-BE49-F238E27FC236}">
                <a16:creationId xmlns:a16="http://schemas.microsoft.com/office/drawing/2014/main" id="{1050FB14-E8BF-4E91-A357-541465E859BE}"/>
              </a:ext>
            </a:extLst>
          </p:cNvPr>
          <p:cNvSpPr/>
          <p:nvPr/>
        </p:nvSpPr>
        <p:spPr>
          <a:xfrm>
            <a:off x="9530080" y="1778000"/>
            <a:ext cx="2042160" cy="1005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972ACF6C-7AD1-4391-B998-9AA39247CE4A}"/>
              </a:ext>
            </a:extLst>
          </p:cNvPr>
          <p:cNvSpPr/>
          <p:nvPr/>
        </p:nvSpPr>
        <p:spPr>
          <a:xfrm>
            <a:off x="5801360" y="1574800"/>
            <a:ext cx="3627120" cy="11217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3906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42A54-EEC1-423D-A6E2-C2F40BC8819E}"/>
              </a:ext>
            </a:extLst>
          </p:cNvPr>
          <p:cNvSpPr>
            <a:spLocks noGrp="1"/>
          </p:cNvSpPr>
          <p:nvPr>
            <p:ph type="title"/>
          </p:nvPr>
        </p:nvSpPr>
        <p:spPr/>
        <p:txBody>
          <a:bodyPr/>
          <a:lstStyle/>
          <a:p>
            <a:r>
              <a:rPr lang="da-DK" dirty="0"/>
              <a:t>Implementeringsplan</a:t>
            </a:r>
          </a:p>
        </p:txBody>
      </p:sp>
      <p:pic>
        <p:nvPicPr>
          <p:cNvPr id="4" name="Pladsholder til indhold 3">
            <a:extLst>
              <a:ext uri="{FF2B5EF4-FFF2-40B4-BE49-F238E27FC236}">
                <a16:creationId xmlns:a16="http://schemas.microsoft.com/office/drawing/2014/main" id="{E55BA616-C859-463F-815C-F33478490279}"/>
              </a:ext>
            </a:extLst>
          </p:cNvPr>
          <p:cNvPicPr>
            <a:picLocks noGrp="1" noChangeAspect="1"/>
          </p:cNvPicPr>
          <p:nvPr>
            <p:ph idx="1"/>
          </p:nvPr>
        </p:nvPicPr>
        <p:blipFill>
          <a:blip r:embed="rId2"/>
          <a:stretch>
            <a:fillRect/>
          </a:stretch>
        </p:blipFill>
        <p:spPr>
          <a:xfrm>
            <a:off x="5607676" y="1356917"/>
            <a:ext cx="6353095" cy="5293011"/>
          </a:xfrm>
          <a:prstGeom prst="rect">
            <a:avLst/>
          </a:prstGeom>
        </p:spPr>
      </p:pic>
      <p:pic>
        <p:nvPicPr>
          <p:cNvPr id="5" name="Billede 4">
            <a:extLst>
              <a:ext uri="{FF2B5EF4-FFF2-40B4-BE49-F238E27FC236}">
                <a16:creationId xmlns:a16="http://schemas.microsoft.com/office/drawing/2014/main" id="{6D3568D9-B785-4627-86BE-91CA5D4CB5F0}"/>
              </a:ext>
            </a:extLst>
          </p:cNvPr>
          <p:cNvPicPr>
            <a:picLocks noChangeAspect="1"/>
          </p:cNvPicPr>
          <p:nvPr/>
        </p:nvPicPr>
        <p:blipFill>
          <a:blip r:embed="rId3"/>
          <a:stretch>
            <a:fillRect/>
          </a:stretch>
        </p:blipFill>
        <p:spPr>
          <a:xfrm>
            <a:off x="940928" y="1481522"/>
            <a:ext cx="2952902" cy="4210266"/>
          </a:xfrm>
          <a:prstGeom prst="rect">
            <a:avLst/>
          </a:prstGeom>
        </p:spPr>
      </p:pic>
      <p:sp>
        <p:nvSpPr>
          <p:cNvPr id="6" name="Rektangel 5">
            <a:extLst>
              <a:ext uri="{FF2B5EF4-FFF2-40B4-BE49-F238E27FC236}">
                <a16:creationId xmlns:a16="http://schemas.microsoft.com/office/drawing/2014/main" id="{0D1C92EA-8417-4A5C-8571-9BB503D0D111}"/>
              </a:ext>
            </a:extLst>
          </p:cNvPr>
          <p:cNvSpPr/>
          <p:nvPr/>
        </p:nvSpPr>
        <p:spPr>
          <a:xfrm>
            <a:off x="838200" y="5839063"/>
            <a:ext cx="5670783" cy="307777"/>
          </a:xfrm>
          <a:prstGeom prst="rect">
            <a:avLst/>
          </a:prstGeom>
        </p:spPr>
        <p:txBody>
          <a:bodyPr wrap="none">
            <a:spAutoFit/>
          </a:bodyPr>
          <a:lstStyle/>
          <a:p>
            <a:r>
              <a:rPr lang="da-DK" sz="1400" dirty="0">
                <a:solidFill>
                  <a:schemeClr val="bg2">
                    <a:lumMod val="75000"/>
                  </a:schemeClr>
                </a:solidFill>
                <a:hlinkClick r:id="rId4">
                  <a:extLst>
                    <a:ext uri="{A12FA001-AC4F-418D-AE19-62706E023703}">
                      <ahyp:hlinkClr xmlns:ahyp="http://schemas.microsoft.com/office/drawing/2018/hyperlinkcolor" val="tx"/>
                    </a:ext>
                  </a:extLst>
                </a:hlinkClick>
              </a:rPr>
              <a:t>https://eknet.esbjergkommune.dk/api/documents/79053/data?inline=true</a:t>
            </a:r>
            <a:r>
              <a:rPr lang="da-DK" sz="1400" dirty="0">
                <a:solidFill>
                  <a:schemeClr val="bg2">
                    <a:lumMod val="75000"/>
                  </a:schemeClr>
                </a:solidFill>
              </a:rPr>
              <a:t> </a:t>
            </a:r>
          </a:p>
        </p:txBody>
      </p:sp>
      <p:sp>
        <p:nvSpPr>
          <p:cNvPr id="7" name="Pladsholder til indhold 2">
            <a:extLst>
              <a:ext uri="{FF2B5EF4-FFF2-40B4-BE49-F238E27FC236}">
                <a16:creationId xmlns:a16="http://schemas.microsoft.com/office/drawing/2014/main" id="{295C1CD2-8F74-4B32-B946-6F41430C965F}"/>
              </a:ext>
            </a:extLst>
          </p:cNvPr>
          <p:cNvSpPr txBox="1">
            <a:spLocks/>
          </p:cNvSpPr>
          <p:nvPr/>
        </p:nvSpPr>
        <p:spPr>
          <a:xfrm rot="1560993">
            <a:off x="7850647" y="3449384"/>
            <a:ext cx="3914775" cy="1108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solidFill>
                  <a:srgbClr val="C00000"/>
                </a:solidFill>
              </a:rPr>
              <a:t>Organisering og opgaver</a:t>
            </a:r>
          </a:p>
          <a:p>
            <a:pPr marL="0" indent="0">
              <a:buFont typeface="Arial" panose="020B0604020202020204" pitchFamily="34" charset="0"/>
              <a:buNone/>
            </a:pPr>
            <a:r>
              <a:rPr lang="da-DK" dirty="0">
                <a:solidFill>
                  <a:srgbClr val="C00000"/>
                </a:solidFill>
              </a:rPr>
              <a:t>Roller og ansvar</a:t>
            </a:r>
          </a:p>
          <a:p>
            <a:endParaRPr lang="da-DK" dirty="0"/>
          </a:p>
        </p:txBody>
      </p:sp>
    </p:spTree>
    <p:extLst>
      <p:ext uri="{BB962C8B-B14F-4D97-AF65-F5344CB8AC3E}">
        <p14:creationId xmlns:p14="http://schemas.microsoft.com/office/powerpoint/2010/main" val="65907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C3AC4-8AD0-4AE6-83D4-350E5EABF10D}"/>
              </a:ext>
            </a:extLst>
          </p:cNvPr>
          <p:cNvSpPr>
            <a:spLocks noGrp="1"/>
          </p:cNvSpPr>
          <p:nvPr>
            <p:ph type="title"/>
          </p:nvPr>
        </p:nvSpPr>
        <p:spPr/>
        <p:txBody>
          <a:bodyPr/>
          <a:lstStyle/>
          <a:p>
            <a:r>
              <a:rPr lang="da-DK" dirty="0"/>
              <a:t>Roller og ansvar - ledere</a:t>
            </a:r>
          </a:p>
        </p:txBody>
      </p:sp>
      <p:sp>
        <p:nvSpPr>
          <p:cNvPr id="3" name="Pladsholder til indhold 2">
            <a:extLst>
              <a:ext uri="{FF2B5EF4-FFF2-40B4-BE49-F238E27FC236}">
                <a16:creationId xmlns:a16="http://schemas.microsoft.com/office/drawing/2014/main" id="{CB75F8E3-2466-4580-B672-3B361DFCEE85}"/>
              </a:ext>
            </a:extLst>
          </p:cNvPr>
          <p:cNvSpPr>
            <a:spLocks noGrp="1"/>
          </p:cNvSpPr>
          <p:nvPr>
            <p:ph idx="1"/>
          </p:nvPr>
        </p:nvSpPr>
        <p:spPr>
          <a:xfrm>
            <a:off x="838200" y="1476375"/>
            <a:ext cx="10515600" cy="4700588"/>
          </a:xfrm>
        </p:spPr>
        <p:txBody>
          <a:bodyPr>
            <a:normAutofit/>
          </a:bodyPr>
          <a:lstStyle/>
          <a:p>
            <a:pPr marL="0" indent="0">
              <a:buNone/>
            </a:pPr>
            <a:r>
              <a:rPr lang="da-DK" dirty="0"/>
              <a:t>Lederne har ansvaret for at de strategiske intentioner i målsætninger, anvendelsesstrategi og succeskriterier omkring Aula, realiseres. </a:t>
            </a:r>
          </a:p>
          <a:p>
            <a:pPr marL="0" indent="0">
              <a:buNone/>
            </a:pPr>
            <a:endParaRPr lang="da-DK" dirty="0"/>
          </a:p>
          <a:p>
            <a:pPr marL="0" indent="0">
              <a:buNone/>
            </a:pPr>
            <a:r>
              <a:rPr lang="da-DK" dirty="0"/>
              <a:t>Ledere både centralt og lokalt, skal have deres fokus på, at lede medarbejdere, processer og værktøjer gennem den forandring, som implementeringen medfører, således at medarbejderne styres sikkert og effektivt frem til fuld ibrugtagning af Aula og så forældrene oplever et styrket samarbejde. </a:t>
            </a:r>
          </a:p>
        </p:txBody>
      </p:sp>
    </p:spTree>
    <p:extLst>
      <p:ext uri="{BB962C8B-B14F-4D97-AF65-F5344CB8AC3E}">
        <p14:creationId xmlns:p14="http://schemas.microsoft.com/office/powerpoint/2010/main" val="353332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48C11-D395-4887-8501-10247E2FA168}"/>
              </a:ext>
            </a:extLst>
          </p:cNvPr>
          <p:cNvSpPr>
            <a:spLocks noGrp="1"/>
          </p:cNvSpPr>
          <p:nvPr>
            <p:ph type="title"/>
          </p:nvPr>
        </p:nvSpPr>
        <p:spPr/>
        <p:txBody>
          <a:bodyPr/>
          <a:lstStyle/>
          <a:p>
            <a:r>
              <a:rPr lang="da-DK" dirty="0"/>
              <a:t>Roller og ansvar - ledere</a:t>
            </a:r>
          </a:p>
        </p:txBody>
      </p:sp>
      <p:sp>
        <p:nvSpPr>
          <p:cNvPr id="3" name="Pladsholder til indhold 2">
            <a:extLst>
              <a:ext uri="{FF2B5EF4-FFF2-40B4-BE49-F238E27FC236}">
                <a16:creationId xmlns:a16="http://schemas.microsoft.com/office/drawing/2014/main" id="{7511932E-BD06-44CA-9360-8E76B3487584}"/>
              </a:ext>
            </a:extLst>
          </p:cNvPr>
          <p:cNvSpPr>
            <a:spLocks noGrp="1"/>
          </p:cNvSpPr>
          <p:nvPr>
            <p:ph idx="1"/>
          </p:nvPr>
        </p:nvSpPr>
        <p:spPr/>
        <p:txBody>
          <a:bodyPr/>
          <a:lstStyle/>
          <a:p>
            <a:pPr marL="0" indent="0">
              <a:buNone/>
            </a:pPr>
            <a:r>
              <a:rPr lang="da-DK" dirty="0"/>
              <a:t>I implementeringsfasen er en del af ledelsesopgaven desuden, at: </a:t>
            </a:r>
          </a:p>
          <a:p>
            <a:r>
              <a:rPr lang="da-DK" dirty="0"/>
              <a:t>Deltage i kompetenceudviklingen for ledere </a:t>
            </a:r>
          </a:p>
          <a:p>
            <a:r>
              <a:rPr lang="da-DK" dirty="0"/>
              <a:t>Sørge for den interne kommunikation, koordinering og facilitering af implementeringen i egen organisatoriske enhed </a:t>
            </a:r>
          </a:p>
          <a:p>
            <a:r>
              <a:rPr lang="da-DK" dirty="0"/>
              <a:t>Sikre opsætningen af Aula finder sted</a:t>
            </a:r>
          </a:p>
          <a:p>
            <a:r>
              <a:rPr lang="da-DK" dirty="0"/>
              <a:t>Udpege superbrugerne og sende navnene til Jacob og Annette. </a:t>
            </a:r>
          </a:p>
          <a:p>
            <a:r>
              <a:rPr lang="da-DK" dirty="0"/>
              <a:t>Sørge for at, forældre klædes på, til at anvende AULA</a:t>
            </a:r>
          </a:p>
          <a:p>
            <a:endParaRPr lang="da-DK" dirty="0"/>
          </a:p>
        </p:txBody>
      </p:sp>
    </p:spTree>
    <p:extLst>
      <p:ext uri="{BB962C8B-B14F-4D97-AF65-F5344CB8AC3E}">
        <p14:creationId xmlns:p14="http://schemas.microsoft.com/office/powerpoint/2010/main" val="327634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DBADB-265D-442E-8495-65635167579C}"/>
              </a:ext>
            </a:extLst>
          </p:cNvPr>
          <p:cNvSpPr>
            <a:spLocks noGrp="1"/>
          </p:cNvSpPr>
          <p:nvPr>
            <p:ph type="title"/>
          </p:nvPr>
        </p:nvSpPr>
        <p:spPr/>
        <p:txBody>
          <a:bodyPr/>
          <a:lstStyle/>
          <a:p>
            <a:r>
              <a:rPr lang="da-DK" dirty="0"/>
              <a:t>Institutionsadministrator - opsætning</a:t>
            </a:r>
          </a:p>
        </p:txBody>
      </p:sp>
      <p:sp>
        <p:nvSpPr>
          <p:cNvPr id="3" name="Pladsholder til indhold 2">
            <a:extLst>
              <a:ext uri="{FF2B5EF4-FFF2-40B4-BE49-F238E27FC236}">
                <a16:creationId xmlns:a16="http://schemas.microsoft.com/office/drawing/2014/main" id="{74AD185C-6DCC-4815-A4C4-F9BB8B076AAF}"/>
              </a:ext>
            </a:extLst>
          </p:cNvPr>
          <p:cNvSpPr>
            <a:spLocks noGrp="1"/>
          </p:cNvSpPr>
          <p:nvPr>
            <p:ph idx="1"/>
          </p:nvPr>
        </p:nvSpPr>
        <p:spPr/>
        <p:txBody>
          <a:bodyPr/>
          <a:lstStyle/>
          <a:p>
            <a:pPr marL="0" indent="0">
              <a:buNone/>
            </a:pPr>
            <a:r>
              <a:rPr lang="da-DK" dirty="0"/>
              <a:t>Dagtilbuddenes pædagogiske ledere er institutionsadministratorer for egen afdelings Aula.</a:t>
            </a:r>
          </a:p>
          <a:p>
            <a:pPr marL="0" indent="0">
              <a:buNone/>
            </a:pPr>
            <a:r>
              <a:rPr lang="da-DK" dirty="0"/>
              <a:t>Opgaven er at deltage ved den kommunale uddannelse af institutionsadministratorer og opsætte egen afdelings Aula samt stå for de løbende tilretninger i Aula og de brugeradministrative systemer (Tabulex Admin).</a:t>
            </a:r>
          </a:p>
          <a:p>
            <a:pPr marL="0" indent="0">
              <a:buNone/>
            </a:pPr>
            <a:endParaRPr lang="da-DK" dirty="0"/>
          </a:p>
          <a:p>
            <a:r>
              <a:rPr lang="da-DK" dirty="0"/>
              <a:t>30.09. Skypemøde – forberedelse til opsætning</a:t>
            </a:r>
          </a:p>
          <a:p>
            <a:r>
              <a:rPr lang="da-DK" dirty="0"/>
              <a:t>21./22.10 2 timers workshop – praktisk opsætning</a:t>
            </a:r>
          </a:p>
          <a:p>
            <a:pPr marL="0" indent="0">
              <a:buNone/>
            </a:pPr>
            <a:endParaRPr lang="da-DK" dirty="0"/>
          </a:p>
        </p:txBody>
      </p:sp>
    </p:spTree>
    <p:extLst>
      <p:ext uri="{BB962C8B-B14F-4D97-AF65-F5344CB8AC3E}">
        <p14:creationId xmlns:p14="http://schemas.microsoft.com/office/powerpoint/2010/main" val="138991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04D78-0205-4113-A2EB-2BFC1E1F7032}"/>
              </a:ext>
            </a:extLst>
          </p:cNvPr>
          <p:cNvSpPr>
            <a:spLocks noGrp="1"/>
          </p:cNvSpPr>
          <p:nvPr>
            <p:ph type="title"/>
          </p:nvPr>
        </p:nvSpPr>
        <p:spPr/>
        <p:txBody>
          <a:bodyPr/>
          <a:lstStyle/>
          <a:p>
            <a:r>
              <a:rPr lang="da-DK" dirty="0"/>
              <a:t>Roller og ansvar - superbrugere</a:t>
            </a:r>
          </a:p>
        </p:txBody>
      </p:sp>
      <p:sp>
        <p:nvSpPr>
          <p:cNvPr id="3" name="Pladsholder til indhold 2">
            <a:extLst>
              <a:ext uri="{FF2B5EF4-FFF2-40B4-BE49-F238E27FC236}">
                <a16:creationId xmlns:a16="http://schemas.microsoft.com/office/drawing/2014/main" id="{E9035E7F-B35F-4297-8562-12A4C3E3FEC7}"/>
              </a:ext>
            </a:extLst>
          </p:cNvPr>
          <p:cNvSpPr>
            <a:spLocks noGrp="1"/>
          </p:cNvSpPr>
          <p:nvPr>
            <p:ph idx="1"/>
          </p:nvPr>
        </p:nvSpPr>
        <p:spPr/>
        <p:txBody>
          <a:bodyPr/>
          <a:lstStyle/>
          <a:p>
            <a:pPr marL="0" indent="0">
              <a:buNone/>
            </a:pPr>
            <a:r>
              <a:rPr lang="da-DK" dirty="0"/>
              <a:t>Superbrugerne står for den interne uddannelse af kollegaer i brugen af Aula og har derfor en afgørende rolle i denne fase. </a:t>
            </a:r>
          </a:p>
          <a:p>
            <a:pPr marL="0" indent="0">
              <a:buNone/>
            </a:pPr>
            <a:r>
              <a:rPr lang="da-DK" dirty="0"/>
              <a:t>Derudover har superbrugerne ligeledes en vigtig rolle, ifm. den organisatoriske implementering ift. løbende opfølgning og tilpasning af nye arbejdsgange, fordi de har en større viden og indsigt i Aula, som kan kobles til eksisterende praksis og sættes i spil i den løbende læring.</a:t>
            </a:r>
          </a:p>
        </p:txBody>
      </p:sp>
    </p:spTree>
    <p:extLst>
      <p:ext uri="{BB962C8B-B14F-4D97-AF65-F5344CB8AC3E}">
        <p14:creationId xmlns:p14="http://schemas.microsoft.com/office/powerpoint/2010/main" val="417915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5EA72-9810-43A1-B9BA-C71BA93BB981}"/>
              </a:ext>
            </a:extLst>
          </p:cNvPr>
          <p:cNvSpPr>
            <a:spLocks noGrp="1"/>
          </p:cNvSpPr>
          <p:nvPr>
            <p:ph type="title"/>
          </p:nvPr>
        </p:nvSpPr>
        <p:spPr/>
        <p:txBody>
          <a:bodyPr/>
          <a:lstStyle/>
          <a:p>
            <a:r>
              <a:rPr lang="da-DK" dirty="0"/>
              <a:t>Opgaver - superbrugere</a:t>
            </a:r>
          </a:p>
        </p:txBody>
      </p:sp>
      <p:sp>
        <p:nvSpPr>
          <p:cNvPr id="3" name="Pladsholder til indhold 2">
            <a:extLst>
              <a:ext uri="{FF2B5EF4-FFF2-40B4-BE49-F238E27FC236}">
                <a16:creationId xmlns:a16="http://schemas.microsoft.com/office/drawing/2014/main" id="{93635FFB-9FDB-435E-B388-7EC2130B58BE}"/>
              </a:ext>
            </a:extLst>
          </p:cNvPr>
          <p:cNvSpPr>
            <a:spLocks noGrp="1"/>
          </p:cNvSpPr>
          <p:nvPr>
            <p:ph idx="1"/>
          </p:nvPr>
        </p:nvSpPr>
        <p:spPr/>
        <p:txBody>
          <a:bodyPr>
            <a:normAutofit/>
          </a:bodyPr>
          <a:lstStyle/>
          <a:p>
            <a:r>
              <a:rPr lang="da-DK" dirty="0"/>
              <a:t>Superbrugerne har i samarbejde med Annette, Jacob og dagtilbuddenes kommunale administrator to opgaver:</a:t>
            </a:r>
          </a:p>
          <a:p>
            <a:pPr lvl="1"/>
            <a:r>
              <a:rPr lang="da-DK" dirty="0"/>
              <a:t>I samarbejde med egen ledelse, forestå uddannelsen af de øvrige medarbejdere i egen afdeling.</a:t>
            </a:r>
          </a:p>
          <a:p>
            <a:pPr lvl="1"/>
            <a:r>
              <a:rPr lang="da-DK" dirty="0"/>
              <a:t>I Dagplejen deltager superbrugeren sammen med Annette, ved uddannelsen af de digitale dagplejere.</a:t>
            </a:r>
          </a:p>
          <a:p>
            <a:pPr lvl="1"/>
            <a:r>
              <a:rPr lang="da-DK" dirty="0"/>
              <a:t>Den fremadrettede support opgave omkring AULA, for egen afdeling. Denne foregår i samarbejde med dagtilbuddenes kommunale administrator. </a:t>
            </a:r>
          </a:p>
          <a:p>
            <a:pPr lvl="1"/>
            <a:r>
              <a:rPr lang="da-DK" dirty="0"/>
              <a:t>I Dagplejen har Alice den fremadrettede administrative support opgave, i samarbejde med dagtilbuddenes kommunale administrator.</a:t>
            </a:r>
          </a:p>
        </p:txBody>
      </p:sp>
    </p:spTree>
    <p:extLst>
      <p:ext uri="{BB962C8B-B14F-4D97-AF65-F5344CB8AC3E}">
        <p14:creationId xmlns:p14="http://schemas.microsoft.com/office/powerpoint/2010/main" val="211192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2C7B501-450B-4DAD-BB6B-DD418C4BD94F}"/>
              </a:ext>
            </a:extLst>
          </p:cNvPr>
          <p:cNvSpPr txBox="1">
            <a:spLocks/>
          </p:cNvSpPr>
          <p:nvPr/>
        </p:nvSpPr>
        <p:spPr>
          <a:xfrm>
            <a:off x="-4645478" y="-691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r"/>
            <a:r>
              <a:rPr lang="da-DK"/>
              <a:t>Aula organisering Esbjerg</a:t>
            </a:r>
            <a:endParaRPr lang="da-DK" dirty="0"/>
          </a:p>
        </p:txBody>
      </p:sp>
      <p:pic>
        <p:nvPicPr>
          <p:cNvPr id="5" name="Billede 4">
            <a:extLst>
              <a:ext uri="{FF2B5EF4-FFF2-40B4-BE49-F238E27FC236}">
                <a16:creationId xmlns:a16="http://schemas.microsoft.com/office/drawing/2014/main" id="{53533A97-B662-4C00-95C0-9DDD90A74BCB}"/>
              </a:ext>
            </a:extLst>
          </p:cNvPr>
          <p:cNvPicPr>
            <a:picLocks noChangeAspect="1"/>
          </p:cNvPicPr>
          <p:nvPr/>
        </p:nvPicPr>
        <p:blipFill>
          <a:blip r:embed="rId2"/>
          <a:stretch>
            <a:fillRect/>
          </a:stretch>
        </p:blipFill>
        <p:spPr>
          <a:xfrm>
            <a:off x="267972" y="1027472"/>
            <a:ext cx="7968343" cy="5617571"/>
          </a:xfrm>
          <a:prstGeom prst="rect">
            <a:avLst/>
          </a:prstGeom>
        </p:spPr>
      </p:pic>
      <p:sp>
        <p:nvSpPr>
          <p:cNvPr id="6" name="Pil: nedad 5">
            <a:extLst>
              <a:ext uri="{FF2B5EF4-FFF2-40B4-BE49-F238E27FC236}">
                <a16:creationId xmlns:a16="http://schemas.microsoft.com/office/drawing/2014/main" id="{884970CF-4B01-4D6E-8FED-B376E905E15C}"/>
              </a:ext>
            </a:extLst>
          </p:cNvPr>
          <p:cNvSpPr/>
          <p:nvPr/>
        </p:nvSpPr>
        <p:spPr>
          <a:xfrm rot="2313137">
            <a:off x="7902019" y="2549012"/>
            <a:ext cx="668594" cy="17599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0208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C6E6-FD80-4C25-B29F-62B890E3F52B}"/>
              </a:ext>
            </a:extLst>
          </p:cNvPr>
          <p:cNvSpPr>
            <a:spLocks noGrp="1"/>
          </p:cNvSpPr>
          <p:nvPr>
            <p:ph type="title"/>
          </p:nvPr>
        </p:nvSpPr>
        <p:spPr/>
        <p:txBody>
          <a:bodyPr/>
          <a:lstStyle/>
          <a:p>
            <a:r>
              <a:rPr lang="da-DK" dirty="0"/>
              <a:t>Yderligere information</a:t>
            </a:r>
          </a:p>
        </p:txBody>
      </p:sp>
      <p:sp>
        <p:nvSpPr>
          <p:cNvPr id="3" name="Pladsholder til indhold 2">
            <a:extLst>
              <a:ext uri="{FF2B5EF4-FFF2-40B4-BE49-F238E27FC236}">
                <a16:creationId xmlns:a16="http://schemas.microsoft.com/office/drawing/2014/main" id="{3192F41C-74F4-43CB-8F2B-9FB3D9B49F8F}"/>
              </a:ext>
            </a:extLst>
          </p:cNvPr>
          <p:cNvSpPr>
            <a:spLocks noGrp="1"/>
          </p:cNvSpPr>
          <p:nvPr>
            <p:ph idx="1"/>
          </p:nvPr>
        </p:nvSpPr>
        <p:spPr/>
        <p:txBody>
          <a:bodyPr/>
          <a:lstStyle/>
          <a:p>
            <a:r>
              <a:rPr lang="da-DK" dirty="0"/>
              <a:t>Aulainfo - </a:t>
            </a:r>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https://aulainfo.dk/</a:t>
            </a:r>
            <a:endParaRPr lang="da-DK" dirty="0">
              <a:solidFill>
                <a:schemeClr val="bg2">
                  <a:lumMod val="75000"/>
                </a:schemeClr>
              </a:solidFill>
            </a:endParaRPr>
          </a:p>
          <a:p>
            <a:r>
              <a:rPr lang="da-DK" dirty="0"/>
              <a:t>Aula EKnet - </a:t>
            </a:r>
            <a:r>
              <a:rPr lang="da-DK" dirty="0">
                <a:solidFill>
                  <a:schemeClr val="bg2">
                    <a:lumMod val="75000"/>
                  </a:schemeClr>
                </a:solidFill>
                <a:hlinkClick r:id="rId3">
                  <a:extLst>
                    <a:ext uri="{A12FA001-AC4F-418D-AE19-62706E023703}">
                      <ahyp:hlinkClr xmlns:ahyp="http://schemas.microsoft.com/office/drawing/2018/hyperlinkcolor" val="tx"/>
                    </a:ext>
                  </a:extLst>
                </a:hlinkClick>
              </a:rPr>
              <a:t>https://eknet.esbjergkommune.dk/documents/36210</a:t>
            </a:r>
            <a:endParaRPr lang="da-DK" dirty="0">
              <a:solidFill>
                <a:schemeClr val="bg2">
                  <a:lumMod val="75000"/>
                </a:schemeClr>
              </a:solidFill>
            </a:endParaRPr>
          </a:p>
          <a:p>
            <a:r>
              <a:rPr lang="da-DK" dirty="0"/>
              <a:t>I har lige modtaget invitation til Samarbejdsrum på EKnet - </a:t>
            </a:r>
            <a:r>
              <a:rPr lang="da-DK" dirty="0">
                <a:solidFill>
                  <a:schemeClr val="bg2">
                    <a:lumMod val="75000"/>
                  </a:schemeClr>
                </a:solidFill>
                <a:hlinkClick r:id="rId4">
                  <a:extLst>
                    <a:ext uri="{A12FA001-AC4F-418D-AE19-62706E023703}">
                      <ahyp:hlinkClr xmlns:ahyp="http://schemas.microsoft.com/office/drawing/2018/hyperlinkcolor" val="tx"/>
                    </a:ext>
                  </a:extLst>
                </a:hlinkClick>
              </a:rPr>
              <a:t>https://eknet.esbjergkommune.dk/group/76719/aula-implementering-dagtilbud/documents/77965</a:t>
            </a:r>
            <a:r>
              <a:rPr lang="da-DK" dirty="0">
                <a:solidFill>
                  <a:schemeClr val="bg2">
                    <a:lumMod val="75000"/>
                  </a:schemeClr>
                </a:solidFill>
              </a:rPr>
              <a:t> </a:t>
            </a:r>
          </a:p>
          <a:p>
            <a:pPr marL="0" indent="0">
              <a:buNone/>
            </a:pPr>
            <a:endParaRPr lang="da-DK" dirty="0"/>
          </a:p>
        </p:txBody>
      </p:sp>
      <p:pic>
        <p:nvPicPr>
          <p:cNvPr id="4" name="Billede 3">
            <a:extLst>
              <a:ext uri="{FF2B5EF4-FFF2-40B4-BE49-F238E27FC236}">
                <a16:creationId xmlns:a16="http://schemas.microsoft.com/office/drawing/2014/main" id="{962A0383-BF56-4167-9C7B-202732FA66AF}"/>
              </a:ext>
            </a:extLst>
          </p:cNvPr>
          <p:cNvPicPr>
            <a:picLocks noChangeAspect="1"/>
          </p:cNvPicPr>
          <p:nvPr/>
        </p:nvPicPr>
        <p:blipFill>
          <a:blip r:embed="rId5"/>
          <a:stretch>
            <a:fillRect/>
          </a:stretch>
        </p:blipFill>
        <p:spPr>
          <a:xfrm>
            <a:off x="838200" y="4203031"/>
            <a:ext cx="11166591" cy="2404809"/>
          </a:xfrm>
          <a:prstGeom prst="rect">
            <a:avLst/>
          </a:prstGeom>
        </p:spPr>
      </p:pic>
      <p:cxnSp>
        <p:nvCxnSpPr>
          <p:cNvPr id="6" name="Lige pilforbindelse 5">
            <a:extLst>
              <a:ext uri="{FF2B5EF4-FFF2-40B4-BE49-F238E27FC236}">
                <a16:creationId xmlns:a16="http://schemas.microsoft.com/office/drawing/2014/main" id="{ADE0856B-1E1F-4D9D-8C47-2051C0B9C7EA}"/>
              </a:ext>
            </a:extLst>
          </p:cNvPr>
          <p:cNvCxnSpPr/>
          <p:nvPr/>
        </p:nvCxnSpPr>
        <p:spPr>
          <a:xfrm flipH="1">
            <a:off x="11502189" y="2598821"/>
            <a:ext cx="208548" cy="16202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F05A66B9-1B49-4F35-A3A1-2D03E08822E5}"/>
              </a:ext>
            </a:extLst>
          </p:cNvPr>
          <p:cNvSpPr/>
          <p:nvPr/>
        </p:nvSpPr>
        <p:spPr>
          <a:xfrm>
            <a:off x="11108724" y="4203031"/>
            <a:ext cx="753762" cy="554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5199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Jeres kommende opgaver</a:t>
            </a:r>
            <a:r>
              <a:rPr lang="da-DK" dirty="0">
                <a:cs typeface="Calibri Light"/>
              </a:rPr>
              <a:t> </a:t>
            </a:r>
            <a:endParaRPr lang="da-DK" dirty="0"/>
          </a:p>
        </p:txBody>
      </p:sp>
      <p:sp>
        <p:nvSpPr>
          <p:cNvPr id="3" name="Pladsholder til indhold 2"/>
          <p:cNvSpPr>
            <a:spLocks noGrp="1"/>
          </p:cNvSpPr>
          <p:nvPr>
            <p:ph idx="1"/>
          </p:nvPr>
        </p:nvSpPr>
        <p:spPr/>
        <p:txBody>
          <a:bodyPr vert="horz" lIns="91440" tIns="45720" rIns="91440" bIns="45720" rtlCol="0" anchor="t">
            <a:normAutofit/>
          </a:bodyPr>
          <a:lstStyle/>
          <a:p>
            <a:pPr marL="0" indent="0">
              <a:buNone/>
            </a:pPr>
            <a:r>
              <a:rPr lang="da-DK" dirty="0"/>
              <a:t>KLAR til Aula – ledelsesforankring</a:t>
            </a:r>
          </a:p>
          <a:p>
            <a:pPr marL="0" indent="0">
              <a:buNone/>
            </a:pPr>
            <a:endParaRPr lang="da-DK" dirty="0"/>
          </a:p>
          <a:p>
            <a:r>
              <a:rPr lang="da-DK" dirty="0"/>
              <a:t>Lokal kommunikationsagenda</a:t>
            </a:r>
          </a:p>
          <a:p>
            <a:r>
              <a:rPr lang="da-DK" dirty="0"/>
              <a:t>Oprydning – i Tabulex, er der noget der skal journaliseres i Acadre, er der billeder der skal hentes ud</a:t>
            </a:r>
          </a:p>
          <a:p>
            <a:r>
              <a:rPr lang="da-DK" dirty="0">
                <a:cs typeface="Calibri"/>
              </a:rPr>
              <a:t>Implementering af aula</a:t>
            </a:r>
          </a:p>
          <a:p>
            <a:pPr lvl="1"/>
            <a:r>
              <a:rPr lang="da-DK" dirty="0">
                <a:cs typeface="Calibri"/>
              </a:rPr>
              <a:t>Lokal opsætning af Aula</a:t>
            </a:r>
          </a:p>
          <a:p>
            <a:pPr lvl="1"/>
            <a:r>
              <a:rPr lang="da-DK" dirty="0"/>
              <a:t>Lokal uddannelse af eget personale</a:t>
            </a:r>
            <a:endParaRPr lang="da-DK" dirty="0">
              <a:cs typeface="Calibri"/>
            </a:endParaRPr>
          </a:p>
          <a:p>
            <a:pPr lvl="1"/>
            <a:r>
              <a:rPr lang="da-DK" dirty="0"/>
              <a:t>Implementering for egne forældre</a:t>
            </a:r>
            <a:endParaRPr lang="da-DK" dirty="0">
              <a:cs typeface="Calibri"/>
            </a:endParaRPr>
          </a:p>
        </p:txBody>
      </p:sp>
    </p:spTree>
    <p:extLst>
      <p:ext uri="{BB962C8B-B14F-4D97-AF65-F5344CB8AC3E}">
        <p14:creationId xmlns:p14="http://schemas.microsoft.com/office/powerpoint/2010/main" val="316671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Dialog omkring styrket forældresamarbejde</a:t>
            </a:r>
          </a:p>
        </p:txBody>
      </p:sp>
      <p:pic>
        <p:nvPicPr>
          <p:cNvPr id="4" name="Billed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58786">
            <a:off x="8814379" y="2687197"/>
            <a:ext cx="2637481" cy="3734565"/>
          </a:xfrm>
          <a:prstGeom prst="rect">
            <a:avLst/>
          </a:prstGeom>
          <a:ln>
            <a:noFill/>
          </a:ln>
          <a:effectLst>
            <a:outerShdw blurRad="292100" dist="139700" dir="2700000" algn="tl" rotWithShape="0">
              <a:srgbClr val="333333">
                <a:alpha val="65000"/>
              </a:srgbClr>
            </a:outerShdw>
          </a:effectLst>
        </p:spPr>
      </p:pic>
      <p:pic>
        <p:nvPicPr>
          <p:cNvPr id="5" name="Billede 4"/>
          <p:cNvPicPr>
            <a:picLocks noChangeAspect="1"/>
          </p:cNvPicPr>
          <p:nvPr/>
        </p:nvPicPr>
        <p:blipFill>
          <a:blip r:embed="rId3"/>
          <a:stretch>
            <a:fillRect/>
          </a:stretch>
        </p:blipFill>
        <p:spPr>
          <a:xfrm>
            <a:off x="611514" y="1690688"/>
            <a:ext cx="7058025" cy="4162425"/>
          </a:xfrm>
          <a:prstGeom prst="rect">
            <a:avLst/>
          </a:prstGeom>
        </p:spPr>
      </p:pic>
      <p:sp>
        <p:nvSpPr>
          <p:cNvPr id="3" name="Rektangel 2">
            <a:extLst>
              <a:ext uri="{FF2B5EF4-FFF2-40B4-BE49-F238E27FC236}">
                <a16:creationId xmlns:a16="http://schemas.microsoft.com/office/drawing/2014/main" id="{5956E04C-2DDA-4D60-B988-0691837EF32C}"/>
              </a:ext>
            </a:extLst>
          </p:cNvPr>
          <p:cNvSpPr/>
          <p:nvPr/>
        </p:nvSpPr>
        <p:spPr>
          <a:xfrm>
            <a:off x="519078" y="6018014"/>
            <a:ext cx="5220403" cy="369332"/>
          </a:xfrm>
          <a:prstGeom prst="rect">
            <a:avLst/>
          </a:prstGeom>
        </p:spPr>
        <p:txBody>
          <a:bodyPr wrap="none">
            <a:spAutoFit/>
          </a:bodyPr>
          <a:lstStyle/>
          <a:p>
            <a:r>
              <a:rPr lang="da-DK" dirty="0">
                <a:solidFill>
                  <a:schemeClr val="bg2">
                    <a:lumMod val="75000"/>
                  </a:schemeClr>
                </a:solidFill>
                <a:hlinkClick r:id="rId4">
                  <a:extLst>
                    <a:ext uri="{A12FA001-AC4F-418D-AE19-62706E023703}">
                      <ahyp:hlinkClr xmlns:ahyp="http://schemas.microsoft.com/office/drawing/2018/hyperlinkcolor" val="tx"/>
                    </a:ext>
                  </a:extLst>
                </a:hlinkClick>
              </a:rPr>
              <a:t>https://eknet.esbjergkommune.dk/documents/40675</a:t>
            </a:r>
            <a:endParaRPr lang="da-DK" dirty="0">
              <a:solidFill>
                <a:schemeClr val="bg2">
                  <a:lumMod val="75000"/>
                </a:schemeClr>
              </a:solidFill>
            </a:endParaRPr>
          </a:p>
        </p:txBody>
      </p:sp>
    </p:spTree>
    <p:extLst>
      <p:ext uri="{BB962C8B-B14F-4D97-AF65-F5344CB8AC3E}">
        <p14:creationId xmlns:p14="http://schemas.microsoft.com/office/powerpoint/2010/main" val="422554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Maria Ørnskov</a:t>
            </a:r>
          </a:p>
        </p:txBody>
      </p:sp>
      <p:sp>
        <p:nvSpPr>
          <p:cNvPr id="11" name="Pladsholder til indhold 10"/>
          <p:cNvSpPr>
            <a:spLocks noGrp="1"/>
          </p:cNvSpPr>
          <p:nvPr>
            <p:ph idx="1"/>
          </p:nvPr>
        </p:nvSpPr>
        <p:spPr/>
        <p:txBody>
          <a:bodyPr/>
          <a:lstStyle/>
          <a:p>
            <a:endParaRPr lang="da-DK"/>
          </a:p>
        </p:txBody>
      </p:sp>
      <p:pic>
        <p:nvPicPr>
          <p:cNvPr id="12" name="Billede 11">
            <a:hlinkClick r:id="rId3"/>
          </p:cNvPr>
          <p:cNvPicPr>
            <a:picLocks noChangeAspect="1"/>
          </p:cNvPicPr>
          <p:nvPr/>
        </p:nvPicPr>
        <p:blipFill>
          <a:blip r:embed="rId4"/>
          <a:stretch>
            <a:fillRect/>
          </a:stretch>
        </p:blipFill>
        <p:spPr>
          <a:xfrm>
            <a:off x="548639" y="1619180"/>
            <a:ext cx="8135261" cy="4557783"/>
          </a:xfrm>
          <a:prstGeom prst="rect">
            <a:avLst/>
          </a:prstGeom>
          <a:ln>
            <a:noFill/>
          </a:ln>
          <a:effectLst>
            <a:outerShdw blurRad="292100" dist="139700" dir="2700000" algn="tl" rotWithShape="0">
              <a:srgbClr val="333333">
                <a:alpha val="65000"/>
              </a:srgbClr>
            </a:outerShdw>
          </a:effectLst>
        </p:spPr>
      </p:pic>
      <p:pic>
        <p:nvPicPr>
          <p:cNvPr id="13" name="Billede 12">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67094">
            <a:off x="8173941" y="887034"/>
            <a:ext cx="3103659" cy="1742244"/>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03164779-98EE-4DFC-A361-B0CD703B0819}"/>
              </a:ext>
            </a:extLst>
          </p:cNvPr>
          <p:cNvSpPr/>
          <p:nvPr/>
        </p:nvSpPr>
        <p:spPr>
          <a:xfrm>
            <a:off x="548639" y="6308209"/>
            <a:ext cx="5132944" cy="369332"/>
          </a:xfrm>
          <a:prstGeom prst="rect">
            <a:avLst/>
          </a:prstGeom>
        </p:spPr>
        <p:txBody>
          <a:bodyPr wrap="none">
            <a:spAutoFit/>
          </a:bodyPr>
          <a:lstStyle/>
          <a:p>
            <a:r>
              <a:rPr lang="da-DK" dirty="0">
                <a:solidFill>
                  <a:schemeClr val="bg1">
                    <a:lumMod val="75000"/>
                  </a:schemeClr>
                </a:solidFill>
                <a:hlinkClick r:id="rId3">
                  <a:extLst>
                    <a:ext uri="{A12FA001-AC4F-418D-AE19-62706E023703}">
                      <ahyp:hlinkClr xmlns:ahyp="http://schemas.microsoft.com/office/drawing/2018/hyperlinkcolor" val="tx"/>
                    </a:ext>
                  </a:extLst>
                </a:hlinkClick>
              </a:rPr>
              <a:t>https://www.youtube.com/watch?v=aWBoS7pB3W4</a:t>
            </a:r>
            <a:endParaRPr lang="da-DK" dirty="0">
              <a:solidFill>
                <a:schemeClr val="bg1">
                  <a:lumMod val="75000"/>
                </a:schemeClr>
              </a:solidFill>
            </a:endParaRPr>
          </a:p>
        </p:txBody>
      </p:sp>
    </p:spTree>
    <p:extLst>
      <p:ext uri="{BB962C8B-B14F-4D97-AF65-F5344CB8AC3E}">
        <p14:creationId xmlns:p14="http://schemas.microsoft.com/office/powerpoint/2010/main" val="588390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stretch>
            <a:fillRect/>
          </a:stretch>
        </p:blipFill>
        <p:spPr>
          <a:xfrm>
            <a:off x="820448" y="4682065"/>
            <a:ext cx="4128821" cy="1228725"/>
          </a:xfrm>
          <a:prstGeom prst="rect">
            <a:avLst/>
          </a:prstGeom>
        </p:spPr>
      </p:pic>
      <p:pic>
        <p:nvPicPr>
          <p:cNvPr id="7" name="Billede 6"/>
          <p:cNvPicPr>
            <a:picLocks noChangeAspect="1"/>
          </p:cNvPicPr>
          <p:nvPr/>
        </p:nvPicPr>
        <p:blipFill>
          <a:blip r:embed="rId3"/>
          <a:stretch>
            <a:fillRect/>
          </a:stretch>
        </p:blipFill>
        <p:spPr>
          <a:xfrm>
            <a:off x="782589" y="1230203"/>
            <a:ext cx="4109508" cy="1365359"/>
          </a:xfrm>
          <a:prstGeom prst="rect">
            <a:avLst/>
          </a:prstGeom>
        </p:spPr>
      </p:pic>
      <p:pic>
        <p:nvPicPr>
          <p:cNvPr id="8" name="Billede 7"/>
          <p:cNvPicPr>
            <a:picLocks noChangeAspect="1"/>
          </p:cNvPicPr>
          <p:nvPr/>
        </p:nvPicPr>
        <p:blipFill>
          <a:blip r:embed="rId4"/>
          <a:stretch>
            <a:fillRect/>
          </a:stretch>
        </p:blipFill>
        <p:spPr>
          <a:xfrm>
            <a:off x="782589" y="2971799"/>
            <a:ext cx="4204541" cy="1334029"/>
          </a:xfrm>
          <a:prstGeom prst="rect">
            <a:avLst/>
          </a:prstGeom>
        </p:spPr>
      </p:pic>
      <p:sp>
        <p:nvSpPr>
          <p:cNvPr id="9" name="Tekstfelt 8"/>
          <p:cNvSpPr txBox="1"/>
          <p:nvPr/>
        </p:nvSpPr>
        <p:spPr>
          <a:xfrm>
            <a:off x="702733" y="211087"/>
            <a:ext cx="5291666" cy="830997"/>
          </a:xfrm>
          <a:prstGeom prst="rect">
            <a:avLst/>
          </a:prstGeom>
          <a:noFill/>
        </p:spPr>
        <p:txBody>
          <a:bodyPr wrap="square" rtlCol="0">
            <a:spAutoFit/>
          </a:bodyPr>
          <a:lstStyle/>
          <a:p>
            <a:r>
              <a:rPr lang="da-DK" sz="4800" dirty="0">
                <a:solidFill>
                  <a:schemeClr val="bg1"/>
                </a:solidFill>
              </a:rPr>
              <a:t>Forslag til spørgsmål</a:t>
            </a:r>
          </a:p>
        </p:txBody>
      </p:sp>
    </p:spTree>
    <p:extLst>
      <p:ext uri="{BB962C8B-B14F-4D97-AF65-F5344CB8AC3E}">
        <p14:creationId xmlns:p14="http://schemas.microsoft.com/office/powerpoint/2010/main" val="116749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D150D-1F4E-4032-8913-B3C23B9EF7C9}"/>
              </a:ext>
            </a:extLst>
          </p:cNvPr>
          <p:cNvSpPr>
            <a:spLocks noGrp="1"/>
          </p:cNvSpPr>
          <p:nvPr>
            <p:ph type="title"/>
          </p:nvPr>
        </p:nvSpPr>
        <p:spPr/>
        <p:txBody>
          <a:bodyPr/>
          <a:lstStyle/>
          <a:p>
            <a:r>
              <a:rPr lang="da-DK" dirty="0"/>
              <a:t>Kommunikationsagenda</a:t>
            </a:r>
          </a:p>
        </p:txBody>
      </p:sp>
      <p:sp>
        <p:nvSpPr>
          <p:cNvPr id="3" name="Pladsholder til indhold 2">
            <a:extLst>
              <a:ext uri="{FF2B5EF4-FFF2-40B4-BE49-F238E27FC236}">
                <a16:creationId xmlns:a16="http://schemas.microsoft.com/office/drawing/2014/main" id="{7125C755-3237-4859-9DC7-A2E162E1B967}"/>
              </a:ext>
            </a:extLst>
          </p:cNvPr>
          <p:cNvSpPr>
            <a:spLocks noGrp="1"/>
          </p:cNvSpPr>
          <p:nvPr>
            <p:ph idx="1"/>
          </p:nvPr>
        </p:nvSpPr>
        <p:spPr/>
        <p:txBody>
          <a:bodyPr/>
          <a:lstStyle/>
          <a:p>
            <a:pPr marL="0" indent="0">
              <a:buNone/>
            </a:pPr>
            <a:r>
              <a:rPr lang="da-DK" dirty="0"/>
              <a:t>Piloterne har lavet hver deres agenda.</a:t>
            </a:r>
          </a:p>
          <a:p>
            <a:pPr marL="0" indent="0">
              <a:buNone/>
            </a:pPr>
            <a:r>
              <a:rPr lang="da-DK" dirty="0"/>
              <a:t>Der er nedsat en arbejdsgruppe, der skal se på et udkast til en fælles agenda.</a:t>
            </a:r>
          </a:p>
        </p:txBody>
      </p:sp>
      <p:sp>
        <p:nvSpPr>
          <p:cNvPr id="4" name="Rektangel 3">
            <a:extLst>
              <a:ext uri="{FF2B5EF4-FFF2-40B4-BE49-F238E27FC236}">
                <a16:creationId xmlns:a16="http://schemas.microsoft.com/office/drawing/2014/main" id="{FACE6CB2-6B29-4CAF-9352-83386CB9A734}"/>
              </a:ext>
            </a:extLst>
          </p:cNvPr>
          <p:cNvSpPr/>
          <p:nvPr/>
        </p:nvSpPr>
        <p:spPr>
          <a:xfrm>
            <a:off x="838200" y="3429000"/>
            <a:ext cx="6096000" cy="646331"/>
          </a:xfrm>
          <a:prstGeom prst="rect">
            <a:avLst/>
          </a:prstGeom>
        </p:spPr>
        <p:txBody>
          <a:bodyPr>
            <a:spAutoFit/>
          </a:bodyPr>
          <a:lstStyle/>
          <a:p>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https://eknet.esbjergkommune.dk/group/76719/aula-implementering-dagtilbud/documents/77973</a:t>
            </a:r>
            <a:r>
              <a:rPr lang="da-DK" dirty="0">
                <a:solidFill>
                  <a:schemeClr val="bg2">
                    <a:lumMod val="75000"/>
                  </a:schemeClr>
                </a:solidFill>
              </a:rPr>
              <a:t> </a:t>
            </a:r>
          </a:p>
        </p:txBody>
      </p:sp>
    </p:spTree>
    <p:extLst>
      <p:ext uri="{BB962C8B-B14F-4D97-AF65-F5344CB8AC3E}">
        <p14:creationId xmlns:p14="http://schemas.microsoft.com/office/powerpoint/2010/main" val="10462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CB7E4942-FB4B-473E-B0F8-44778647E887}"/>
              </a:ext>
            </a:extLst>
          </p:cNvPr>
          <p:cNvSpPr txBox="1">
            <a:spLocks/>
          </p:cNvSpPr>
          <p:nvPr/>
        </p:nvSpPr>
        <p:spPr>
          <a:xfrm>
            <a:off x="681467" y="561975"/>
            <a:ext cx="7048500" cy="62960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t>Alt skriftlig kommunikation til og fra forældre foregår via AULA. </a:t>
            </a:r>
            <a:br>
              <a:rPr lang="da-DK" dirty="0"/>
            </a:br>
            <a:r>
              <a:rPr lang="da-DK" dirty="0"/>
              <a:t>Skal der kommunikeres med enkelte forældre foregår dette via beskeder.</a:t>
            </a:r>
          </a:p>
          <a:p>
            <a:pPr marL="0" indent="0">
              <a:buFont typeface="Arial" panose="020B0604020202020204" pitchFamily="34" charset="0"/>
              <a:buNone/>
            </a:pPr>
            <a:br>
              <a:rPr lang="da-DK" dirty="0"/>
            </a:br>
            <a:r>
              <a:rPr lang="da-DK" dirty="0"/>
              <a:t>Skal der kommunikeres til mange foregår dette i opslag.</a:t>
            </a:r>
          </a:p>
          <a:p>
            <a:pPr marL="0" indent="0">
              <a:buFont typeface="Arial" panose="020B0604020202020204" pitchFamily="34" charset="0"/>
              <a:buNone/>
            </a:pPr>
            <a:br>
              <a:rPr lang="da-DK" dirty="0"/>
            </a:br>
            <a:r>
              <a:rPr lang="da-DK" dirty="0"/>
              <a:t>I pilotperioden har vi fravalgt en fælles postkasse, hvor forældre kan kommunikere indbyders.</a:t>
            </a:r>
            <a:br>
              <a:rPr lang="da-DK" dirty="0"/>
            </a:br>
            <a:br>
              <a:rPr lang="da-DK" dirty="0"/>
            </a:br>
            <a:r>
              <a:rPr lang="da-DK" dirty="0"/>
              <a:t>Vi vil arbejde for at forældrene oplever at kommunikationen føles:</a:t>
            </a:r>
          </a:p>
          <a:p>
            <a:r>
              <a:rPr lang="da-DK" dirty="0"/>
              <a:t>Relevant</a:t>
            </a:r>
          </a:p>
          <a:p>
            <a:r>
              <a:rPr lang="da-DK" dirty="0"/>
              <a:t>Målrettet</a:t>
            </a:r>
          </a:p>
          <a:p>
            <a:r>
              <a:rPr lang="da-DK" dirty="0"/>
              <a:t>Rettidig</a:t>
            </a:r>
          </a:p>
          <a:p>
            <a:r>
              <a:rPr lang="da-DK" dirty="0"/>
              <a:t>Til at handle ud fra </a:t>
            </a:r>
          </a:p>
          <a:p>
            <a:r>
              <a:rPr lang="da-DK" dirty="0"/>
              <a:t>Endelig og forståelig</a:t>
            </a:r>
          </a:p>
          <a:p>
            <a:r>
              <a:rPr lang="da-DK" dirty="0"/>
              <a:t>Tilgængelig på dansk (engelsk)</a:t>
            </a:r>
          </a:p>
        </p:txBody>
      </p:sp>
      <p:pic>
        <p:nvPicPr>
          <p:cNvPr id="5" name="Billede 4">
            <a:extLst>
              <a:ext uri="{FF2B5EF4-FFF2-40B4-BE49-F238E27FC236}">
                <a16:creationId xmlns:a16="http://schemas.microsoft.com/office/drawing/2014/main" id="{C516D6B3-2663-43EB-8A92-EE7D1C901F0E}"/>
              </a:ext>
            </a:extLst>
          </p:cNvPr>
          <p:cNvPicPr>
            <a:picLocks noChangeAspect="1"/>
          </p:cNvPicPr>
          <p:nvPr/>
        </p:nvPicPr>
        <p:blipFill>
          <a:blip r:embed="rId2"/>
          <a:stretch>
            <a:fillRect/>
          </a:stretch>
        </p:blipFill>
        <p:spPr>
          <a:xfrm>
            <a:off x="7986284" y="2308324"/>
            <a:ext cx="3105310" cy="4362674"/>
          </a:xfrm>
          <a:prstGeom prst="rect">
            <a:avLst/>
          </a:prstGeom>
        </p:spPr>
      </p:pic>
      <p:sp>
        <p:nvSpPr>
          <p:cNvPr id="6" name="Tekstfelt 5">
            <a:extLst>
              <a:ext uri="{FF2B5EF4-FFF2-40B4-BE49-F238E27FC236}">
                <a16:creationId xmlns:a16="http://schemas.microsoft.com/office/drawing/2014/main" id="{71402628-C2E2-4B78-89DA-928C6052DDC4}"/>
              </a:ext>
            </a:extLst>
          </p:cNvPr>
          <p:cNvSpPr txBox="1"/>
          <p:nvPr/>
        </p:nvSpPr>
        <p:spPr>
          <a:xfrm>
            <a:off x="7876688" y="184666"/>
            <a:ext cx="4315312" cy="2123658"/>
          </a:xfrm>
          <a:prstGeom prst="rect">
            <a:avLst/>
          </a:prstGeom>
          <a:noFill/>
        </p:spPr>
        <p:txBody>
          <a:bodyPr wrap="square" rtlCol="0">
            <a:spAutoFit/>
          </a:bodyPr>
          <a:lstStyle/>
          <a:p>
            <a:r>
              <a:rPr lang="da-DK" sz="4400" dirty="0">
                <a:solidFill>
                  <a:schemeClr val="bg1"/>
                </a:solidFill>
              </a:rPr>
              <a:t>Lokal kommunikations agenda</a:t>
            </a:r>
          </a:p>
        </p:txBody>
      </p:sp>
    </p:spTree>
    <p:extLst>
      <p:ext uri="{BB962C8B-B14F-4D97-AF65-F5344CB8AC3E}">
        <p14:creationId xmlns:p14="http://schemas.microsoft.com/office/powerpoint/2010/main" val="315605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E5ED5-F8AD-493B-BDDC-53F88C99FA76}"/>
              </a:ext>
            </a:extLst>
          </p:cNvPr>
          <p:cNvSpPr>
            <a:spLocks noGrp="1"/>
          </p:cNvSpPr>
          <p:nvPr>
            <p:ph type="title"/>
          </p:nvPr>
        </p:nvSpPr>
        <p:spPr/>
        <p:txBody>
          <a:bodyPr/>
          <a:lstStyle/>
          <a:p>
            <a:r>
              <a:rPr lang="da-DK" dirty="0"/>
              <a:t>Oprydning i Tabulex</a:t>
            </a:r>
          </a:p>
        </p:txBody>
      </p:sp>
      <p:sp>
        <p:nvSpPr>
          <p:cNvPr id="3" name="Pladsholder til indhold 2">
            <a:extLst>
              <a:ext uri="{FF2B5EF4-FFF2-40B4-BE49-F238E27FC236}">
                <a16:creationId xmlns:a16="http://schemas.microsoft.com/office/drawing/2014/main" id="{FA89D881-7DE0-4BEF-9EAB-A76A99BEC442}"/>
              </a:ext>
            </a:extLst>
          </p:cNvPr>
          <p:cNvSpPr>
            <a:spLocks noGrp="1"/>
          </p:cNvSpPr>
          <p:nvPr>
            <p:ph idx="1"/>
          </p:nvPr>
        </p:nvSpPr>
        <p:spPr/>
        <p:txBody>
          <a:bodyPr/>
          <a:lstStyle/>
          <a:p>
            <a:pPr marL="0" indent="0">
              <a:buNone/>
            </a:pPr>
            <a:r>
              <a:rPr lang="da-DK" dirty="0"/>
              <a:t>Der flyttes IKKE dokumenter, billeder, opslag og beskeder fra Tabulex til Aula.</a:t>
            </a:r>
          </a:p>
          <a:p>
            <a:pPr marL="0" indent="0">
              <a:buNone/>
            </a:pPr>
            <a:endParaRPr lang="da-DK" dirty="0"/>
          </a:p>
          <a:p>
            <a:pPr marL="0" indent="0">
              <a:buNone/>
            </a:pPr>
            <a:r>
              <a:rPr lang="da-DK" dirty="0"/>
              <a:t>Flyt eventuelle dokumenter til EKnet</a:t>
            </a:r>
          </a:p>
          <a:p>
            <a:pPr marL="0" indent="0">
              <a:buNone/>
            </a:pPr>
            <a:r>
              <a:rPr lang="da-DK" dirty="0"/>
              <a:t>Bed forældre om at downloade billeder inden Tabulex lukkes</a:t>
            </a:r>
          </a:p>
        </p:txBody>
      </p:sp>
    </p:spTree>
    <p:extLst>
      <p:ext uri="{BB962C8B-B14F-4D97-AF65-F5344CB8AC3E}">
        <p14:creationId xmlns:p14="http://schemas.microsoft.com/office/powerpoint/2010/main" val="2293311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801BC-F36B-4686-B1E8-75DEC7C6A77E}"/>
              </a:ext>
            </a:extLst>
          </p:cNvPr>
          <p:cNvSpPr>
            <a:spLocks noGrp="1"/>
          </p:cNvSpPr>
          <p:nvPr>
            <p:ph type="title"/>
          </p:nvPr>
        </p:nvSpPr>
        <p:spPr/>
        <p:txBody>
          <a:bodyPr/>
          <a:lstStyle/>
          <a:p>
            <a:r>
              <a:rPr lang="da-DK" dirty="0"/>
              <a:t>Lokal opsætning</a:t>
            </a:r>
          </a:p>
        </p:txBody>
      </p:sp>
      <p:sp>
        <p:nvSpPr>
          <p:cNvPr id="3" name="Pladsholder til indhold 2">
            <a:extLst>
              <a:ext uri="{FF2B5EF4-FFF2-40B4-BE49-F238E27FC236}">
                <a16:creationId xmlns:a16="http://schemas.microsoft.com/office/drawing/2014/main" id="{79414AAD-7EEF-45B7-8181-0389E6CA697A}"/>
              </a:ext>
            </a:extLst>
          </p:cNvPr>
          <p:cNvSpPr>
            <a:spLocks noGrp="1"/>
          </p:cNvSpPr>
          <p:nvPr>
            <p:ph idx="1"/>
          </p:nvPr>
        </p:nvSpPr>
        <p:spPr/>
        <p:txBody>
          <a:bodyPr>
            <a:normAutofit/>
          </a:bodyPr>
          <a:lstStyle/>
          <a:p>
            <a:pPr lvl="0"/>
            <a:r>
              <a:rPr lang="da-DK" dirty="0"/>
              <a:t>1 times forberedende Skypemøde med alle pædagogiske ledere om:</a:t>
            </a:r>
          </a:p>
          <a:p>
            <a:pPr lvl="1"/>
            <a:r>
              <a:rPr lang="da-DK" dirty="0"/>
              <a:t>Adgang til Aula-testmiljø</a:t>
            </a:r>
          </a:p>
          <a:p>
            <a:pPr lvl="1"/>
            <a:r>
              <a:rPr lang="da-DK" dirty="0"/>
              <a:t>Korrekt opsætning af Tabulex Admin</a:t>
            </a:r>
          </a:p>
          <a:p>
            <a:pPr lvl="1"/>
            <a:r>
              <a:rPr lang="da-DK" dirty="0"/>
              <a:t>Kommunikationsagenda, specielt hvornår bruges beskeder, opslag, kalender og fællespostkasser</a:t>
            </a:r>
          </a:p>
          <a:p>
            <a:pPr lvl="1"/>
            <a:r>
              <a:rPr lang="da-DK" dirty="0"/>
              <a:t>Forberedelse til workshop (opsætningsguide og huskeseddel)</a:t>
            </a:r>
          </a:p>
          <a:p>
            <a:pPr lvl="0"/>
            <a:r>
              <a:rPr lang="da-DK" dirty="0"/>
              <a:t>2 timers workshop med </a:t>
            </a:r>
            <a:r>
              <a:rPr lang="da-DK" dirty="0" err="1"/>
              <a:t>ca</a:t>
            </a:r>
            <a:r>
              <a:rPr lang="da-DK" dirty="0"/>
              <a:t> 10 pædagogiske ledere ad gangen. På workshoppen sættes institutionens Aula op efter opsætningsguiden, så opsætningen i princippet er færdig, efter workshoppen.</a:t>
            </a:r>
          </a:p>
          <a:p>
            <a:endParaRPr lang="da-DK" dirty="0"/>
          </a:p>
        </p:txBody>
      </p:sp>
      <p:sp>
        <p:nvSpPr>
          <p:cNvPr id="4" name="Rektangel 3">
            <a:extLst>
              <a:ext uri="{FF2B5EF4-FFF2-40B4-BE49-F238E27FC236}">
                <a16:creationId xmlns:a16="http://schemas.microsoft.com/office/drawing/2014/main" id="{157A93F0-F3B4-4FD8-82E5-DFFF2B3E4894}"/>
              </a:ext>
            </a:extLst>
          </p:cNvPr>
          <p:cNvSpPr/>
          <p:nvPr/>
        </p:nvSpPr>
        <p:spPr>
          <a:xfrm>
            <a:off x="972065" y="5988734"/>
            <a:ext cx="6096000" cy="646331"/>
          </a:xfrm>
          <a:prstGeom prst="rect">
            <a:avLst/>
          </a:prstGeom>
        </p:spPr>
        <p:txBody>
          <a:bodyPr>
            <a:spAutoFit/>
          </a:bodyPr>
          <a:lstStyle/>
          <a:p>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https://eknet.esbjergkommune.dk/group/76719/aula-implementering-dagtilbud/documents/79003</a:t>
            </a:r>
            <a:r>
              <a:rPr lang="da-DK" dirty="0">
                <a:solidFill>
                  <a:schemeClr val="bg2">
                    <a:lumMod val="75000"/>
                  </a:schemeClr>
                </a:solidFill>
              </a:rPr>
              <a:t> </a:t>
            </a:r>
          </a:p>
        </p:txBody>
      </p:sp>
    </p:spTree>
    <p:extLst>
      <p:ext uri="{BB962C8B-B14F-4D97-AF65-F5344CB8AC3E}">
        <p14:creationId xmlns:p14="http://schemas.microsoft.com/office/powerpoint/2010/main" val="2919639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DFF91-0F7F-4545-B584-520F58EFABAF}"/>
              </a:ext>
            </a:extLst>
          </p:cNvPr>
          <p:cNvSpPr>
            <a:spLocks noGrp="1"/>
          </p:cNvSpPr>
          <p:nvPr>
            <p:ph type="title"/>
          </p:nvPr>
        </p:nvSpPr>
        <p:spPr>
          <a:xfrm>
            <a:off x="838200" y="122633"/>
            <a:ext cx="10515600" cy="1325563"/>
          </a:xfrm>
        </p:spPr>
        <p:txBody>
          <a:bodyPr/>
          <a:lstStyle/>
          <a:p>
            <a:r>
              <a:rPr lang="da-DK" dirty="0"/>
              <a:t>Materiale til uddannelse medarbejdere</a:t>
            </a:r>
          </a:p>
        </p:txBody>
      </p:sp>
      <p:sp>
        <p:nvSpPr>
          <p:cNvPr id="3" name="Pladsholder til indhold 2">
            <a:extLst>
              <a:ext uri="{FF2B5EF4-FFF2-40B4-BE49-F238E27FC236}">
                <a16:creationId xmlns:a16="http://schemas.microsoft.com/office/drawing/2014/main" id="{F24623A8-5A39-4060-8C1E-AFAA5B01C83B}"/>
              </a:ext>
            </a:extLst>
          </p:cNvPr>
          <p:cNvSpPr>
            <a:spLocks noGrp="1"/>
          </p:cNvSpPr>
          <p:nvPr>
            <p:ph idx="1"/>
          </p:nvPr>
        </p:nvSpPr>
        <p:spPr>
          <a:xfrm>
            <a:off x="838200" y="1852555"/>
            <a:ext cx="3806635" cy="4351338"/>
          </a:xfrm>
        </p:spPr>
        <p:txBody>
          <a:bodyPr>
            <a:normAutofit/>
          </a:bodyPr>
          <a:lstStyle/>
          <a:p>
            <a:r>
              <a:rPr lang="da-DK" dirty="0"/>
              <a:t>Superbrugerne modtager materiale fra Netcompany</a:t>
            </a:r>
          </a:p>
          <a:p>
            <a:r>
              <a:rPr lang="da-DK" dirty="0"/>
              <a:t>Det kan også findes her: </a:t>
            </a:r>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https://aulainfo.dk/information-til-medarbejdere/undervisningsmateriale-til-superbrugere/</a:t>
            </a:r>
            <a:endParaRPr lang="da-DK" dirty="0">
              <a:solidFill>
                <a:schemeClr val="bg2">
                  <a:lumMod val="75000"/>
                </a:schemeClr>
              </a:solidFill>
            </a:endParaRPr>
          </a:p>
        </p:txBody>
      </p:sp>
      <p:pic>
        <p:nvPicPr>
          <p:cNvPr id="4" name="Billede 3">
            <a:extLst>
              <a:ext uri="{FF2B5EF4-FFF2-40B4-BE49-F238E27FC236}">
                <a16:creationId xmlns:a16="http://schemas.microsoft.com/office/drawing/2014/main" id="{524F61FE-3A92-47E1-A028-C9D9162BF85A}"/>
              </a:ext>
            </a:extLst>
          </p:cNvPr>
          <p:cNvPicPr>
            <a:picLocks noChangeAspect="1"/>
          </p:cNvPicPr>
          <p:nvPr/>
        </p:nvPicPr>
        <p:blipFill>
          <a:blip r:embed="rId3"/>
          <a:stretch>
            <a:fillRect/>
          </a:stretch>
        </p:blipFill>
        <p:spPr>
          <a:xfrm>
            <a:off x="4644835" y="1070768"/>
            <a:ext cx="7398130" cy="5537485"/>
          </a:xfrm>
          <a:prstGeom prst="rect">
            <a:avLst/>
          </a:prstGeom>
        </p:spPr>
      </p:pic>
    </p:spTree>
    <p:extLst>
      <p:ext uri="{BB962C8B-B14F-4D97-AF65-F5344CB8AC3E}">
        <p14:creationId xmlns:p14="http://schemas.microsoft.com/office/powerpoint/2010/main" val="2936306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760FE-D3BC-4AA3-9384-D835CCDF0705}"/>
              </a:ext>
            </a:extLst>
          </p:cNvPr>
          <p:cNvSpPr>
            <a:spLocks noGrp="1"/>
          </p:cNvSpPr>
          <p:nvPr>
            <p:ph type="title"/>
          </p:nvPr>
        </p:nvSpPr>
        <p:spPr/>
        <p:txBody>
          <a:bodyPr/>
          <a:lstStyle/>
          <a:p>
            <a:r>
              <a:rPr lang="da-DK" dirty="0"/>
              <a:t>Materiale til uddannelse af medarbejdere</a:t>
            </a:r>
          </a:p>
        </p:txBody>
      </p:sp>
      <p:sp>
        <p:nvSpPr>
          <p:cNvPr id="3" name="Pladsholder til indhold 2">
            <a:extLst>
              <a:ext uri="{FF2B5EF4-FFF2-40B4-BE49-F238E27FC236}">
                <a16:creationId xmlns:a16="http://schemas.microsoft.com/office/drawing/2014/main" id="{7C73066F-673F-4050-A707-530A0258AF1E}"/>
              </a:ext>
            </a:extLst>
          </p:cNvPr>
          <p:cNvSpPr>
            <a:spLocks noGrp="1"/>
          </p:cNvSpPr>
          <p:nvPr>
            <p:ph idx="1"/>
          </p:nvPr>
        </p:nvSpPr>
        <p:spPr>
          <a:xfrm>
            <a:off x="838200" y="1825625"/>
            <a:ext cx="3557337" cy="4351338"/>
          </a:xfrm>
        </p:spPr>
        <p:txBody>
          <a:bodyPr/>
          <a:lstStyle/>
          <a:p>
            <a:r>
              <a:rPr lang="da-DK" dirty="0"/>
              <a:t>Materialet fra Esbjerg kan findes her: </a:t>
            </a:r>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https://eknet.esbjergkommune.dk/group/76719/aula-implementering-dagtilbud/documents/78992</a:t>
            </a:r>
            <a:r>
              <a:rPr lang="da-DK" dirty="0">
                <a:solidFill>
                  <a:schemeClr val="bg2">
                    <a:lumMod val="75000"/>
                  </a:schemeClr>
                </a:solidFill>
              </a:rPr>
              <a:t> </a:t>
            </a:r>
          </a:p>
        </p:txBody>
      </p:sp>
      <p:pic>
        <p:nvPicPr>
          <p:cNvPr id="4" name="Billede 3">
            <a:extLst>
              <a:ext uri="{FF2B5EF4-FFF2-40B4-BE49-F238E27FC236}">
                <a16:creationId xmlns:a16="http://schemas.microsoft.com/office/drawing/2014/main" id="{EE011B46-6084-47C7-B7CC-C2FCBC8F5EC6}"/>
              </a:ext>
            </a:extLst>
          </p:cNvPr>
          <p:cNvPicPr>
            <a:picLocks noChangeAspect="1"/>
          </p:cNvPicPr>
          <p:nvPr/>
        </p:nvPicPr>
        <p:blipFill>
          <a:blip r:embed="rId3"/>
          <a:stretch>
            <a:fillRect/>
          </a:stretch>
        </p:blipFill>
        <p:spPr>
          <a:xfrm>
            <a:off x="5056478" y="1690688"/>
            <a:ext cx="6876609" cy="5041659"/>
          </a:xfrm>
          <a:prstGeom prst="rect">
            <a:avLst/>
          </a:prstGeom>
        </p:spPr>
      </p:pic>
    </p:spTree>
    <p:extLst>
      <p:ext uri="{BB962C8B-B14F-4D97-AF65-F5344CB8AC3E}">
        <p14:creationId xmlns:p14="http://schemas.microsoft.com/office/powerpoint/2010/main" val="171051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71798-EE6A-4237-BD26-872F0F431AB7}"/>
              </a:ext>
            </a:extLst>
          </p:cNvPr>
          <p:cNvSpPr>
            <a:spLocks noGrp="1"/>
          </p:cNvSpPr>
          <p:nvPr>
            <p:ph type="title"/>
          </p:nvPr>
        </p:nvSpPr>
        <p:spPr/>
        <p:txBody>
          <a:bodyPr/>
          <a:lstStyle/>
          <a:p>
            <a:r>
              <a:rPr lang="da-DK" dirty="0"/>
              <a:t>Dagens program</a:t>
            </a:r>
          </a:p>
        </p:txBody>
      </p:sp>
      <p:sp>
        <p:nvSpPr>
          <p:cNvPr id="3" name="Pladsholder til indhold 2">
            <a:extLst>
              <a:ext uri="{FF2B5EF4-FFF2-40B4-BE49-F238E27FC236}">
                <a16:creationId xmlns:a16="http://schemas.microsoft.com/office/drawing/2014/main" id="{3C2B5D7F-E555-4AE9-B102-6F98BBC112CC}"/>
              </a:ext>
            </a:extLst>
          </p:cNvPr>
          <p:cNvSpPr>
            <a:spLocks noGrp="1"/>
          </p:cNvSpPr>
          <p:nvPr>
            <p:ph idx="1"/>
          </p:nvPr>
        </p:nvSpPr>
        <p:spPr/>
        <p:txBody>
          <a:bodyPr vert="horz" lIns="91440" tIns="45720" rIns="91440" bIns="45720" rtlCol="0" anchor="t">
            <a:normAutofit/>
          </a:bodyPr>
          <a:lstStyle/>
          <a:p>
            <a:pPr lvl="0"/>
            <a:r>
              <a:rPr lang="da-DK" dirty="0"/>
              <a:t>Hvad er Aula</a:t>
            </a:r>
          </a:p>
          <a:p>
            <a:pPr lvl="0"/>
            <a:r>
              <a:rPr lang="da-DK" dirty="0"/>
              <a:t>Tidsplan</a:t>
            </a:r>
          </a:p>
          <a:p>
            <a:pPr lvl="0"/>
            <a:r>
              <a:rPr lang="da-DK" dirty="0"/>
              <a:t>Forberedelse/viden</a:t>
            </a:r>
          </a:p>
          <a:p>
            <a:pPr lvl="1"/>
            <a:r>
              <a:rPr lang="da-DK" dirty="0"/>
              <a:t>Beslutninger omkring anvendelse 0 – 18 år – anvendelsesstrategi</a:t>
            </a:r>
          </a:p>
          <a:p>
            <a:pPr lvl="1"/>
            <a:r>
              <a:rPr lang="da-DK" dirty="0"/>
              <a:t>Beslutninger omkring implementering – implementeringsplan</a:t>
            </a:r>
          </a:p>
          <a:p>
            <a:pPr lvl="0"/>
            <a:r>
              <a:rPr lang="da-DK" dirty="0"/>
              <a:t>Opgaver før implementeringen af AULA​</a:t>
            </a:r>
            <a:endParaRPr lang="da-DK" sz="2400" dirty="0"/>
          </a:p>
        </p:txBody>
      </p:sp>
    </p:spTree>
    <p:extLst>
      <p:ext uri="{BB962C8B-B14F-4D97-AF65-F5344CB8AC3E}">
        <p14:creationId xmlns:p14="http://schemas.microsoft.com/office/powerpoint/2010/main" val="2937894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87843-52F7-42F4-A936-15EC15CCE440}"/>
              </a:ext>
            </a:extLst>
          </p:cNvPr>
          <p:cNvSpPr>
            <a:spLocks noGrp="1"/>
          </p:cNvSpPr>
          <p:nvPr>
            <p:ph type="title"/>
          </p:nvPr>
        </p:nvSpPr>
        <p:spPr/>
        <p:txBody>
          <a:bodyPr/>
          <a:lstStyle/>
          <a:p>
            <a:r>
              <a:rPr lang="da-DK" dirty="0"/>
              <a:t>Forældrefolder</a:t>
            </a:r>
          </a:p>
        </p:txBody>
      </p:sp>
      <p:sp>
        <p:nvSpPr>
          <p:cNvPr id="3" name="Pladsholder til indhold 2">
            <a:extLst>
              <a:ext uri="{FF2B5EF4-FFF2-40B4-BE49-F238E27FC236}">
                <a16:creationId xmlns:a16="http://schemas.microsoft.com/office/drawing/2014/main" id="{B667F047-56A0-42A1-AB60-91522FC73AEB}"/>
              </a:ext>
            </a:extLst>
          </p:cNvPr>
          <p:cNvSpPr>
            <a:spLocks noGrp="1"/>
          </p:cNvSpPr>
          <p:nvPr>
            <p:ph idx="1"/>
          </p:nvPr>
        </p:nvSpPr>
        <p:spPr>
          <a:xfrm>
            <a:off x="6934200" y="3290422"/>
            <a:ext cx="10515600" cy="3567578"/>
          </a:xfrm>
        </p:spPr>
        <p:txBody>
          <a:bodyPr>
            <a:normAutofit/>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4" name="Billede 3">
            <a:extLst>
              <a:ext uri="{FF2B5EF4-FFF2-40B4-BE49-F238E27FC236}">
                <a16:creationId xmlns:a16="http://schemas.microsoft.com/office/drawing/2014/main" id="{468C6169-D5A4-4FEF-B562-66AA72FA9ADF}"/>
              </a:ext>
            </a:extLst>
          </p:cNvPr>
          <p:cNvPicPr>
            <a:picLocks noChangeAspect="1"/>
          </p:cNvPicPr>
          <p:nvPr/>
        </p:nvPicPr>
        <p:blipFill rotWithShape="1">
          <a:blip r:embed="rId2"/>
          <a:srcRect l="2740" t="3790"/>
          <a:stretch/>
        </p:blipFill>
        <p:spPr>
          <a:xfrm>
            <a:off x="6744929" y="235184"/>
            <a:ext cx="4608871" cy="6387632"/>
          </a:xfrm>
          <a:prstGeom prst="rect">
            <a:avLst/>
          </a:prstGeom>
        </p:spPr>
      </p:pic>
      <p:sp>
        <p:nvSpPr>
          <p:cNvPr id="5" name="Pladsholder til indhold 2">
            <a:extLst>
              <a:ext uri="{FF2B5EF4-FFF2-40B4-BE49-F238E27FC236}">
                <a16:creationId xmlns:a16="http://schemas.microsoft.com/office/drawing/2014/main" id="{CAA7EBA0-659A-4B1A-B09C-111AC165A821}"/>
              </a:ext>
            </a:extLst>
          </p:cNvPr>
          <p:cNvSpPr txBox="1">
            <a:spLocks/>
          </p:cNvSpPr>
          <p:nvPr/>
        </p:nvSpPr>
        <p:spPr>
          <a:xfrm>
            <a:off x="838200" y="1825625"/>
            <a:ext cx="4413422"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Kan hentes og printes her: </a:t>
            </a:r>
            <a:r>
              <a:rPr lang="da-DK" dirty="0">
                <a:solidFill>
                  <a:schemeClr val="bg2">
                    <a:lumMod val="75000"/>
                  </a:schemeClr>
                </a:solidFill>
                <a:hlinkClick r:id="rId3">
                  <a:extLst>
                    <a:ext uri="{A12FA001-AC4F-418D-AE19-62706E023703}">
                      <ahyp:hlinkClr xmlns:ahyp="http://schemas.microsoft.com/office/drawing/2018/hyperlinkcolor" val="tx"/>
                    </a:ext>
                  </a:extLst>
                </a:hlinkClick>
              </a:rPr>
              <a:t>https://eknet.esbjergkommune.dk/documents/36214</a:t>
            </a:r>
            <a:endParaRPr lang="da-DK" dirty="0">
              <a:solidFill>
                <a:schemeClr val="bg2">
                  <a:lumMod val="75000"/>
                </a:schemeClr>
              </a:solidFill>
            </a:endParaRPr>
          </a:p>
          <a:p>
            <a:pPr marL="0" indent="0">
              <a:buNone/>
            </a:pPr>
            <a:endParaRPr lang="da-DK" dirty="0"/>
          </a:p>
          <a:p>
            <a:r>
              <a:rPr lang="da-DK" dirty="0"/>
              <a:t>Tilføj gerne lokale kommunikationsprincipper – eksempler kan findes her: </a:t>
            </a:r>
            <a:r>
              <a:rPr lang="da-DK" dirty="0">
                <a:solidFill>
                  <a:schemeClr val="bg2">
                    <a:lumMod val="75000"/>
                  </a:schemeClr>
                </a:solidFill>
                <a:hlinkClick r:id="rId4">
                  <a:extLst>
                    <a:ext uri="{A12FA001-AC4F-418D-AE19-62706E023703}">
                      <ahyp:hlinkClr xmlns:ahyp="http://schemas.microsoft.com/office/drawing/2018/hyperlinkcolor" val="tx"/>
                    </a:ext>
                  </a:extLst>
                </a:hlinkClick>
              </a:rPr>
              <a:t>https://eknet.esbjergkommune.dk/group/76719/aula-implementering-dagtilbud/documents/78999</a:t>
            </a:r>
            <a:r>
              <a:rPr lang="da-DK" dirty="0">
                <a:solidFill>
                  <a:schemeClr val="bg2">
                    <a:lumMod val="75000"/>
                  </a:schemeClr>
                </a:solidFill>
              </a:rPr>
              <a:t> </a:t>
            </a:r>
          </a:p>
        </p:txBody>
      </p:sp>
    </p:spTree>
    <p:extLst>
      <p:ext uri="{BB962C8B-B14F-4D97-AF65-F5344CB8AC3E}">
        <p14:creationId xmlns:p14="http://schemas.microsoft.com/office/powerpoint/2010/main" val="2926597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0A2B7D6-EB9E-4F1E-9BBD-EA1EF2FF9ACC}"/>
              </a:ext>
            </a:extLst>
          </p:cNvPr>
          <p:cNvSpPr/>
          <p:nvPr/>
        </p:nvSpPr>
        <p:spPr>
          <a:xfrm>
            <a:off x="499659" y="782935"/>
            <a:ext cx="6519093" cy="923330"/>
          </a:xfrm>
          <a:prstGeom prst="rect">
            <a:avLst/>
          </a:prstGeom>
          <a:noFill/>
        </p:spPr>
        <p:txBody>
          <a:bodyPr wrap="none" lIns="91440" tIns="45720" rIns="91440" bIns="45720">
            <a:spAutoFit/>
          </a:bodyPr>
          <a:lstStyle/>
          <a:p>
            <a:pPr algn="ctr"/>
            <a:r>
              <a:rPr lang="da-DK" sz="5400" b="0" cap="none" spc="0" dirty="0">
                <a:ln w="0">
                  <a:solidFill>
                    <a:schemeClr val="accent1">
                      <a:lumMod val="60000"/>
                      <a:lumOff val="40000"/>
                    </a:schemeClr>
                  </a:solidFill>
                </a:ln>
                <a:solidFill>
                  <a:schemeClr val="accent1">
                    <a:lumMod val="60000"/>
                    <a:lumOff val="40000"/>
                  </a:schemeClr>
                </a:solidFill>
                <a:effectLst>
                  <a:reflection blurRad="6350" stA="53000" endA="300" endPos="35500" dir="5400000" sy="-90000" algn="bl" rotWithShape="0"/>
                </a:effectLst>
              </a:rPr>
              <a:t>Fortsat rigtig god dag !</a:t>
            </a:r>
          </a:p>
        </p:txBody>
      </p:sp>
      <p:pic>
        <p:nvPicPr>
          <p:cNvPr id="5" name="Billede 4">
            <a:extLst>
              <a:ext uri="{FF2B5EF4-FFF2-40B4-BE49-F238E27FC236}">
                <a16:creationId xmlns:a16="http://schemas.microsoft.com/office/drawing/2014/main" id="{14C5A75F-06B3-4F3E-B06D-AD1DC28FF78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73" b="94693" l="9897" r="91753">
                        <a14:foregroundMark x1="44742" y1="5804" x2="44742" y2="5804"/>
                        <a14:foregroundMark x1="49691" y1="5804" x2="49691" y2="5804"/>
                        <a14:foregroundMark x1="91753" y1="32338" x2="91753" y2="32338"/>
                        <a14:foregroundMark x1="75052" y1="92206" x2="75052" y2="92206"/>
                        <a14:foregroundMark x1="64742" y1="94693" x2="64742" y2="94693"/>
                        <a14:foregroundMark x1="62887" y1="94527" x2="62887" y2="94527"/>
                        <a14:foregroundMark x1="29072" y1="94196" x2="29072" y2="94196"/>
                        <a14:backgroundMark x1="37732" y1="69818" x2="37732" y2="69818"/>
                        <a14:backgroundMark x1="46804" y1="69652" x2="46804" y2="69652"/>
                        <a14:backgroundMark x1="59381" y1="69983" x2="59381" y2="69983"/>
                        <a14:backgroundMark x1="60412" y1="72471" x2="60412" y2="72471"/>
                        <a14:backgroundMark x1="54021" y1="72637" x2="54021" y2="72637"/>
                        <a14:backgroundMark x1="40206" y1="72139" x2="40206" y2="72139"/>
                        <a14:backgroundMark x1="39794" y1="72139" x2="39794" y2="72139"/>
                      </a14:backgroundRemoval>
                    </a14:imgEffect>
                  </a14:imgLayer>
                </a14:imgProps>
              </a:ext>
            </a:extLst>
          </a:blip>
          <a:stretch>
            <a:fillRect/>
          </a:stretch>
        </p:blipFill>
        <p:spPr>
          <a:xfrm>
            <a:off x="1683249" y="2058222"/>
            <a:ext cx="3435583" cy="4271457"/>
          </a:xfrm>
          <a:prstGeom prst="rect">
            <a:avLst/>
          </a:prstGeom>
        </p:spPr>
      </p:pic>
    </p:spTree>
    <p:extLst>
      <p:ext uri="{BB962C8B-B14F-4D97-AF65-F5344CB8AC3E}">
        <p14:creationId xmlns:p14="http://schemas.microsoft.com/office/powerpoint/2010/main" val="2122784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0BE94-7D31-4029-AA2E-CA9174675CC4}"/>
              </a:ext>
            </a:extLst>
          </p:cNvPr>
          <p:cNvSpPr>
            <a:spLocks noGrp="1"/>
          </p:cNvSpPr>
          <p:nvPr>
            <p:ph type="title"/>
          </p:nvPr>
        </p:nvSpPr>
        <p:spPr/>
        <p:txBody>
          <a:bodyPr/>
          <a:lstStyle/>
          <a:p>
            <a:r>
              <a:rPr lang="da-DK" dirty="0" err="1"/>
              <a:t>Evt</a:t>
            </a:r>
            <a:r>
              <a:rPr lang="da-DK" dirty="0"/>
              <a:t> – ekstra slide</a:t>
            </a:r>
          </a:p>
        </p:txBody>
      </p:sp>
      <p:sp>
        <p:nvSpPr>
          <p:cNvPr id="3" name="Pladsholder til indhold 2">
            <a:extLst>
              <a:ext uri="{FF2B5EF4-FFF2-40B4-BE49-F238E27FC236}">
                <a16:creationId xmlns:a16="http://schemas.microsoft.com/office/drawing/2014/main" id="{390F56D2-F32A-4640-8915-71FB1EFD097F}"/>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106824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522F-8A6A-43D3-8836-B96BB95EEDDC}"/>
              </a:ext>
            </a:extLst>
          </p:cNvPr>
          <p:cNvSpPr>
            <a:spLocks noGrp="1"/>
          </p:cNvSpPr>
          <p:nvPr>
            <p:ph type="title"/>
          </p:nvPr>
        </p:nvSpPr>
        <p:spPr/>
        <p:txBody>
          <a:bodyPr/>
          <a:lstStyle/>
          <a:p>
            <a:r>
              <a:rPr lang="da-DK" dirty="0"/>
              <a:t>Hvad er Aula</a:t>
            </a:r>
          </a:p>
        </p:txBody>
      </p:sp>
      <p:sp>
        <p:nvSpPr>
          <p:cNvPr id="3" name="Pladsholder til indhold 2">
            <a:extLst>
              <a:ext uri="{FF2B5EF4-FFF2-40B4-BE49-F238E27FC236}">
                <a16:creationId xmlns:a16="http://schemas.microsoft.com/office/drawing/2014/main" id="{19ABD9E1-FE25-45A6-B120-8DC5AE3178B9}"/>
              </a:ext>
            </a:extLst>
          </p:cNvPr>
          <p:cNvSpPr>
            <a:spLocks noGrp="1"/>
          </p:cNvSpPr>
          <p:nvPr>
            <p:ph idx="1"/>
          </p:nvPr>
        </p:nvSpPr>
        <p:spPr/>
        <p:txBody>
          <a:bodyPr/>
          <a:lstStyle/>
          <a:p>
            <a:r>
              <a:rPr lang="da-DK" dirty="0">
                <a:hlinkClick r:id="rId2">
                  <a:extLst>
                    <a:ext uri="{A12FA001-AC4F-418D-AE19-62706E023703}">
                      <ahyp:hlinkClr xmlns:ahyp="http://schemas.microsoft.com/office/drawing/2018/hyperlinkcolor" val="tx"/>
                    </a:ext>
                  </a:extLst>
                </a:hlinkClick>
              </a:rPr>
              <a:t>https://www.youtube.com/watch?v=WYqmrvTUpA0</a:t>
            </a:r>
            <a:endParaRPr lang="da-DK" dirty="0"/>
          </a:p>
          <a:p>
            <a:endParaRPr lang="da-DK" dirty="0"/>
          </a:p>
        </p:txBody>
      </p:sp>
      <p:pic>
        <p:nvPicPr>
          <p:cNvPr id="4" name="Billede 3">
            <a:extLst>
              <a:ext uri="{FF2B5EF4-FFF2-40B4-BE49-F238E27FC236}">
                <a16:creationId xmlns:a16="http://schemas.microsoft.com/office/drawing/2014/main" id="{A1628AE7-CEDE-48DF-866D-49937180E8F1}"/>
              </a:ext>
            </a:extLst>
          </p:cNvPr>
          <p:cNvPicPr>
            <a:picLocks noChangeAspect="1"/>
          </p:cNvPicPr>
          <p:nvPr/>
        </p:nvPicPr>
        <p:blipFill>
          <a:blip r:embed="rId3"/>
          <a:stretch>
            <a:fillRect/>
          </a:stretch>
        </p:blipFill>
        <p:spPr>
          <a:xfrm>
            <a:off x="1106532" y="2596959"/>
            <a:ext cx="6667843" cy="3714941"/>
          </a:xfrm>
          <a:prstGeom prst="rect">
            <a:avLst/>
          </a:prstGeom>
        </p:spPr>
      </p:pic>
    </p:spTree>
    <p:extLst>
      <p:ext uri="{BB962C8B-B14F-4D97-AF65-F5344CB8AC3E}">
        <p14:creationId xmlns:p14="http://schemas.microsoft.com/office/powerpoint/2010/main" val="79403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05837-80DC-4436-9B15-C77F088D3FAF}"/>
              </a:ext>
            </a:extLst>
          </p:cNvPr>
          <p:cNvSpPr>
            <a:spLocks noGrp="1"/>
          </p:cNvSpPr>
          <p:nvPr>
            <p:ph type="title"/>
          </p:nvPr>
        </p:nvSpPr>
        <p:spPr/>
        <p:txBody>
          <a:bodyPr/>
          <a:lstStyle/>
          <a:p>
            <a:r>
              <a:rPr lang="da-DK" dirty="0"/>
              <a:t>Videoer og vejledninger</a:t>
            </a:r>
          </a:p>
        </p:txBody>
      </p:sp>
      <p:sp>
        <p:nvSpPr>
          <p:cNvPr id="3" name="Pladsholder til indhold 2">
            <a:extLst>
              <a:ext uri="{FF2B5EF4-FFF2-40B4-BE49-F238E27FC236}">
                <a16:creationId xmlns:a16="http://schemas.microsoft.com/office/drawing/2014/main" id="{1492789A-6BB2-4D9A-A283-8217BB5CE4B7}"/>
              </a:ext>
            </a:extLst>
          </p:cNvPr>
          <p:cNvSpPr>
            <a:spLocks noGrp="1"/>
          </p:cNvSpPr>
          <p:nvPr>
            <p:ph idx="1"/>
          </p:nvPr>
        </p:nvSpPr>
        <p:spPr/>
        <p:txBody>
          <a:bodyPr>
            <a:normAutofit/>
          </a:bodyPr>
          <a:lstStyle/>
          <a:p>
            <a:r>
              <a:rPr lang="da-DK" dirty="0"/>
              <a:t>Har I lyst til at se mere om Aula kan disse 4 videoer om Aulas funktionalitet i forhold til dagtilbud, være interessante:</a:t>
            </a:r>
          </a:p>
          <a:p>
            <a:pPr lvl="0"/>
            <a:r>
              <a:rPr lang="da-DK" sz="1300" u="sng" dirty="0">
                <a:solidFill>
                  <a:schemeClr val="bg2">
                    <a:lumMod val="75000"/>
                  </a:schemeClr>
                </a:solidFill>
                <a:hlinkClick r:id="rId2">
                  <a:extLst>
                    <a:ext uri="{A12FA001-AC4F-418D-AE19-62706E023703}">
                      <ahyp:hlinkClr xmlns:ahyp="http://schemas.microsoft.com/office/drawing/2018/hyperlinkcolor" val="tx"/>
                    </a:ext>
                  </a:extLst>
                </a:hlinkClick>
              </a:rPr>
              <a:t>https://www.youtube.com/watch?v=ikuuhFntn8M</a:t>
            </a:r>
            <a:endParaRPr lang="da-DK" sz="1300" dirty="0">
              <a:solidFill>
                <a:schemeClr val="bg2">
                  <a:lumMod val="75000"/>
                </a:schemeClr>
              </a:solidFill>
            </a:endParaRPr>
          </a:p>
          <a:p>
            <a:pPr lvl="0"/>
            <a:r>
              <a:rPr lang="da-DK" sz="1300" u="sng" dirty="0">
                <a:solidFill>
                  <a:schemeClr val="bg2">
                    <a:lumMod val="75000"/>
                  </a:schemeClr>
                </a:solidFill>
                <a:hlinkClick r:id="rId3">
                  <a:extLst>
                    <a:ext uri="{A12FA001-AC4F-418D-AE19-62706E023703}">
                      <ahyp:hlinkClr xmlns:ahyp="http://schemas.microsoft.com/office/drawing/2018/hyperlinkcolor" val="tx"/>
                    </a:ext>
                  </a:extLst>
                </a:hlinkClick>
              </a:rPr>
              <a:t>https://www.youtube.com/watch?v=Ge7r5T1zLQQ</a:t>
            </a:r>
            <a:endParaRPr lang="da-DK" sz="1300" dirty="0">
              <a:solidFill>
                <a:schemeClr val="bg2">
                  <a:lumMod val="75000"/>
                </a:schemeClr>
              </a:solidFill>
            </a:endParaRPr>
          </a:p>
          <a:p>
            <a:pPr lvl="0"/>
            <a:r>
              <a:rPr lang="da-DK" sz="1300" u="sng" dirty="0">
                <a:solidFill>
                  <a:schemeClr val="bg2">
                    <a:lumMod val="75000"/>
                  </a:schemeClr>
                </a:solidFill>
                <a:hlinkClick r:id="rId4">
                  <a:extLst>
                    <a:ext uri="{A12FA001-AC4F-418D-AE19-62706E023703}">
                      <ahyp:hlinkClr xmlns:ahyp="http://schemas.microsoft.com/office/drawing/2018/hyperlinkcolor" val="tx"/>
                    </a:ext>
                  </a:extLst>
                </a:hlinkClick>
              </a:rPr>
              <a:t>https://www.youtube.com/watch?v=xPFfbUwFjNE</a:t>
            </a:r>
            <a:endParaRPr lang="da-DK" sz="1300" dirty="0">
              <a:solidFill>
                <a:schemeClr val="bg2">
                  <a:lumMod val="75000"/>
                </a:schemeClr>
              </a:solidFill>
            </a:endParaRPr>
          </a:p>
          <a:p>
            <a:pPr lvl="0"/>
            <a:r>
              <a:rPr lang="da-DK" sz="1300" u="sng" dirty="0">
                <a:solidFill>
                  <a:schemeClr val="bg2">
                    <a:lumMod val="75000"/>
                  </a:schemeClr>
                </a:solidFill>
                <a:hlinkClick r:id="rId5">
                  <a:extLst>
                    <a:ext uri="{A12FA001-AC4F-418D-AE19-62706E023703}">
                      <ahyp:hlinkClr xmlns:ahyp="http://schemas.microsoft.com/office/drawing/2018/hyperlinkcolor" val="tx"/>
                    </a:ext>
                  </a:extLst>
                </a:hlinkClick>
              </a:rPr>
              <a:t>https://www.youtube.com/watch?v=ikuuhFntn8M&amp;t=61s</a:t>
            </a:r>
            <a:endParaRPr lang="da-DK" sz="1300" dirty="0">
              <a:solidFill>
                <a:schemeClr val="bg2">
                  <a:lumMod val="75000"/>
                </a:schemeClr>
              </a:solidFill>
            </a:endParaRPr>
          </a:p>
          <a:p>
            <a:pPr marL="0" indent="0">
              <a:buNone/>
            </a:pPr>
            <a:r>
              <a:rPr lang="da-DK" dirty="0"/>
              <a:t>Aula har lavet yderst meget materiale – alle deres brugervejledninger/videoer kan findes her: </a:t>
            </a:r>
          </a:p>
          <a:p>
            <a:r>
              <a:rPr lang="da-DK" sz="1300" u="sng" dirty="0">
                <a:solidFill>
                  <a:schemeClr val="bg2">
                    <a:lumMod val="75000"/>
                  </a:schemeClr>
                </a:solidFill>
                <a:hlinkClick r:id="rId6">
                  <a:extLst>
                    <a:ext uri="{A12FA001-AC4F-418D-AE19-62706E023703}">
                      <ahyp:hlinkClr xmlns:ahyp="http://schemas.microsoft.com/office/drawing/2018/hyperlinkcolor" val="tx"/>
                    </a:ext>
                  </a:extLst>
                </a:hlinkClick>
              </a:rPr>
              <a:t>https://aulainfo.dk/information-til-medarbejdere/guide-til-medarbejdere/</a:t>
            </a:r>
            <a:r>
              <a:rPr lang="da-DK" dirty="0">
                <a:solidFill>
                  <a:schemeClr val="bg2">
                    <a:lumMod val="75000"/>
                  </a:schemeClr>
                </a:solidFill>
              </a:rPr>
              <a:t>  </a:t>
            </a:r>
          </a:p>
          <a:p>
            <a:r>
              <a:rPr lang="da-DK" sz="1200" u="sng" dirty="0">
                <a:solidFill>
                  <a:schemeClr val="bg2">
                    <a:lumMod val="75000"/>
                  </a:schemeClr>
                </a:solidFill>
                <a:hlinkClick r:id="rId7">
                  <a:extLst>
                    <a:ext uri="{A12FA001-AC4F-418D-AE19-62706E023703}">
                      <ahyp:hlinkClr xmlns:ahyp="http://schemas.microsoft.com/office/drawing/2018/hyperlinkcolor" val="tx"/>
                    </a:ext>
                  </a:extLst>
                </a:hlinkClick>
              </a:rPr>
              <a:t>https://aulainfo.dk/information-til-medarbejdere/undervisningsmateriale-til-superbrugere/</a:t>
            </a:r>
            <a:endParaRPr lang="da-DK" sz="1200" dirty="0">
              <a:solidFill>
                <a:schemeClr val="bg2">
                  <a:lumMod val="75000"/>
                </a:schemeClr>
              </a:solidFill>
            </a:endParaRPr>
          </a:p>
          <a:p>
            <a:pPr marL="0" indent="0">
              <a:buNone/>
            </a:pPr>
            <a:endParaRPr lang="da-DK" dirty="0"/>
          </a:p>
        </p:txBody>
      </p:sp>
    </p:spTree>
    <p:extLst>
      <p:ext uri="{BB962C8B-B14F-4D97-AF65-F5344CB8AC3E}">
        <p14:creationId xmlns:p14="http://schemas.microsoft.com/office/powerpoint/2010/main" val="287223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D7FC757-02BB-4F12-B923-AA85E7A3D357}"/>
              </a:ext>
            </a:extLst>
          </p:cNvPr>
          <p:cNvSpPr>
            <a:spLocks noGrp="1"/>
          </p:cNvSpPr>
          <p:nvPr>
            <p:ph type="title"/>
          </p:nvPr>
        </p:nvSpPr>
        <p:spPr>
          <a:xfrm>
            <a:off x="512379" y="109099"/>
            <a:ext cx="10515600" cy="1325563"/>
          </a:xfrm>
        </p:spPr>
        <p:txBody>
          <a:bodyPr/>
          <a:lstStyle/>
          <a:p>
            <a:r>
              <a:rPr lang="en-US" dirty="0" err="1"/>
              <a:t>Tidsplan</a:t>
            </a:r>
            <a:r>
              <a:rPr lang="en-US" dirty="0"/>
              <a:t> KL/KOMBIT</a:t>
            </a:r>
          </a:p>
        </p:txBody>
      </p:sp>
      <p:pic>
        <p:nvPicPr>
          <p:cNvPr id="9" name="Pladsholder til indhold 8">
            <a:extLst>
              <a:ext uri="{FF2B5EF4-FFF2-40B4-BE49-F238E27FC236}">
                <a16:creationId xmlns:a16="http://schemas.microsoft.com/office/drawing/2014/main" id="{7BD3DB32-CBB0-4911-81AF-A51E4C06AE6E}"/>
              </a:ext>
            </a:extLst>
          </p:cNvPr>
          <p:cNvPicPr>
            <a:picLocks noGrp="1" noChangeAspect="1"/>
          </p:cNvPicPr>
          <p:nvPr>
            <p:ph idx="1"/>
          </p:nvPr>
        </p:nvPicPr>
        <p:blipFill rotWithShape="1">
          <a:blip r:embed="rId2"/>
          <a:srcRect t="3152" b="2658"/>
          <a:stretch/>
        </p:blipFill>
        <p:spPr>
          <a:xfrm>
            <a:off x="90208" y="1434662"/>
            <a:ext cx="12011584" cy="5402317"/>
          </a:xfrm>
          <a:prstGeom prst="rect">
            <a:avLst/>
          </a:prstGeom>
          <a:noFill/>
        </p:spPr>
      </p:pic>
      <p:sp>
        <p:nvSpPr>
          <p:cNvPr id="10" name="Ellipse 9">
            <a:extLst>
              <a:ext uri="{FF2B5EF4-FFF2-40B4-BE49-F238E27FC236}">
                <a16:creationId xmlns:a16="http://schemas.microsoft.com/office/drawing/2014/main" id="{117B7E24-E6A4-4F3A-A24C-68F776A8F576}"/>
              </a:ext>
            </a:extLst>
          </p:cNvPr>
          <p:cNvSpPr/>
          <p:nvPr/>
        </p:nvSpPr>
        <p:spPr>
          <a:xfrm>
            <a:off x="8292662" y="5276193"/>
            <a:ext cx="3426372" cy="6411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1272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210ED89-85A1-4AE4-87EA-D0DC41EDAEB3}"/>
              </a:ext>
            </a:extLst>
          </p:cNvPr>
          <p:cNvSpPr>
            <a:spLocks noGrp="1"/>
          </p:cNvSpPr>
          <p:nvPr>
            <p:ph type="title"/>
          </p:nvPr>
        </p:nvSpPr>
        <p:spPr>
          <a:xfrm>
            <a:off x="838200" y="365125"/>
            <a:ext cx="10515600" cy="1325563"/>
          </a:xfrm>
        </p:spPr>
        <p:txBody>
          <a:bodyPr/>
          <a:lstStyle/>
          <a:p>
            <a:r>
              <a:rPr lang="en-US" dirty="0" err="1"/>
              <a:t>Tidsplan</a:t>
            </a:r>
            <a:r>
              <a:rPr lang="en-US" dirty="0"/>
              <a:t> Esbjerg</a:t>
            </a:r>
          </a:p>
        </p:txBody>
      </p:sp>
      <p:pic>
        <p:nvPicPr>
          <p:cNvPr id="4" name="Pladsholder til indhold 3">
            <a:extLst>
              <a:ext uri="{FF2B5EF4-FFF2-40B4-BE49-F238E27FC236}">
                <a16:creationId xmlns:a16="http://schemas.microsoft.com/office/drawing/2014/main" id="{04ED913D-96B0-4AD8-B20D-7D9FF86E9EB8}"/>
              </a:ext>
            </a:extLst>
          </p:cNvPr>
          <p:cNvPicPr>
            <a:picLocks noGrp="1" noChangeAspect="1"/>
          </p:cNvPicPr>
          <p:nvPr>
            <p:ph idx="1"/>
          </p:nvPr>
        </p:nvPicPr>
        <p:blipFill>
          <a:blip r:embed="rId2"/>
          <a:stretch>
            <a:fillRect/>
          </a:stretch>
        </p:blipFill>
        <p:spPr>
          <a:xfrm>
            <a:off x="838200" y="1845595"/>
            <a:ext cx="10515600" cy="4311397"/>
          </a:xfrm>
          <a:prstGeom prst="rect">
            <a:avLst/>
          </a:prstGeom>
          <a:noFill/>
        </p:spPr>
      </p:pic>
    </p:spTree>
    <p:extLst>
      <p:ext uri="{BB962C8B-B14F-4D97-AF65-F5344CB8AC3E}">
        <p14:creationId xmlns:p14="http://schemas.microsoft.com/office/powerpoint/2010/main" val="14454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BE19E-3665-4347-B9D8-6CBB411767AD}"/>
              </a:ext>
            </a:extLst>
          </p:cNvPr>
          <p:cNvSpPr>
            <a:spLocks noGrp="1"/>
          </p:cNvSpPr>
          <p:nvPr>
            <p:ph type="title"/>
          </p:nvPr>
        </p:nvSpPr>
        <p:spPr>
          <a:xfrm>
            <a:off x="838200" y="365125"/>
            <a:ext cx="10515600" cy="1325563"/>
          </a:xfrm>
        </p:spPr>
        <p:txBody>
          <a:bodyPr anchor="ctr">
            <a:normAutofit/>
          </a:bodyPr>
          <a:lstStyle/>
          <a:p>
            <a:r>
              <a:rPr lang="da-DK" dirty="0"/>
              <a:t>Tidsplan dagtilbud</a:t>
            </a:r>
          </a:p>
        </p:txBody>
      </p:sp>
      <p:pic>
        <p:nvPicPr>
          <p:cNvPr id="6" name="Billede 5">
            <a:extLst>
              <a:ext uri="{FF2B5EF4-FFF2-40B4-BE49-F238E27FC236}">
                <a16:creationId xmlns:a16="http://schemas.microsoft.com/office/drawing/2014/main" id="{F0C1DCE0-E28B-46CB-8F3C-1D1441F4E2CA}"/>
              </a:ext>
            </a:extLst>
          </p:cNvPr>
          <p:cNvPicPr>
            <a:picLocks noChangeAspect="1"/>
          </p:cNvPicPr>
          <p:nvPr/>
        </p:nvPicPr>
        <p:blipFill>
          <a:blip r:embed="rId2"/>
          <a:stretch>
            <a:fillRect/>
          </a:stretch>
        </p:blipFill>
        <p:spPr>
          <a:xfrm>
            <a:off x="194022" y="1768799"/>
            <a:ext cx="11803956" cy="4724076"/>
          </a:xfrm>
          <a:prstGeom prst="rect">
            <a:avLst/>
          </a:prstGeom>
        </p:spPr>
      </p:pic>
    </p:spTree>
    <p:extLst>
      <p:ext uri="{BB962C8B-B14F-4D97-AF65-F5344CB8AC3E}">
        <p14:creationId xmlns:p14="http://schemas.microsoft.com/office/powerpoint/2010/main" val="821276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29C02A1-2F59-4B45-8DF8-C3CB96FBA514}"/>
              </a:ext>
            </a:extLst>
          </p:cNvPr>
          <p:cNvSpPr>
            <a:spLocks noGrp="1"/>
          </p:cNvSpPr>
          <p:nvPr>
            <p:ph idx="1"/>
          </p:nvPr>
        </p:nvSpPr>
        <p:spPr>
          <a:xfrm>
            <a:off x="838200" y="713678"/>
            <a:ext cx="10515600" cy="5463285"/>
          </a:xfrm>
        </p:spPr>
        <p:txBody>
          <a:bodyPr vert="horz" lIns="91440" tIns="45720" rIns="91440" bIns="45720" rtlCol="0" anchor="t">
            <a:normAutofit fontScale="92500" lnSpcReduction="10000"/>
          </a:bodyPr>
          <a:lstStyle/>
          <a:p>
            <a:r>
              <a:rPr lang="da-DK" dirty="0"/>
              <a:t>Aula skal </a:t>
            </a:r>
            <a:r>
              <a:rPr lang="da-DK" b="1" dirty="0">
                <a:solidFill>
                  <a:srgbClr val="A8D08D"/>
                </a:solidFill>
              </a:rPr>
              <a:t>lette kommunikationen</a:t>
            </a:r>
            <a:r>
              <a:rPr lang="da-DK" b="1" dirty="0"/>
              <a:t> </a:t>
            </a:r>
            <a:r>
              <a:rPr lang="da-DK" dirty="0"/>
              <a:t>mellem skole, dagtilbud og hjem og indbyrdes mellem brugerne gennem forbedrede dialogmuligheder, fx kommunikation i billeder, lyd og tekst mellem skole, elever og forældre og indbyrdes mellem disse grupper. </a:t>
            </a:r>
          </a:p>
          <a:p>
            <a:r>
              <a:rPr lang="da-DK" dirty="0"/>
              <a:t>Aula skal</a:t>
            </a:r>
            <a:r>
              <a:rPr lang="da-DK" dirty="0">
                <a:solidFill>
                  <a:srgbClr val="A8D08D"/>
                </a:solidFill>
              </a:rPr>
              <a:t> </a:t>
            </a:r>
            <a:r>
              <a:rPr lang="da-DK" b="1" dirty="0">
                <a:solidFill>
                  <a:srgbClr val="A8D08D"/>
                </a:solidFill>
              </a:rPr>
              <a:t>samle og målrette informationer</a:t>
            </a:r>
            <a:r>
              <a:rPr lang="da-DK" b="1" dirty="0"/>
              <a:t> </a:t>
            </a:r>
            <a:r>
              <a:rPr lang="da-DK" dirty="0"/>
              <a:t>til de forskellige brugergrupper, afhængig af deres forskellige roller. Brugerne vil således blive ledt over til relevant information i bl.a. kommunale administrative systemer, kommunale indkøbte læringsplatforme samt nationale data (fx nationale test). </a:t>
            </a:r>
          </a:p>
          <a:p>
            <a:r>
              <a:rPr lang="da-DK" dirty="0"/>
              <a:t>Aula skal </a:t>
            </a:r>
            <a:r>
              <a:rPr lang="da-DK" b="1" dirty="0">
                <a:solidFill>
                  <a:srgbClr val="A8D08D"/>
                </a:solidFill>
              </a:rPr>
              <a:t>understøtte arbejdet i læringsplatformen</a:t>
            </a:r>
            <a:r>
              <a:rPr lang="da-DK" dirty="0"/>
              <a:t>, bl.a. ved at give mulighed for kommunikation omkring læringsforløb mellem elever, pædagogisk personale og forældre. </a:t>
            </a:r>
          </a:p>
          <a:p>
            <a:r>
              <a:rPr lang="da-DK" dirty="0"/>
              <a:t>Aula skal understøtte dagtilbuds- og skolenære behov via </a:t>
            </a:r>
            <a:r>
              <a:rPr lang="da-DK" b="1" dirty="0">
                <a:solidFill>
                  <a:srgbClr val="A8D08D"/>
                </a:solidFill>
              </a:rPr>
              <a:t>visning af relevante informationer for brugeren</a:t>
            </a:r>
            <a:r>
              <a:rPr lang="da-DK" dirty="0"/>
              <a:t>, fx plan for dagen, nyheder og aktivitetsplaner. </a:t>
            </a:r>
          </a:p>
        </p:txBody>
      </p:sp>
    </p:spTree>
    <p:extLst>
      <p:ext uri="{BB962C8B-B14F-4D97-AF65-F5344CB8AC3E}">
        <p14:creationId xmlns:p14="http://schemas.microsoft.com/office/powerpoint/2010/main" val="311536470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præsentation 1" id="{8EFEDA09-DC1F-43A2-8882-CE3B8A4CFDC5}" vid="{2229D5D1-4200-428F-B3B1-7E03C59FB98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1094</Words>
  <Application>Microsoft Office PowerPoint</Application>
  <PresentationFormat>Widescreen</PresentationFormat>
  <Paragraphs>132</Paragraphs>
  <Slides>32</Slides>
  <Notes>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32</vt:i4>
      </vt:variant>
    </vt:vector>
  </HeadingPairs>
  <TitlesOfParts>
    <vt:vector size="36" baseType="lpstr">
      <vt:lpstr>Arial</vt:lpstr>
      <vt:lpstr>Calibri</vt:lpstr>
      <vt:lpstr>Calibri Light</vt:lpstr>
      <vt:lpstr>Office-tema</vt:lpstr>
      <vt:lpstr> AULA dagtilbud</vt:lpstr>
      <vt:lpstr>Yderligere information</vt:lpstr>
      <vt:lpstr>Dagens program</vt:lpstr>
      <vt:lpstr>Hvad er Aula</vt:lpstr>
      <vt:lpstr>Videoer og vejledninger</vt:lpstr>
      <vt:lpstr>Tidsplan KL/KOMBIT</vt:lpstr>
      <vt:lpstr>Tidsplan Esbjerg</vt:lpstr>
      <vt:lpstr>Tidsplan dagtilbud</vt:lpstr>
      <vt:lpstr>PowerPoint-præsentation</vt:lpstr>
      <vt:lpstr>Anvendelsesstrategi</vt:lpstr>
      <vt:lpstr>Nu</vt:lpstr>
      <vt:lpstr>2020/21</vt:lpstr>
      <vt:lpstr>Implementeringsplan</vt:lpstr>
      <vt:lpstr>Roller og ansvar - ledere</vt:lpstr>
      <vt:lpstr>Roller og ansvar - ledere</vt:lpstr>
      <vt:lpstr>Institutionsadministrator - opsætning</vt:lpstr>
      <vt:lpstr>Roller og ansvar - superbrugere</vt:lpstr>
      <vt:lpstr>Opgaver - superbrugere</vt:lpstr>
      <vt:lpstr>PowerPoint-præsentation</vt:lpstr>
      <vt:lpstr>Jeres kommende opgaver </vt:lpstr>
      <vt:lpstr>Dialog omkring styrket forældresamarbejde</vt:lpstr>
      <vt:lpstr>Maria Ørnskov</vt:lpstr>
      <vt:lpstr>PowerPoint-præsentation</vt:lpstr>
      <vt:lpstr>Kommunikationsagenda</vt:lpstr>
      <vt:lpstr>PowerPoint-præsentation</vt:lpstr>
      <vt:lpstr>Oprydning i Tabulex</vt:lpstr>
      <vt:lpstr>Lokal opsætning</vt:lpstr>
      <vt:lpstr>Materiale til uddannelse medarbejdere</vt:lpstr>
      <vt:lpstr>Materiale til uddannelse af medarbejdere</vt:lpstr>
      <vt:lpstr>Forældrefolder</vt:lpstr>
      <vt:lpstr>PowerPoint-præsentation</vt:lpstr>
      <vt:lpstr>Evt – ekstra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AULA dagtilbud</dc:title>
  <dc:creator>Annette Bekker. ANB13</dc:creator>
  <cp:lastModifiedBy>Annette Bekker. ANB13</cp:lastModifiedBy>
  <cp:revision>3</cp:revision>
  <dcterms:created xsi:type="dcterms:W3CDTF">2020-06-18T08:49:18Z</dcterms:created>
  <dcterms:modified xsi:type="dcterms:W3CDTF">2020-06-18T09:11:42Z</dcterms:modified>
</cp:coreProperties>
</file>