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76" r:id="rId3"/>
    <p:sldId id="340" r:id="rId4"/>
    <p:sldId id="379" r:id="rId5"/>
    <p:sldId id="383" r:id="rId6"/>
    <p:sldId id="356" r:id="rId7"/>
    <p:sldId id="288" r:id="rId8"/>
    <p:sldId id="391" r:id="rId9"/>
    <p:sldId id="366" r:id="rId10"/>
    <p:sldId id="324" r:id="rId11"/>
    <p:sldId id="367" r:id="rId12"/>
    <p:sldId id="368" r:id="rId13"/>
    <p:sldId id="369" r:id="rId14"/>
    <p:sldId id="371" r:id="rId15"/>
    <p:sldId id="390" r:id="rId16"/>
    <p:sldId id="381" r:id="rId17"/>
    <p:sldId id="384" r:id="rId18"/>
    <p:sldId id="385" r:id="rId19"/>
    <p:sldId id="382" r:id="rId20"/>
    <p:sldId id="380" r:id="rId21"/>
    <p:sldId id="372" r:id="rId22"/>
    <p:sldId id="347" r:id="rId23"/>
    <p:sldId id="345" r:id="rId24"/>
    <p:sldId id="346" r:id="rId25"/>
    <p:sldId id="263" r:id="rId26"/>
    <p:sldId id="387" r:id="rId27"/>
    <p:sldId id="388" r:id="rId28"/>
    <p:sldId id="386" r:id="rId29"/>
    <p:sldId id="374" r:id="rId30"/>
    <p:sldId id="389" r:id="rId31"/>
    <p:sldId id="375" r:id="rId32"/>
    <p:sldId id="365" r:id="rId33"/>
    <p:sldId id="364" r:id="rId34"/>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7" d="100"/>
          <a:sy n="67" d="100"/>
        </p:scale>
        <p:origin x="5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BE77BA8-9A06-4CB2-820B-8A96D65736E0}" type="datetimeFigureOut">
              <a:rPr lang="da-DK" smtClean="0"/>
              <a:t>03-11-2020</a:t>
            </a:fld>
            <a:endParaRPr lang="da-DK"/>
          </a:p>
        </p:txBody>
      </p:sp>
      <p:sp>
        <p:nvSpPr>
          <p:cNvPr id="4" name="Pladsholder til sidefod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9B5295D-4962-4C4C-BF31-B981BB19B5BA}" type="slidenum">
              <a:rPr lang="da-DK" smtClean="0"/>
              <a:t>‹nr.›</a:t>
            </a:fld>
            <a:endParaRPr lang="da-DK"/>
          </a:p>
        </p:txBody>
      </p:sp>
    </p:spTree>
    <p:extLst>
      <p:ext uri="{BB962C8B-B14F-4D97-AF65-F5344CB8AC3E}">
        <p14:creationId xmlns:p14="http://schemas.microsoft.com/office/powerpoint/2010/main" val="1340076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B1D4FB-7330-4E3F-BF0B-D55DFDA2BDB7}" type="datetimeFigureOut">
              <a:rPr lang="da-DK" smtClean="0"/>
              <a:t>03-11-2020</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82B3C42-EA79-44F0-99DB-5DCFECF43134}" type="slidenum">
              <a:rPr lang="da-DK" smtClean="0"/>
              <a:t>‹nr.›</a:t>
            </a:fld>
            <a:endParaRPr lang="da-DK"/>
          </a:p>
        </p:txBody>
      </p:sp>
    </p:spTree>
    <p:extLst>
      <p:ext uri="{BB962C8B-B14F-4D97-AF65-F5344CB8AC3E}">
        <p14:creationId xmlns:p14="http://schemas.microsoft.com/office/powerpoint/2010/main" val="802642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cs typeface="Calibri"/>
              </a:rPr>
              <a:t>AULA's </a:t>
            </a:r>
            <a:r>
              <a:rPr lang="en-US" err="1">
                <a:cs typeface="Calibri"/>
              </a:rPr>
              <a:t>officielle</a:t>
            </a:r>
            <a:r>
              <a:rPr lang="en-US">
                <a:cs typeface="Calibri"/>
              </a:rPr>
              <a:t> </a:t>
            </a:r>
            <a:r>
              <a:rPr lang="en-US" err="1">
                <a:cs typeface="Calibri"/>
              </a:rPr>
              <a:t>målsætning</a:t>
            </a:r>
            <a:r>
              <a:rPr lang="en-US">
                <a:cs typeface="Calibri"/>
              </a:rPr>
              <a:t>, </a:t>
            </a:r>
            <a:r>
              <a:rPr lang="en-US" err="1">
                <a:cs typeface="Calibri"/>
              </a:rPr>
              <a:t>vil</a:t>
            </a:r>
            <a:r>
              <a:rPr lang="en-US">
                <a:cs typeface="Calibri"/>
              </a:rPr>
              <a:t> I have </a:t>
            </a:r>
            <a:r>
              <a:rPr lang="en-US" err="1">
                <a:cs typeface="Calibri"/>
              </a:rPr>
              <a:t>andet</a:t>
            </a:r>
            <a:r>
              <a:rPr lang="en-US">
                <a:cs typeface="Calibri"/>
              </a:rPr>
              <a:t> med</a:t>
            </a:r>
          </a:p>
        </p:txBody>
      </p:sp>
      <p:sp>
        <p:nvSpPr>
          <p:cNvPr id="4" name="Pladsholder til slidenummer 3"/>
          <p:cNvSpPr>
            <a:spLocks noGrp="1"/>
          </p:cNvSpPr>
          <p:nvPr>
            <p:ph type="sldNum" sz="quarter" idx="10"/>
          </p:nvPr>
        </p:nvSpPr>
        <p:spPr/>
        <p:txBody>
          <a:bodyPr/>
          <a:lstStyle/>
          <a:p>
            <a:fld id="{6416D0F4-01B9-9F4D-9246-8151C1DBB019}" type="slidenum">
              <a:rPr lang="da-DK" smtClean="0"/>
              <a:t>9</a:t>
            </a:fld>
            <a:endParaRPr lang="da-DK"/>
          </a:p>
        </p:txBody>
      </p:sp>
    </p:spTree>
    <p:extLst>
      <p:ext uri="{BB962C8B-B14F-4D97-AF65-F5344CB8AC3E}">
        <p14:creationId xmlns:p14="http://schemas.microsoft.com/office/powerpoint/2010/main" val="364707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Klik på vejledningen og gennemgå den, side 12</a:t>
            </a:r>
          </a:p>
        </p:txBody>
      </p:sp>
      <p:sp>
        <p:nvSpPr>
          <p:cNvPr id="4" name="Pladsholder til slidenummer 3"/>
          <p:cNvSpPr>
            <a:spLocks noGrp="1"/>
          </p:cNvSpPr>
          <p:nvPr>
            <p:ph type="sldNum" sz="quarter" idx="5"/>
          </p:nvPr>
        </p:nvSpPr>
        <p:spPr/>
        <p:txBody>
          <a:bodyPr/>
          <a:lstStyle/>
          <a:p>
            <a:fld id="{976D21F2-0001-4330-A45E-08274D87C750}" type="slidenum">
              <a:rPr lang="da-DK" smtClean="0"/>
              <a:t>10</a:t>
            </a:fld>
            <a:endParaRPr lang="da-DK"/>
          </a:p>
        </p:txBody>
      </p:sp>
    </p:spTree>
    <p:extLst>
      <p:ext uri="{BB962C8B-B14F-4D97-AF65-F5344CB8AC3E}">
        <p14:creationId xmlns:p14="http://schemas.microsoft.com/office/powerpoint/2010/main" val="238481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Video -</a:t>
            </a:r>
            <a:r>
              <a:rPr lang="da-DK" baseline="0"/>
              <a:t> </a:t>
            </a:r>
            <a:r>
              <a:rPr lang="da-DK"/>
              <a:t>https://www.youtube.com/watch?v=aWBoS7pB3W4 </a:t>
            </a:r>
          </a:p>
          <a:p>
            <a:r>
              <a:rPr lang="da-DK"/>
              <a:t>Præsentation</a:t>
            </a:r>
            <a:r>
              <a:rPr lang="da-DK" baseline="0"/>
              <a:t> - </a:t>
            </a:r>
            <a:r>
              <a:rPr lang="da-DK"/>
              <a:t>http://aula.dk/</a:t>
            </a:r>
            <a:r>
              <a:rPr lang="da-DK" err="1"/>
              <a:t>wp</a:t>
            </a:r>
            <a:r>
              <a:rPr lang="da-DK"/>
              <a:t>-content/</a:t>
            </a:r>
            <a:r>
              <a:rPr lang="da-DK" err="1"/>
              <a:t>uploads</a:t>
            </a:r>
            <a:r>
              <a:rPr lang="da-DK"/>
              <a:t>/2017/12/Slides-med-refleksionsspørgsmål-Maria-Ørskov-Akselvoll.pptx </a:t>
            </a:r>
          </a:p>
        </p:txBody>
      </p:sp>
      <p:sp>
        <p:nvSpPr>
          <p:cNvPr id="4" name="Pladsholder til slidenummer 3"/>
          <p:cNvSpPr>
            <a:spLocks noGrp="1"/>
          </p:cNvSpPr>
          <p:nvPr>
            <p:ph type="sldNum" sz="quarter" idx="10"/>
          </p:nvPr>
        </p:nvSpPr>
        <p:spPr/>
        <p:txBody>
          <a:bodyPr/>
          <a:lstStyle/>
          <a:p>
            <a:fld id="{976D21F2-0001-4330-A45E-08274D87C750}" type="slidenum">
              <a:rPr lang="da-DK" smtClean="0"/>
              <a:t>24</a:t>
            </a:fld>
            <a:endParaRPr lang="da-DK"/>
          </a:p>
        </p:txBody>
      </p:sp>
    </p:spTree>
    <p:extLst>
      <p:ext uri="{BB962C8B-B14F-4D97-AF65-F5344CB8AC3E}">
        <p14:creationId xmlns:p14="http://schemas.microsoft.com/office/powerpoint/2010/main" val="1537111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9FE03707-6D3D-406A-B023-5F441A433445}" type="datetimeFigureOut">
              <a:rPr lang="da-DK" smtClean="0"/>
              <a:t>03-11-2020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932963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FE03707-6D3D-406A-B023-5F441A433445}" type="datetimeFigureOut">
              <a:rPr lang="da-DK" smtClean="0"/>
              <a:t>03-11-2020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296962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FE03707-6D3D-406A-B023-5F441A433445}" type="datetimeFigureOut">
              <a:rPr lang="da-DK" smtClean="0"/>
              <a:t>03-11-2020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118904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FE03707-6D3D-406A-B023-5F441A433445}" type="datetimeFigureOut">
              <a:rPr lang="da-DK" smtClean="0"/>
              <a:t>03-11-2020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354645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9FE03707-6D3D-406A-B023-5F441A433445}" type="datetimeFigureOut">
              <a:rPr lang="da-DK" smtClean="0"/>
              <a:t>03-11-2020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94022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9FE03707-6D3D-406A-B023-5F441A433445}" type="datetimeFigureOut">
              <a:rPr lang="da-DK" smtClean="0"/>
              <a:t>03-11-2020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302593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9FE03707-6D3D-406A-B023-5F441A433445}" type="datetimeFigureOut">
              <a:rPr lang="da-DK" smtClean="0"/>
              <a:t>03-11-2020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284110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9FE03707-6D3D-406A-B023-5F441A433445}" type="datetimeFigureOut">
              <a:rPr lang="da-DK" smtClean="0"/>
              <a:t>03-11-2020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320375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FE03707-6D3D-406A-B023-5F441A433445}" type="datetimeFigureOut">
              <a:rPr lang="da-DK" smtClean="0"/>
              <a:t>03-11-2020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265221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9FE03707-6D3D-406A-B023-5F441A433445}" type="datetimeFigureOut">
              <a:rPr lang="da-DK" smtClean="0"/>
              <a:t>03-11-2020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362630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9FE03707-6D3D-406A-B023-5F441A433445}" type="datetimeFigureOut">
              <a:rPr lang="da-DK" smtClean="0"/>
              <a:t>03-11-2020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5F3BD3F6-5CD5-4DE9-B795-B158C1D3CF58}" type="slidenum">
              <a:rPr lang="da-DK" smtClean="0"/>
              <a:t>‹nr.›</a:t>
            </a:fld>
            <a:endParaRPr lang="da-DK"/>
          </a:p>
        </p:txBody>
      </p:sp>
    </p:spTree>
    <p:extLst>
      <p:ext uri="{BB962C8B-B14F-4D97-AF65-F5344CB8AC3E}">
        <p14:creationId xmlns:p14="http://schemas.microsoft.com/office/powerpoint/2010/main" val="108681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FE03707-6D3D-406A-B023-5F441A433445}" type="datetimeFigureOut">
              <a:rPr lang="da-DK" smtClean="0"/>
              <a:pPr/>
              <a:t>03-11-2020</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5F3BD3F6-5CD5-4DE9-B795-B158C1D3CF58}" type="slidenum">
              <a:rPr lang="da-DK" smtClean="0"/>
              <a:pPr/>
              <a:t>‹nr.›</a:t>
            </a:fld>
            <a:endParaRPr lang="da-DK"/>
          </a:p>
        </p:txBody>
      </p:sp>
    </p:spTree>
    <p:extLst>
      <p:ext uri="{BB962C8B-B14F-4D97-AF65-F5344CB8AC3E}">
        <p14:creationId xmlns:p14="http://schemas.microsoft.com/office/powerpoint/2010/main" val="647546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knet.esbjergkommune.dk/documents/36210"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eknet.esbjergkommune.dk/documents/78834?open=78837"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eknet.esbjergkommune.dk/api/documents/79053/data?inline=tru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knet.esbjergkommune.dk/documents/36210" TargetMode="External"/><Relationship Id="rId2" Type="http://schemas.openxmlformats.org/officeDocument/2006/relationships/hyperlink" Target="https://aulainfo.dk/"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eknet.esbjergkommune.dk/group/76719/aula-implementering-dagtilbud/documents/77965"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eknet.esbjergkommune.dk/documents/4067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aWBoS7pB3W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aula.dk/wp-content/uploads/2017/12/Slides-med-refleksionssp&#248;rgsm&#229;l-Maria-&#216;rskov-Akselvoll.pptx" TargetMode="Externa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hyperlink" Target="https://eknet.esbjergkommune.dk/group/76719/aula-implementering-dagtilbud/documents/7797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knet.esbjergkommune.dk/group/76719/aula-implementering-dagtilbud/documents/7900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aulainfo.dk/information-til-medarbejdere/undervisningsmateriale-til-superbruge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eknet.esbjergkommune.dk/group/76719/aula-implementering-dagtilbud/documents/7899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knet.esbjergkommune.dk/documents/36214"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eknet.esbjergkommune.dk/group/76719/aula-implementering-dagtilbud/documents/78999" TargetMode="Externa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WYqmrvTUpA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e7r5T1zLQQ" TargetMode="External"/><Relationship Id="rId7" Type="http://schemas.openxmlformats.org/officeDocument/2006/relationships/hyperlink" Target="https://aulainfo.dk/information-til-medarbejdere/undervisningsmateriale-til-superbrugere/" TargetMode="External"/><Relationship Id="rId2" Type="http://schemas.openxmlformats.org/officeDocument/2006/relationships/hyperlink" Target="https://www.youtube.com/watch?v=ikuuhFntn8M" TargetMode="External"/><Relationship Id="rId1" Type="http://schemas.openxmlformats.org/officeDocument/2006/relationships/slideLayout" Target="../slideLayouts/slideLayout2.xml"/><Relationship Id="rId6" Type="http://schemas.openxmlformats.org/officeDocument/2006/relationships/hyperlink" Target="https://aulainfo.dk/information-til-medarbejdere/guide-til-medarbejdere/" TargetMode="External"/><Relationship Id="rId5" Type="http://schemas.openxmlformats.org/officeDocument/2006/relationships/hyperlink" Target="https://www.youtube.com/watch?v=ikuuhFntn8M&amp;t=61s" TargetMode="External"/><Relationship Id="rId4" Type="http://schemas.openxmlformats.org/officeDocument/2006/relationships/hyperlink" Target="https://www.youtube.com/watch?v=xPFfbUwFjN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br>
              <a:rPr lang="da-DK" dirty="0"/>
            </a:br>
            <a:r>
              <a:rPr lang="da-DK" dirty="0"/>
              <a:t>AULA dagtilbud</a:t>
            </a:r>
          </a:p>
        </p:txBody>
      </p:sp>
      <p:sp>
        <p:nvSpPr>
          <p:cNvPr id="3" name="Undertitel 2"/>
          <p:cNvSpPr>
            <a:spLocks noGrp="1"/>
          </p:cNvSpPr>
          <p:nvPr>
            <p:ph type="subTitle" idx="1"/>
          </p:nvPr>
        </p:nvSpPr>
        <p:spPr/>
        <p:txBody>
          <a:bodyPr/>
          <a:lstStyle/>
          <a:p>
            <a:r>
              <a:rPr lang="da-DK" dirty="0"/>
              <a:t>Fredag den 1. maj 2020</a:t>
            </a:r>
          </a:p>
        </p:txBody>
      </p:sp>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6308" y="498757"/>
            <a:ext cx="1341123" cy="542545"/>
          </a:xfrm>
          <a:prstGeom prst="rect">
            <a:avLst/>
          </a:prstGeom>
        </p:spPr>
      </p:pic>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3865" y="802799"/>
            <a:ext cx="1341123" cy="542545"/>
          </a:xfrm>
          <a:prstGeom prst="rect">
            <a:avLst/>
          </a:prstGeom>
        </p:spPr>
      </p:pic>
      <p:pic>
        <p:nvPicPr>
          <p:cNvPr id="6" name="Bille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2444" y="1116605"/>
            <a:ext cx="1341123" cy="542545"/>
          </a:xfrm>
          <a:prstGeom prst="rect">
            <a:avLst/>
          </a:prstGeom>
        </p:spPr>
      </p:pic>
    </p:spTree>
    <p:extLst>
      <p:ext uri="{BB962C8B-B14F-4D97-AF65-F5344CB8AC3E}">
        <p14:creationId xmlns:p14="http://schemas.microsoft.com/office/powerpoint/2010/main" val="1658310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utediagram: Magnetpladelager 6">
            <a:extLst>
              <a:ext uri="{FF2B5EF4-FFF2-40B4-BE49-F238E27FC236}">
                <a16:creationId xmlns:a16="http://schemas.microsoft.com/office/drawing/2014/main" id="{21D7DC21-7672-46DF-A756-E03F20EA3A54}"/>
              </a:ext>
            </a:extLst>
          </p:cNvPr>
          <p:cNvSpPr>
            <a:spLocks noChangeArrowheads="1"/>
          </p:cNvSpPr>
          <p:nvPr/>
        </p:nvSpPr>
        <p:spPr bwMode="auto">
          <a:xfrm>
            <a:off x="532577" y="3730781"/>
            <a:ext cx="2193987" cy="2204239"/>
          </a:xfrm>
          <a:prstGeom prst="flowChartMagneticDisk">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a:ln>
                  <a:noFill/>
                </a:ln>
                <a:solidFill>
                  <a:schemeClr val="bg1"/>
                </a:solidFill>
                <a:effectLst/>
                <a:latin typeface="Verdana" panose="020B0604030504040204" pitchFamily="34" charset="0"/>
                <a:ea typeface="Calibri" panose="020F0502020204030204" pitchFamily="34" charset="0"/>
                <a:cs typeface="Arial" panose="020B0604020202020204" pitchFamily="34" charset="0"/>
              </a:rPr>
              <a:t>Tabulex Børn</a:t>
            </a:r>
            <a:endParaRPr kumimoji="0" lang="da-DK" altLang="da-DK" sz="1600" b="0" i="0" u="none" strike="noStrike" cap="none" normalizeH="0" baseline="0" dirty="0">
              <a:ln>
                <a:noFill/>
              </a:ln>
              <a:solidFill>
                <a:schemeClr val="bg1"/>
              </a:solidFill>
              <a:effectLst/>
              <a:latin typeface="Arial" panose="020B0604020202020204" pitchFamily="34" charset="0"/>
            </a:endParaRPr>
          </a:p>
        </p:txBody>
      </p:sp>
      <p:sp>
        <p:nvSpPr>
          <p:cNvPr id="2" name="Titel 1">
            <a:extLst>
              <a:ext uri="{FF2B5EF4-FFF2-40B4-BE49-F238E27FC236}">
                <a16:creationId xmlns:a16="http://schemas.microsoft.com/office/drawing/2014/main" id="{33537533-E5D8-4691-8D6E-815D43DC1F11}"/>
              </a:ext>
            </a:extLst>
          </p:cNvPr>
          <p:cNvSpPr>
            <a:spLocks noGrp="1"/>
          </p:cNvSpPr>
          <p:nvPr>
            <p:ph type="title"/>
          </p:nvPr>
        </p:nvSpPr>
        <p:spPr/>
        <p:txBody>
          <a:bodyPr/>
          <a:lstStyle/>
          <a:p>
            <a:r>
              <a:rPr lang="da-DK" dirty="0"/>
              <a:t>Teknisk forståelse af </a:t>
            </a:r>
            <a:r>
              <a:rPr lang="da-DK" dirty="0" err="1"/>
              <a:t>dataflow</a:t>
            </a:r>
            <a:r>
              <a:rPr lang="da-DK" dirty="0"/>
              <a:t> til Aula</a:t>
            </a:r>
          </a:p>
        </p:txBody>
      </p:sp>
      <p:sp>
        <p:nvSpPr>
          <p:cNvPr id="3" name="Pladsholder til indhold 2">
            <a:extLst>
              <a:ext uri="{FF2B5EF4-FFF2-40B4-BE49-F238E27FC236}">
                <a16:creationId xmlns:a16="http://schemas.microsoft.com/office/drawing/2014/main" id="{CA05EB3B-7556-425A-834A-B46DFA60E85E}"/>
              </a:ext>
            </a:extLst>
          </p:cNvPr>
          <p:cNvSpPr>
            <a:spLocks noGrp="1"/>
          </p:cNvSpPr>
          <p:nvPr>
            <p:ph idx="1"/>
          </p:nvPr>
        </p:nvSpPr>
        <p:spPr/>
        <p:txBody>
          <a:bodyPr>
            <a:normAutofit/>
          </a:bodyPr>
          <a:lstStyle/>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sp>
        <p:nvSpPr>
          <p:cNvPr id="7" name="Rutediagram: Magnetpladelager 7">
            <a:extLst>
              <a:ext uri="{FF2B5EF4-FFF2-40B4-BE49-F238E27FC236}">
                <a16:creationId xmlns:a16="http://schemas.microsoft.com/office/drawing/2014/main" id="{34487CE1-77FA-434E-8226-39C9BBF2CCAC}"/>
              </a:ext>
            </a:extLst>
          </p:cNvPr>
          <p:cNvSpPr>
            <a:spLocks noChangeArrowheads="1"/>
          </p:cNvSpPr>
          <p:nvPr/>
        </p:nvSpPr>
        <p:spPr bwMode="auto">
          <a:xfrm>
            <a:off x="4555954" y="3784027"/>
            <a:ext cx="1947532" cy="1288924"/>
          </a:xfrm>
          <a:prstGeom prst="flowChartMagneticDisk">
            <a:avLst/>
          </a:prstGeom>
          <a:solidFill>
            <a:srgbClr val="4F81BD"/>
          </a:solidFill>
          <a:ln w="25400">
            <a:solidFill>
              <a:srgbClr val="C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a:ln>
                  <a:noFill/>
                </a:ln>
                <a:solidFill>
                  <a:schemeClr val="bg1"/>
                </a:solidFill>
                <a:effectLst/>
                <a:latin typeface="Verdana" panose="020B0604030504040204" pitchFamily="34" charset="0"/>
                <a:ea typeface="Calibri" panose="020F0502020204030204" pitchFamily="34" charset="0"/>
                <a:cs typeface="Arial" panose="020B0604020202020204" pitchFamily="34" charset="0"/>
              </a:rPr>
              <a:t>STIL UNIc</a:t>
            </a:r>
            <a:endParaRPr kumimoji="0" lang="da-DK" altLang="da-DK" sz="1600" b="0" i="0" u="none" strike="noStrike" cap="none" normalizeH="0" baseline="0">
              <a:ln>
                <a:noFill/>
              </a:ln>
              <a:solidFill>
                <a:schemeClr val="bg1"/>
              </a:solidFill>
              <a:effectLst/>
              <a:latin typeface="Arial" panose="020B0604020202020204" pitchFamily="34" charset="0"/>
            </a:endParaRPr>
          </a:p>
        </p:txBody>
      </p:sp>
      <p:sp>
        <p:nvSpPr>
          <p:cNvPr id="8" name="Rutediagram: Magnetpladelager 8">
            <a:extLst>
              <a:ext uri="{FF2B5EF4-FFF2-40B4-BE49-F238E27FC236}">
                <a16:creationId xmlns:a16="http://schemas.microsoft.com/office/drawing/2014/main" id="{9BE4EE04-A5E2-4D3D-A2A2-A20D8D297AF6}"/>
              </a:ext>
            </a:extLst>
          </p:cNvPr>
          <p:cNvSpPr>
            <a:spLocks noChangeArrowheads="1"/>
          </p:cNvSpPr>
          <p:nvPr/>
        </p:nvSpPr>
        <p:spPr bwMode="auto">
          <a:xfrm>
            <a:off x="8997538" y="3801629"/>
            <a:ext cx="1947532" cy="1074685"/>
          </a:xfrm>
          <a:prstGeom prst="flowChartMagneticDisk">
            <a:avLst/>
          </a:prstGeom>
          <a:solidFill>
            <a:srgbClr val="4F81BD"/>
          </a:solidFill>
          <a:ln w="25400">
            <a:solidFill>
              <a:srgbClr val="C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a:ln>
                  <a:noFill/>
                </a:ln>
                <a:solidFill>
                  <a:schemeClr val="bg1"/>
                </a:solidFill>
                <a:effectLst/>
                <a:latin typeface="Verdana" panose="020B0604030504040204" pitchFamily="34" charset="0"/>
                <a:ea typeface="Calibri" panose="020F0502020204030204" pitchFamily="34" charset="0"/>
                <a:cs typeface="Arial" panose="020B0604020202020204" pitchFamily="34" charset="0"/>
              </a:rPr>
              <a:t>Aula</a:t>
            </a:r>
            <a:endParaRPr kumimoji="0" lang="da-DK" altLang="da-DK" sz="1600" b="0" i="0" u="none" strike="noStrike" cap="none" normalizeH="0" baseline="0">
              <a:ln>
                <a:noFill/>
              </a:ln>
              <a:solidFill>
                <a:schemeClr val="bg1"/>
              </a:solidFill>
              <a:effectLst/>
              <a:latin typeface="Arial" panose="020B0604020202020204" pitchFamily="34" charset="0"/>
            </a:endParaRPr>
          </a:p>
        </p:txBody>
      </p:sp>
      <p:sp>
        <p:nvSpPr>
          <p:cNvPr id="9" name="Pil: højre 8">
            <a:extLst>
              <a:ext uri="{FF2B5EF4-FFF2-40B4-BE49-F238E27FC236}">
                <a16:creationId xmlns:a16="http://schemas.microsoft.com/office/drawing/2014/main" id="{E5E73075-2843-45ED-8684-A24E3741FC19}"/>
              </a:ext>
            </a:extLst>
          </p:cNvPr>
          <p:cNvSpPr/>
          <p:nvPr/>
        </p:nvSpPr>
        <p:spPr>
          <a:xfrm>
            <a:off x="3185391" y="4412922"/>
            <a:ext cx="1224477" cy="412568"/>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0" name="Pil: højre 9">
            <a:extLst>
              <a:ext uri="{FF2B5EF4-FFF2-40B4-BE49-F238E27FC236}">
                <a16:creationId xmlns:a16="http://schemas.microsoft.com/office/drawing/2014/main" id="{41EFC94E-9983-42BE-93A0-4C9736ACBEF9}"/>
              </a:ext>
            </a:extLst>
          </p:cNvPr>
          <p:cNvSpPr/>
          <p:nvPr/>
        </p:nvSpPr>
        <p:spPr>
          <a:xfrm rot="21415070">
            <a:off x="6670895" y="4294802"/>
            <a:ext cx="2099635" cy="516083"/>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1" name="Rutediagram: Magnetpladelager 10">
            <a:extLst>
              <a:ext uri="{FF2B5EF4-FFF2-40B4-BE49-F238E27FC236}">
                <a16:creationId xmlns:a16="http://schemas.microsoft.com/office/drawing/2014/main" id="{CB1D3EC6-DBF7-442B-83A4-698ABF47D89D}"/>
              </a:ext>
            </a:extLst>
          </p:cNvPr>
          <p:cNvSpPr>
            <a:spLocks noChangeArrowheads="1"/>
          </p:cNvSpPr>
          <p:nvPr/>
        </p:nvSpPr>
        <p:spPr bwMode="auto">
          <a:xfrm>
            <a:off x="4524797" y="1642758"/>
            <a:ext cx="1629735" cy="1133476"/>
          </a:xfrm>
          <a:prstGeom prst="flowChartMagneticDisk">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a:ln>
                  <a:noFill/>
                </a:ln>
                <a:solidFill>
                  <a:schemeClr val="bg1"/>
                </a:solidFill>
                <a:effectLst/>
                <a:latin typeface="Verdana" panose="020B0604030504040204" pitchFamily="34" charset="0"/>
                <a:ea typeface="Calibri" panose="020F0502020204030204" pitchFamily="34" charset="0"/>
                <a:cs typeface="Arial" panose="020B0604020202020204" pitchFamily="34" charset="0"/>
              </a:rPr>
              <a:t>CPR-registret</a:t>
            </a:r>
            <a:endParaRPr kumimoji="0" lang="da-DK" altLang="da-DK" sz="1600" b="0" i="0" u="none" strike="noStrike" cap="none" normalizeH="0" baseline="0">
              <a:ln>
                <a:noFill/>
              </a:ln>
              <a:solidFill>
                <a:schemeClr val="bg1"/>
              </a:solidFill>
              <a:effectLst/>
              <a:latin typeface="Arial" panose="020B0604020202020204" pitchFamily="34" charset="0"/>
            </a:endParaRPr>
          </a:p>
        </p:txBody>
      </p:sp>
      <p:sp>
        <p:nvSpPr>
          <p:cNvPr id="12" name="Pil: højre 11">
            <a:extLst>
              <a:ext uri="{FF2B5EF4-FFF2-40B4-BE49-F238E27FC236}">
                <a16:creationId xmlns:a16="http://schemas.microsoft.com/office/drawing/2014/main" id="{EEF8B8BF-FC4D-49A3-AD04-E7AD9DDF4243}"/>
              </a:ext>
            </a:extLst>
          </p:cNvPr>
          <p:cNvSpPr/>
          <p:nvPr/>
        </p:nvSpPr>
        <p:spPr>
          <a:xfrm rot="8167133">
            <a:off x="3287601" y="2871365"/>
            <a:ext cx="1224476" cy="412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3" name="Rectangle 8">
            <a:extLst>
              <a:ext uri="{FF2B5EF4-FFF2-40B4-BE49-F238E27FC236}">
                <a16:creationId xmlns:a16="http://schemas.microsoft.com/office/drawing/2014/main" id="{85788546-9A7E-40B7-B010-7FB0AF71B7DF}"/>
              </a:ext>
            </a:extLst>
          </p:cNvPr>
          <p:cNvSpPr>
            <a:spLocks noChangeArrowheads="1"/>
          </p:cNvSpPr>
          <p:nvPr/>
        </p:nvSpPr>
        <p:spPr bwMode="auto">
          <a:xfrm>
            <a:off x="-4952252" y="3922371"/>
            <a:ext cx="208606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000" b="1" i="0" u="none" strike="noStrike" cap="none" normalizeH="0" baseline="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rPr>
              <a:t>Dataflow til Aula</a:t>
            </a:r>
            <a:endParaRPr kumimoji="0" lang="da-DK" altLang="da-DK"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ADFDEB05-742F-4ED9-83EB-65BC899EAAAB}"/>
              </a:ext>
            </a:extLst>
          </p:cNvPr>
          <p:cNvSpPr>
            <a:spLocks noChangeArrowheads="1"/>
          </p:cNvSpPr>
          <p:nvPr/>
        </p:nvSpPr>
        <p:spPr bwMode="auto">
          <a:xfrm>
            <a:off x="-5347341" y="2664372"/>
            <a:ext cx="20860610" cy="62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a-DK"/>
          </a:p>
        </p:txBody>
      </p:sp>
      <p:sp>
        <p:nvSpPr>
          <p:cNvPr id="15" name="Rutediagram: Magnetpladelager 6">
            <a:extLst>
              <a:ext uri="{FF2B5EF4-FFF2-40B4-BE49-F238E27FC236}">
                <a16:creationId xmlns:a16="http://schemas.microsoft.com/office/drawing/2014/main" id="{73637666-E01C-4BA8-9FF3-214F9809AFF7}"/>
              </a:ext>
            </a:extLst>
          </p:cNvPr>
          <p:cNvSpPr>
            <a:spLocks noChangeArrowheads="1"/>
          </p:cNvSpPr>
          <p:nvPr/>
        </p:nvSpPr>
        <p:spPr bwMode="auto">
          <a:xfrm>
            <a:off x="655804" y="1743974"/>
            <a:ext cx="1947534" cy="911992"/>
          </a:xfrm>
          <a:prstGeom prst="flowChartMagneticDisk">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a:ln>
                  <a:noFill/>
                </a:ln>
                <a:solidFill>
                  <a:schemeClr val="bg1"/>
                </a:solidFill>
                <a:effectLst/>
                <a:latin typeface="Verdana" panose="020B0604030504040204" pitchFamily="34" charset="0"/>
                <a:ea typeface="Calibri" panose="020F0502020204030204" pitchFamily="34" charset="0"/>
                <a:cs typeface="Arial" panose="020B0604020202020204" pitchFamily="34" charset="0"/>
              </a:rPr>
              <a:t>Tabulex </a:t>
            </a:r>
            <a:r>
              <a:rPr lang="da-DK" altLang="da-DK" sz="1600" dirty="0">
                <a:solidFill>
                  <a:schemeClr val="bg1"/>
                </a:solidFill>
                <a:latin typeface="Verdana" panose="020B0604030504040204" pitchFamily="34" charset="0"/>
                <a:ea typeface="Calibri" panose="020F0502020204030204" pitchFamily="34" charset="0"/>
                <a:cs typeface="Arial" panose="020B0604020202020204" pitchFamily="34" charset="0"/>
              </a:rPr>
              <a:t>Institution</a:t>
            </a:r>
            <a:endParaRPr kumimoji="0" lang="da-DK" altLang="da-DK" sz="1600" b="0" i="0" u="none" strike="noStrike" cap="none" normalizeH="0" baseline="0" dirty="0">
              <a:ln>
                <a:noFill/>
              </a:ln>
              <a:solidFill>
                <a:schemeClr val="bg1"/>
              </a:solidFill>
              <a:effectLst/>
              <a:latin typeface="Arial" panose="020B0604020202020204" pitchFamily="34" charset="0"/>
            </a:endParaRPr>
          </a:p>
        </p:txBody>
      </p:sp>
      <p:sp>
        <p:nvSpPr>
          <p:cNvPr id="16" name="Pil: højre 15">
            <a:extLst>
              <a:ext uri="{FF2B5EF4-FFF2-40B4-BE49-F238E27FC236}">
                <a16:creationId xmlns:a16="http://schemas.microsoft.com/office/drawing/2014/main" id="{DD5C933F-0CE2-4B55-A9A8-C657F5108497}"/>
              </a:ext>
            </a:extLst>
          </p:cNvPr>
          <p:cNvSpPr/>
          <p:nvPr/>
        </p:nvSpPr>
        <p:spPr>
          <a:xfrm rot="5400000">
            <a:off x="1978836" y="2896331"/>
            <a:ext cx="827189" cy="374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cxnSp>
        <p:nvCxnSpPr>
          <p:cNvPr id="19" name="Lige forbindelse 18">
            <a:extLst>
              <a:ext uri="{FF2B5EF4-FFF2-40B4-BE49-F238E27FC236}">
                <a16:creationId xmlns:a16="http://schemas.microsoft.com/office/drawing/2014/main" id="{819EF799-438B-4471-9F44-90CC83204D18}"/>
              </a:ext>
            </a:extLst>
          </p:cNvPr>
          <p:cNvCxnSpPr/>
          <p:nvPr/>
        </p:nvCxnSpPr>
        <p:spPr>
          <a:xfrm>
            <a:off x="512068" y="3682428"/>
            <a:ext cx="2177935" cy="225225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Lige forbindelse 20">
            <a:extLst>
              <a:ext uri="{FF2B5EF4-FFF2-40B4-BE49-F238E27FC236}">
                <a16:creationId xmlns:a16="http://schemas.microsoft.com/office/drawing/2014/main" id="{1ECDEC2A-28F7-4E65-821A-7800BCE29F65}"/>
              </a:ext>
            </a:extLst>
          </p:cNvPr>
          <p:cNvCxnSpPr/>
          <p:nvPr/>
        </p:nvCxnSpPr>
        <p:spPr>
          <a:xfrm flipV="1">
            <a:off x="532577" y="3730781"/>
            <a:ext cx="2239536" cy="216722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utediagram: Magnetpladelager 6">
            <a:extLst>
              <a:ext uri="{FF2B5EF4-FFF2-40B4-BE49-F238E27FC236}">
                <a16:creationId xmlns:a16="http://schemas.microsoft.com/office/drawing/2014/main" id="{0084E2EB-FDF5-4AC0-93BF-71467B2C5506}"/>
              </a:ext>
            </a:extLst>
          </p:cNvPr>
          <p:cNvSpPr>
            <a:spLocks noChangeArrowheads="1"/>
          </p:cNvSpPr>
          <p:nvPr/>
        </p:nvSpPr>
        <p:spPr bwMode="auto">
          <a:xfrm>
            <a:off x="1418664" y="3545298"/>
            <a:ext cx="1947534" cy="911992"/>
          </a:xfrm>
          <a:prstGeom prst="flowChartMagneticDisk">
            <a:avLst/>
          </a:prstGeom>
          <a:solidFill>
            <a:srgbClr val="4F81BD"/>
          </a:solidFill>
          <a:ln w="25400">
            <a:solidFill>
              <a:srgbClr val="C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a:ln>
                  <a:noFill/>
                </a:ln>
                <a:solidFill>
                  <a:schemeClr val="bg1"/>
                </a:solidFill>
                <a:effectLst/>
                <a:latin typeface="Verdana" panose="020B0604030504040204" pitchFamily="34" charset="0"/>
                <a:ea typeface="Calibri" panose="020F0502020204030204" pitchFamily="34" charset="0"/>
                <a:cs typeface="Arial" panose="020B0604020202020204" pitchFamily="34" charset="0"/>
              </a:rPr>
              <a:t>Tabulex </a:t>
            </a:r>
            <a:r>
              <a:rPr lang="da-DK" altLang="da-DK" sz="1600" dirty="0">
                <a:solidFill>
                  <a:schemeClr val="bg1"/>
                </a:solidFill>
                <a:latin typeface="Verdana" panose="020B0604030504040204" pitchFamily="34" charset="0"/>
                <a:ea typeface="Calibri" panose="020F0502020204030204" pitchFamily="34" charset="0"/>
                <a:cs typeface="Arial" panose="020B0604020202020204" pitchFamily="34" charset="0"/>
              </a:rPr>
              <a:t>Admin</a:t>
            </a:r>
            <a:endParaRPr kumimoji="0" lang="da-DK" altLang="da-DK" sz="1600" b="0" i="0" u="none" strike="noStrike" cap="none" normalizeH="0" baseline="0" dirty="0">
              <a:ln>
                <a:noFill/>
              </a:ln>
              <a:solidFill>
                <a:schemeClr val="bg1"/>
              </a:solidFill>
              <a:effectLst/>
              <a:latin typeface="Arial" panose="020B0604020202020204" pitchFamily="34" charset="0"/>
            </a:endParaRPr>
          </a:p>
        </p:txBody>
      </p:sp>
      <p:sp>
        <p:nvSpPr>
          <p:cNvPr id="18" name="Rutediagram: Magnetpladelager 6">
            <a:extLst>
              <a:ext uri="{FF2B5EF4-FFF2-40B4-BE49-F238E27FC236}">
                <a16:creationId xmlns:a16="http://schemas.microsoft.com/office/drawing/2014/main" id="{80958B76-C655-422E-A34D-0A7D562F4D45}"/>
              </a:ext>
            </a:extLst>
          </p:cNvPr>
          <p:cNvSpPr>
            <a:spLocks noChangeArrowheads="1"/>
          </p:cNvSpPr>
          <p:nvPr/>
        </p:nvSpPr>
        <p:spPr bwMode="auto">
          <a:xfrm>
            <a:off x="2413070" y="4904052"/>
            <a:ext cx="964361" cy="1700337"/>
          </a:xfrm>
          <a:prstGeom prst="flowChartMagneticDisk">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a:ln>
                  <a:noFill/>
                </a:ln>
                <a:solidFill>
                  <a:schemeClr val="bg1"/>
                </a:solidFill>
                <a:effectLst/>
                <a:latin typeface="Verdana" panose="020B0604030504040204" pitchFamily="34" charset="0"/>
                <a:ea typeface="Calibri" panose="020F0502020204030204" pitchFamily="34" charset="0"/>
                <a:cs typeface="Arial" panose="020B0604020202020204" pitchFamily="34" charset="0"/>
              </a:rPr>
              <a:t>Tabulex Morgenvagt</a:t>
            </a:r>
            <a:endParaRPr kumimoji="0" lang="da-DK" altLang="da-DK" sz="1600" b="0" i="0" u="none" strike="noStrike" cap="none" normalizeH="0" baseline="0" dirty="0">
              <a:ln>
                <a:noFill/>
              </a:ln>
              <a:solidFill>
                <a:schemeClr val="bg1"/>
              </a:solidFill>
              <a:effectLst/>
              <a:latin typeface="Arial" panose="020B0604020202020204" pitchFamily="34" charset="0"/>
            </a:endParaRPr>
          </a:p>
        </p:txBody>
      </p:sp>
      <p:sp>
        <p:nvSpPr>
          <p:cNvPr id="4" name="Tekstfelt 3">
            <a:extLst>
              <a:ext uri="{FF2B5EF4-FFF2-40B4-BE49-F238E27FC236}">
                <a16:creationId xmlns:a16="http://schemas.microsoft.com/office/drawing/2014/main" id="{82839FDF-444F-4D15-BB5F-56F133EF2961}"/>
              </a:ext>
            </a:extLst>
          </p:cNvPr>
          <p:cNvSpPr txBox="1"/>
          <p:nvPr/>
        </p:nvSpPr>
        <p:spPr>
          <a:xfrm rot="16200000">
            <a:off x="1770119" y="2728735"/>
            <a:ext cx="1238534" cy="200055"/>
          </a:xfrm>
          <a:prstGeom prst="rect">
            <a:avLst/>
          </a:prstGeom>
          <a:noFill/>
        </p:spPr>
        <p:txBody>
          <a:bodyPr wrap="square" rtlCol="0">
            <a:spAutoFit/>
          </a:bodyPr>
          <a:lstStyle/>
          <a:p>
            <a:r>
              <a:rPr lang="da-DK" sz="700" dirty="0"/>
              <a:t>Børn overføres automatisk</a:t>
            </a:r>
          </a:p>
        </p:txBody>
      </p:sp>
      <p:sp>
        <p:nvSpPr>
          <p:cNvPr id="20" name="Tekstfelt 19">
            <a:extLst>
              <a:ext uri="{FF2B5EF4-FFF2-40B4-BE49-F238E27FC236}">
                <a16:creationId xmlns:a16="http://schemas.microsoft.com/office/drawing/2014/main" id="{4FDC55EC-4C4A-4DF2-8488-7D3E95DDDBD6}"/>
              </a:ext>
            </a:extLst>
          </p:cNvPr>
          <p:cNvSpPr txBox="1"/>
          <p:nvPr/>
        </p:nvSpPr>
        <p:spPr>
          <a:xfrm rot="19058656">
            <a:off x="3241987" y="2894306"/>
            <a:ext cx="1473960" cy="200055"/>
          </a:xfrm>
          <a:prstGeom prst="rect">
            <a:avLst/>
          </a:prstGeom>
          <a:noFill/>
        </p:spPr>
        <p:txBody>
          <a:bodyPr wrap="square" rtlCol="0">
            <a:spAutoFit/>
          </a:bodyPr>
          <a:lstStyle/>
          <a:p>
            <a:r>
              <a:rPr lang="da-DK" sz="700" dirty="0"/>
              <a:t>Forældre overføres automatisk</a:t>
            </a:r>
          </a:p>
        </p:txBody>
      </p:sp>
      <p:sp>
        <p:nvSpPr>
          <p:cNvPr id="22" name="Pil: højre 21">
            <a:extLst>
              <a:ext uri="{FF2B5EF4-FFF2-40B4-BE49-F238E27FC236}">
                <a16:creationId xmlns:a16="http://schemas.microsoft.com/office/drawing/2014/main" id="{76F9497E-57AB-42FB-86D7-2EC48FF05663}"/>
              </a:ext>
            </a:extLst>
          </p:cNvPr>
          <p:cNvSpPr/>
          <p:nvPr/>
        </p:nvSpPr>
        <p:spPr>
          <a:xfrm rot="414963">
            <a:off x="198902" y="3338159"/>
            <a:ext cx="1223966" cy="322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23" name="Tekstfelt 22">
            <a:extLst>
              <a:ext uri="{FF2B5EF4-FFF2-40B4-BE49-F238E27FC236}">
                <a16:creationId xmlns:a16="http://schemas.microsoft.com/office/drawing/2014/main" id="{D7793C2F-4855-4D24-84DB-2C0C82FC32E3}"/>
              </a:ext>
            </a:extLst>
          </p:cNvPr>
          <p:cNvSpPr txBox="1"/>
          <p:nvPr/>
        </p:nvSpPr>
        <p:spPr>
          <a:xfrm rot="468009">
            <a:off x="214550" y="3418012"/>
            <a:ext cx="1473960" cy="200055"/>
          </a:xfrm>
          <a:prstGeom prst="rect">
            <a:avLst/>
          </a:prstGeom>
          <a:noFill/>
        </p:spPr>
        <p:txBody>
          <a:bodyPr wrap="square" rtlCol="0">
            <a:spAutoFit/>
          </a:bodyPr>
          <a:lstStyle/>
          <a:p>
            <a:r>
              <a:rPr lang="da-DK" sz="700" dirty="0"/>
              <a:t>Personale tilføjes manuelt</a:t>
            </a:r>
          </a:p>
        </p:txBody>
      </p:sp>
      <p:sp>
        <p:nvSpPr>
          <p:cNvPr id="24" name="Pil: højre 23">
            <a:extLst>
              <a:ext uri="{FF2B5EF4-FFF2-40B4-BE49-F238E27FC236}">
                <a16:creationId xmlns:a16="http://schemas.microsoft.com/office/drawing/2014/main" id="{B65D08BC-1B4B-4CD7-BE0E-59787916C8EE}"/>
              </a:ext>
            </a:extLst>
          </p:cNvPr>
          <p:cNvSpPr/>
          <p:nvPr/>
        </p:nvSpPr>
        <p:spPr>
          <a:xfrm rot="16200000">
            <a:off x="5415353" y="5070660"/>
            <a:ext cx="261191" cy="412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25" name="Tekstfelt 24">
            <a:extLst>
              <a:ext uri="{FF2B5EF4-FFF2-40B4-BE49-F238E27FC236}">
                <a16:creationId xmlns:a16="http://schemas.microsoft.com/office/drawing/2014/main" id="{7F7F531C-2EFB-4B21-9DE3-869FB7A27A6F}"/>
              </a:ext>
            </a:extLst>
          </p:cNvPr>
          <p:cNvSpPr txBox="1"/>
          <p:nvPr/>
        </p:nvSpPr>
        <p:spPr>
          <a:xfrm rot="21540734">
            <a:off x="3131526" y="4474758"/>
            <a:ext cx="1473960" cy="307777"/>
          </a:xfrm>
          <a:prstGeom prst="rect">
            <a:avLst/>
          </a:prstGeom>
          <a:noFill/>
        </p:spPr>
        <p:txBody>
          <a:bodyPr wrap="square" rtlCol="0">
            <a:spAutoFit/>
          </a:bodyPr>
          <a:lstStyle/>
          <a:p>
            <a:r>
              <a:rPr lang="da-DK" sz="700" dirty="0"/>
              <a:t>Personale, børn og Forældre overføres automatisk</a:t>
            </a:r>
          </a:p>
        </p:txBody>
      </p:sp>
      <p:sp>
        <p:nvSpPr>
          <p:cNvPr id="26" name="Tekstfelt 25">
            <a:extLst>
              <a:ext uri="{FF2B5EF4-FFF2-40B4-BE49-F238E27FC236}">
                <a16:creationId xmlns:a16="http://schemas.microsoft.com/office/drawing/2014/main" id="{800CC379-ACA9-45B3-A168-987682DAAA3F}"/>
              </a:ext>
            </a:extLst>
          </p:cNvPr>
          <p:cNvSpPr txBox="1"/>
          <p:nvPr/>
        </p:nvSpPr>
        <p:spPr>
          <a:xfrm rot="21355687">
            <a:off x="6860245" y="4409702"/>
            <a:ext cx="1473960" cy="307777"/>
          </a:xfrm>
          <a:prstGeom prst="rect">
            <a:avLst/>
          </a:prstGeom>
          <a:noFill/>
        </p:spPr>
        <p:txBody>
          <a:bodyPr wrap="square" rtlCol="0">
            <a:spAutoFit/>
          </a:bodyPr>
          <a:lstStyle/>
          <a:p>
            <a:r>
              <a:rPr lang="da-DK" sz="700" dirty="0"/>
              <a:t>Personale, børn og Forældre overføres automatisk</a:t>
            </a:r>
          </a:p>
        </p:txBody>
      </p:sp>
      <p:sp>
        <p:nvSpPr>
          <p:cNvPr id="27" name="Rutediagram: Magnetpladelager 7">
            <a:extLst>
              <a:ext uri="{FF2B5EF4-FFF2-40B4-BE49-F238E27FC236}">
                <a16:creationId xmlns:a16="http://schemas.microsoft.com/office/drawing/2014/main" id="{86002B08-6068-4DD8-8490-029ADADB60AA}"/>
              </a:ext>
            </a:extLst>
          </p:cNvPr>
          <p:cNvSpPr>
            <a:spLocks noChangeArrowheads="1"/>
          </p:cNvSpPr>
          <p:nvPr/>
        </p:nvSpPr>
        <p:spPr bwMode="auto">
          <a:xfrm>
            <a:off x="4483398" y="5500377"/>
            <a:ext cx="2198823" cy="1288924"/>
          </a:xfrm>
          <a:prstGeom prst="flowChartMagneticDisk">
            <a:avLst/>
          </a:prstGeom>
          <a:solidFill>
            <a:srgbClr val="4F81BD"/>
          </a:solidFill>
          <a:ln w="25400">
            <a:solidFill>
              <a:srgbClr val="C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da-DK" altLang="da-DK" sz="1600" dirty="0">
                <a:solidFill>
                  <a:schemeClr val="bg1"/>
                </a:solidFill>
                <a:latin typeface="Verdana" panose="020B0604030504040204" pitchFamily="34" charset="0"/>
                <a:cs typeface="Arial" panose="020B0604020202020204" pitchFamily="34" charset="0"/>
              </a:rPr>
              <a:t>Dagtilbudsregister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a:ln>
                  <a:noFill/>
                </a:ln>
                <a:solidFill>
                  <a:schemeClr val="bg1"/>
                </a:solidFill>
                <a:effectLst/>
                <a:latin typeface="Verdana" panose="020B0604030504040204" pitchFamily="34" charset="0"/>
                <a:cs typeface="Arial" panose="020B0604020202020204" pitchFamily="34" charset="0"/>
              </a:rPr>
              <a:t>G-numre</a:t>
            </a:r>
            <a:endParaRPr kumimoji="0" lang="da-DK" altLang="da-DK" sz="1600" b="0" i="0" u="none" strike="noStrike" cap="none" normalizeH="0" baseline="0" dirty="0">
              <a:ln>
                <a:noFill/>
              </a:ln>
              <a:solidFill>
                <a:schemeClr val="bg1"/>
              </a:solidFill>
              <a:effectLst/>
              <a:latin typeface="Arial" panose="020B0604020202020204" pitchFamily="34" charset="0"/>
            </a:endParaRPr>
          </a:p>
        </p:txBody>
      </p:sp>
      <p:sp>
        <p:nvSpPr>
          <p:cNvPr id="29" name="Rutediagram: Magnetpladelager 8">
            <a:extLst>
              <a:ext uri="{FF2B5EF4-FFF2-40B4-BE49-F238E27FC236}">
                <a16:creationId xmlns:a16="http://schemas.microsoft.com/office/drawing/2014/main" id="{0A1EC441-5795-4841-B704-8F3D03223E2B}"/>
              </a:ext>
            </a:extLst>
          </p:cNvPr>
          <p:cNvSpPr>
            <a:spLocks noChangeArrowheads="1"/>
          </p:cNvSpPr>
          <p:nvPr/>
        </p:nvSpPr>
        <p:spPr bwMode="auto">
          <a:xfrm>
            <a:off x="8313424" y="1585484"/>
            <a:ext cx="1947532" cy="1074685"/>
          </a:xfrm>
          <a:prstGeom prst="flowChartMagneticDisk">
            <a:avLst/>
          </a:prstGeom>
          <a:solidFill>
            <a:srgbClr val="4F81BD"/>
          </a:solidFill>
          <a:ln w="25400">
            <a:solidFill>
              <a:srgbClr val="C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err="1">
                <a:ln>
                  <a:noFill/>
                </a:ln>
                <a:solidFill>
                  <a:schemeClr val="bg1"/>
                </a:solidFill>
                <a:effectLst/>
                <a:latin typeface="Arial" panose="020B0604020202020204" pitchFamily="34" charset="0"/>
              </a:rPr>
              <a:t>BørneTube</a:t>
            </a:r>
            <a:endParaRPr kumimoji="0" lang="da-DK" altLang="da-DK" sz="1600" b="0" i="0" u="none" strike="noStrike" cap="none" normalizeH="0" baseline="0" dirty="0">
              <a:ln>
                <a:noFill/>
              </a:ln>
              <a:solidFill>
                <a:schemeClr val="bg1"/>
              </a:solidFill>
              <a:effectLst/>
              <a:latin typeface="Arial" panose="020B0604020202020204" pitchFamily="34" charset="0"/>
            </a:endParaRPr>
          </a:p>
        </p:txBody>
      </p:sp>
      <p:sp>
        <p:nvSpPr>
          <p:cNvPr id="30" name="Pil: højre 29">
            <a:extLst>
              <a:ext uri="{FF2B5EF4-FFF2-40B4-BE49-F238E27FC236}">
                <a16:creationId xmlns:a16="http://schemas.microsoft.com/office/drawing/2014/main" id="{366FB35B-AC3E-4F5E-81D6-732F813B5AB0}"/>
              </a:ext>
            </a:extLst>
          </p:cNvPr>
          <p:cNvSpPr/>
          <p:nvPr/>
        </p:nvSpPr>
        <p:spPr>
          <a:xfrm rot="19705534">
            <a:off x="6242749" y="2876162"/>
            <a:ext cx="2099635" cy="516083"/>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31" name="Tekstfelt 30">
            <a:extLst>
              <a:ext uri="{FF2B5EF4-FFF2-40B4-BE49-F238E27FC236}">
                <a16:creationId xmlns:a16="http://schemas.microsoft.com/office/drawing/2014/main" id="{1057BD39-E107-44D3-ABC1-E4DF95239D06}"/>
              </a:ext>
            </a:extLst>
          </p:cNvPr>
          <p:cNvSpPr txBox="1"/>
          <p:nvPr/>
        </p:nvSpPr>
        <p:spPr>
          <a:xfrm rot="19538803">
            <a:off x="6445085" y="3047454"/>
            <a:ext cx="1473960" cy="307777"/>
          </a:xfrm>
          <a:prstGeom prst="rect">
            <a:avLst/>
          </a:prstGeom>
          <a:noFill/>
        </p:spPr>
        <p:txBody>
          <a:bodyPr wrap="square" rtlCol="0">
            <a:spAutoFit/>
          </a:bodyPr>
          <a:lstStyle/>
          <a:p>
            <a:r>
              <a:rPr lang="da-DK" sz="700" dirty="0"/>
              <a:t>Personale, børn og Forældre overføres automatisk</a:t>
            </a:r>
          </a:p>
        </p:txBody>
      </p:sp>
      <p:sp>
        <p:nvSpPr>
          <p:cNvPr id="5" name="Tekstfelt 4">
            <a:extLst>
              <a:ext uri="{FF2B5EF4-FFF2-40B4-BE49-F238E27FC236}">
                <a16:creationId xmlns:a16="http://schemas.microsoft.com/office/drawing/2014/main" id="{15C52C0B-FA02-4CDE-B1E7-FA3F8C87422C}"/>
              </a:ext>
            </a:extLst>
          </p:cNvPr>
          <p:cNvSpPr txBox="1"/>
          <p:nvPr/>
        </p:nvSpPr>
        <p:spPr>
          <a:xfrm>
            <a:off x="6243679" y="6213644"/>
            <a:ext cx="1633656" cy="553998"/>
          </a:xfrm>
          <a:prstGeom prst="rect">
            <a:avLst/>
          </a:prstGeom>
          <a:noFill/>
        </p:spPr>
        <p:txBody>
          <a:bodyPr wrap="square" rtlCol="0">
            <a:spAutoFit/>
          </a:bodyPr>
          <a:lstStyle/>
          <a:p>
            <a:r>
              <a:rPr lang="da-DK" sz="1000" dirty="0">
                <a:solidFill>
                  <a:schemeClr val="bg1"/>
                </a:solidFill>
              </a:rPr>
              <a:t>Nye afdelingsnumre på Dagplejen</a:t>
            </a:r>
          </a:p>
          <a:p>
            <a:r>
              <a:rPr lang="da-DK" sz="1000" dirty="0">
                <a:solidFill>
                  <a:schemeClr val="bg1"/>
                </a:solidFill>
              </a:rPr>
              <a:t>Teams</a:t>
            </a:r>
          </a:p>
        </p:txBody>
      </p:sp>
      <p:sp>
        <p:nvSpPr>
          <p:cNvPr id="32" name="Tekstfelt 31">
            <a:extLst>
              <a:ext uri="{FF2B5EF4-FFF2-40B4-BE49-F238E27FC236}">
                <a16:creationId xmlns:a16="http://schemas.microsoft.com/office/drawing/2014/main" id="{EEF0A137-2940-4672-A44B-B55EBECAB137}"/>
              </a:ext>
            </a:extLst>
          </p:cNvPr>
          <p:cNvSpPr txBox="1"/>
          <p:nvPr/>
        </p:nvSpPr>
        <p:spPr>
          <a:xfrm>
            <a:off x="1116171" y="1786418"/>
            <a:ext cx="1633656" cy="246221"/>
          </a:xfrm>
          <a:prstGeom prst="rect">
            <a:avLst/>
          </a:prstGeom>
          <a:noFill/>
        </p:spPr>
        <p:txBody>
          <a:bodyPr wrap="square" rtlCol="0">
            <a:spAutoFit/>
          </a:bodyPr>
          <a:lstStyle/>
          <a:p>
            <a:r>
              <a:rPr lang="da-DK" sz="1000" dirty="0">
                <a:solidFill>
                  <a:schemeClr val="bg1"/>
                </a:solidFill>
              </a:rPr>
              <a:t>Pladsanvisningen</a:t>
            </a:r>
          </a:p>
        </p:txBody>
      </p:sp>
      <p:sp>
        <p:nvSpPr>
          <p:cNvPr id="33" name="Tekstfelt 32">
            <a:extLst>
              <a:ext uri="{FF2B5EF4-FFF2-40B4-BE49-F238E27FC236}">
                <a16:creationId xmlns:a16="http://schemas.microsoft.com/office/drawing/2014/main" id="{B5C9002C-FC3C-4F25-B943-7481623212C4}"/>
              </a:ext>
            </a:extLst>
          </p:cNvPr>
          <p:cNvSpPr txBox="1"/>
          <p:nvPr/>
        </p:nvSpPr>
        <p:spPr>
          <a:xfrm>
            <a:off x="1629570" y="3553330"/>
            <a:ext cx="1772450" cy="246221"/>
          </a:xfrm>
          <a:prstGeom prst="rect">
            <a:avLst/>
          </a:prstGeom>
          <a:noFill/>
        </p:spPr>
        <p:txBody>
          <a:bodyPr wrap="square" rtlCol="0">
            <a:spAutoFit/>
          </a:bodyPr>
          <a:lstStyle/>
          <a:p>
            <a:r>
              <a:rPr lang="da-DK" sz="1000" dirty="0">
                <a:solidFill>
                  <a:schemeClr val="bg1"/>
                </a:solidFill>
              </a:rPr>
              <a:t>Personale, børn  og forældre</a:t>
            </a:r>
          </a:p>
        </p:txBody>
      </p:sp>
      <p:sp>
        <p:nvSpPr>
          <p:cNvPr id="34" name="Tekstfelt 33">
            <a:extLst>
              <a:ext uri="{FF2B5EF4-FFF2-40B4-BE49-F238E27FC236}">
                <a16:creationId xmlns:a16="http://schemas.microsoft.com/office/drawing/2014/main" id="{340C5BF8-1CBF-4874-9CAF-B5DC7E8D1301}"/>
              </a:ext>
            </a:extLst>
          </p:cNvPr>
          <p:cNvSpPr txBox="1"/>
          <p:nvPr/>
        </p:nvSpPr>
        <p:spPr>
          <a:xfrm>
            <a:off x="564953" y="5187457"/>
            <a:ext cx="1633656" cy="553998"/>
          </a:xfrm>
          <a:prstGeom prst="rect">
            <a:avLst/>
          </a:prstGeom>
          <a:noFill/>
        </p:spPr>
        <p:txBody>
          <a:bodyPr wrap="square" rtlCol="0">
            <a:spAutoFit/>
          </a:bodyPr>
          <a:lstStyle/>
          <a:p>
            <a:r>
              <a:rPr lang="da-DK" sz="1000" dirty="0">
                <a:solidFill>
                  <a:schemeClr val="bg1"/>
                </a:solidFill>
              </a:rPr>
              <a:t>Afdelingsnumre på Dagplejen</a:t>
            </a:r>
          </a:p>
          <a:p>
            <a:r>
              <a:rPr lang="da-DK" sz="1000" dirty="0">
                <a:solidFill>
                  <a:schemeClr val="bg1"/>
                </a:solidFill>
              </a:rPr>
              <a:t>Legestuegrupper</a:t>
            </a:r>
          </a:p>
        </p:txBody>
      </p:sp>
    </p:spTree>
    <p:extLst>
      <p:ext uri="{BB962C8B-B14F-4D97-AF65-F5344CB8AC3E}">
        <p14:creationId xmlns:p14="http://schemas.microsoft.com/office/powerpoint/2010/main" val="358428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6" grpId="0" animBg="1"/>
      <p:bldP spid="24" grpId="0" animBg="1"/>
      <p:bldP spid="25" grpId="0"/>
      <p:bldP spid="26" grpId="0"/>
      <p:bldP spid="27" grpId="0" animBg="1"/>
      <p:bldP spid="29" grpId="0" animBg="1"/>
      <p:bldP spid="30" grpId="0" animBg="1"/>
      <p:bldP spid="31" grpId="0"/>
      <p:bldP spid="5"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EF7201-26F7-4699-B5CE-53F0C710EECE}"/>
              </a:ext>
            </a:extLst>
          </p:cNvPr>
          <p:cNvSpPr>
            <a:spLocks noGrp="1"/>
          </p:cNvSpPr>
          <p:nvPr>
            <p:ph type="title"/>
          </p:nvPr>
        </p:nvSpPr>
        <p:spPr/>
        <p:txBody>
          <a:bodyPr/>
          <a:lstStyle/>
          <a:p>
            <a:r>
              <a:rPr lang="da-DK" dirty="0"/>
              <a:t>Anvendelsesstrategi</a:t>
            </a:r>
          </a:p>
        </p:txBody>
      </p:sp>
      <p:sp>
        <p:nvSpPr>
          <p:cNvPr id="3" name="Pladsholder til indhold 2">
            <a:extLst>
              <a:ext uri="{FF2B5EF4-FFF2-40B4-BE49-F238E27FC236}">
                <a16:creationId xmlns:a16="http://schemas.microsoft.com/office/drawing/2014/main" id="{0D0F90F8-BFDC-4839-B820-A0D4939647F1}"/>
              </a:ext>
            </a:extLst>
          </p:cNvPr>
          <p:cNvSpPr>
            <a:spLocks noGrp="1"/>
          </p:cNvSpPr>
          <p:nvPr>
            <p:ph idx="1"/>
          </p:nvPr>
        </p:nvSpPr>
        <p:spPr/>
        <p:txBody>
          <a:bodyPr/>
          <a:lstStyle/>
          <a:p>
            <a:endParaRPr lang="da-DK" dirty="0"/>
          </a:p>
        </p:txBody>
      </p:sp>
      <p:sp>
        <p:nvSpPr>
          <p:cNvPr id="4" name="Rektangel 3">
            <a:extLst>
              <a:ext uri="{FF2B5EF4-FFF2-40B4-BE49-F238E27FC236}">
                <a16:creationId xmlns:a16="http://schemas.microsoft.com/office/drawing/2014/main" id="{7A2DEABE-774C-4039-AD3A-53461623D482}"/>
              </a:ext>
            </a:extLst>
          </p:cNvPr>
          <p:cNvSpPr/>
          <p:nvPr/>
        </p:nvSpPr>
        <p:spPr>
          <a:xfrm>
            <a:off x="838200" y="5839063"/>
            <a:ext cx="4103752" cy="307777"/>
          </a:xfrm>
          <a:prstGeom prst="rect">
            <a:avLst/>
          </a:prstGeom>
        </p:spPr>
        <p:txBody>
          <a:bodyPr wrap="none">
            <a:spAutoFit/>
          </a:bodyPr>
          <a:lstStyle/>
          <a:p>
            <a:r>
              <a:rPr lang="da-DK" sz="1400" dirty="0">
                <a:solidFill>
                  <a:schemeClr val="bg2">
                    <a:lumMod val="75000"/>
                  </a:schemeClr>
                </a:solidFill>
                <a:hlinkClick r:id="rId2">
                  <a:extLst>
                    <a:ext uri="{A12FA001-AC4F-418D-AE19-62706E023703}">
                      <ahyp:hlinkClr xmlns:ahyp="http://schemas.microsoft.com/office/drawing/2018/hyperlinkcolor" val="tx"/>
                    </a:ext>
                  </a:extLst>
                </a:hlinkClick>
              </a:rPr>
              <a:t>https://eknet.esbjergkommune.dk/documents/36210</a:t>
            </a:r>
            <a:endParaRPr lang="da-DK" sz="1400" dirty="0">
              <a:solidFill>
                <a:schemeClr val="bg2">
                  <a:lumMod val="75000"/>
                </a:schemeClr>
              </a:solidFill>
            </a:endParaRPr>
          </a:p>
        </p:txBody>
      </p:sp>
      <p:pic>
        <p:nvPicPr>
          <p:cNvPr id="5" name="Billede 4">
            <a:extLst>
              <a:ext uri="{FF2B5EF4-FFF2-40B4-BE49-F238E27FC236}">
                <a16:creationId xmlns:a16="http://schemas.microsoft.com/office/drawing/2014/main" id="{A346F1BB-318A-4064-8A3E-1D586FBA36FB}"/>
              </a:ext>
            </a:extLst>
          </p:cNvPr>
          <p:cNvPicPr>
            <a:picLocks noChangeAspect="1"/>
          </p:cNvPicPr>
          <p:nvPr/>
        </p:nvPicPr>
        <p:blipFill>
          <a:blip r:embed="rId3"/>
          <a:stretch>
            <a:fillRect/>
          </a:stretch>
        </p:blipFill>
        <p:spPr>
          <a:xfrm>
            <a:off x="838200" y="1547871"/>
            <a:ext cx="2971953" cy="4261069"/>
          </a:xfrm>
          <a:prstGeom prst="rect">
            <a:avLst/>
          </a:prstGeom>
        </p:spPr>
      </p:pic>
      <p:pic>
        <p:nvPicPr>
          <p:cNvPr id="6" name="Billede 5">
            <a:extLst>
              <a:ext uri="{FF2B5EF4-FFF2-40B4-BE49-F238E27FC236}">
                <a16:creationId xmlns:a16="http://schemas.microsoft.com/office/drawing/2014/main" id="{410C6550-BCDE-4A6A-A57B-3FE83DC35B21}"/>
              </a:ext>
            </a:extLst>
          </p:cNvPr>
          <p:cNvPicPr>
            <a:picLocks noChangeAspect="1"/>
          </p:cNvPicPr>
          <p:nvPr/>
        </p:nvPicPr>
        <p:blipFill>
          <a:blip r:embed="rId4"/>
          <a:stretch>
            <a:fillRect/>
          </a:stretch>
        </p:blipFill>
        <p:spPr>
          <a:xfrm>
            <a:off x="4941952" y="1341719"/>
            <a:ext cx="6950216" cy="5319149"/>
          </a:xfrm>
          <a:prstGeom prst="rect">
            <a:avLst/>
          </a:prstGeom>
        </p:spPr>
      </p:pic>
      <p:sp>
        <p:nvSpPr>
          <p:cNvPr id="7" name="Pladsholder til indhold 2">
            <a:extLst>
              <a:ext uri="{FF2B5EF4-FFF2-40B4-BE49-F238E27FC236}">
                <a16:creationId xmlns:a16="http://schemas.microsoft.com/office/drawing/2014/main" id="{713EFF55-6FA0-49C0-B857-21517F37CC3E}"/>
              </a:ext>
            </a:extLst>
          </p:cNvPr>
          <p:cNvSpPr txBox="1">
            <a:spLocks/>
          </p:cNvSpPr>
          <p:nvPr/>
        </p:nvSpPr>
        <p:spPr>
          <a:xfrm rot="1870421">
            <a:off x="7343775" y="4695029"/>
            <a:ext cx="3895725" cy="1165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a:solidFill>
                  <a:srgbClr val="C00000"/>
                </a:solidFill>
              </a:rPr>
              <a:t>Hvilke systemer til hvad</a:t>
            </a:r>
          </a:p>
          <a:p>
            <a:pPr marL="0" indent="0">
              <a:buFont typeface="Arial" panose="020B0604020202020204" pitchFamily="34" charset="0"/>
              <a:buNone/>
            </a:pPr>
            <a:r>
              <a:rPr lang="da-DK">
                <a:solidFill>
                  <a:srgbClr val="C00000"/>
                </a:solidFill>
              </a:rPr>
              <a:t>Adgange</a:t>
            </a:r>
          </a:p>
          <a:p>
            <a:endParaRPr lang="da-DK" dirty="0"/>
          </a:p>
        </p:txBody>
      </p:sp>
    </p:spTree>
    <p:extLst>
      <p:ext uri="{BB962C8B-B14F-4D97-AF65-F5344CB8AC3E}">
        <p14:creationId xmlns:p14="http://schemas.microsoft.com/office/powerpoint/2010/main" val="434079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07822-8481-447D-B219-270783FFED0F}"/>
              </a:ext>
            </a:extLst>
          </p:cNvPr>
          <p:cNvSpPr>
            <a:spLocks noGrp="1"/>
          </p:cNvSpPr>
          <p:nvPr>
            <p:ph type="title"/>
          </p:nvPr>
        </p:nvSpPr>
        <p:spPr/>
        <p:txBody>
          <a:bodyPr/>
          <a:lstStyle/>
          <a:p>
            <a:r>
              <a:rPr lang="da-DK" dirty="0"/>
              <a:t>Nu</a:t>
            </a:r>
          </a:p>
        </p:txBody>
      </p:sp>
      <p:pic>
        <p:nvPicPr>
          <p:cNvPr id="7" name="Billede 6">
            <a:extLst>
              <a:ext uri="{FF2B5EF4-FFF2-40B4-BE49-F238E27FC236}">
                <a16:creationId xmlns:a16="http://schemas.microsoft.com/office/drawing/2014/main" id="{030A7E3B-EB53-4E91-B8E2-B6B0D14B9B26}"/>
              </a:ext>
            </a:extLst>
          </p:cNvPr>
          <p:cNvPicPr>
            <a:picLocks noChangeAspect="1"/>
          </p:cNvPicPr>
          <p:nvPr/>
        </p:nvPicPr>
        <p:blipFill>
          <a:blip r:embed="rId2"/>
          <a:stretch>
            <a:fillRect/>
          </a:stretch>
        </p:blipFill>
        <p:spPr>
          <a:xfrm>
            <a:off x="2621449" y="0"/>
            <a:ext cx="9391332" cy="6683498"/>
          </a:xfrm>
          <a:prstGeom prst="rect">
            <a:avLst/>
          </a:prstGeom>
        </p:spPr>
      </p:pic>
      <p:sp>
        <p:nvSpPr>
          <p:cNvPr id="6" name="Rektangel 5">
            <a:extLst>
              <a:ext uri="{FF2B5EF4-FFF2-40B4-BE49-F238E27FC236}">
                <a16:creationId xmlns:a16="http://schemas.microsoft.com/office/drawing/2014/main" id="{D4B2BE4A-09A2-4859-986F-67D80CFAD6B6}"/>
              </a:ext>
            </a:extLst>
          </p:cNvPr>
          <p:cNvSpPr/>
          <p:nvPr/>
        </p:nvSpPr>
        <p:spPr>
          <a:xfrm>
            <a:off x="179219" y="6361030"/>
            <a:ext cx="6927433" cy="246221"/>
          </a:xfrm>
          <a:prstGeom prst="rect">
            <a:avLst/>
          </a:prstGeom>
        </p:spPr>
        <p:txBody>
          <a:bodyPr wrap="square">
            <a:spAutoFit/>
          </a:bodyPr>
          <a:lstStyle/>
          <a:p>
            <a:r>
              <a:rPr lang="da-DK" sz="1000" dirty="0">
                <a:solidFill>
                  <a:schemeClr val="bg2">
                    <a:lumMod val="75000"/>
                  </a:schemeClr>
                </a:solidFill>
                <a:hlinkClick r:id="rId3">
                  <a:extLst>
                    <a:ext uri="{A12FA001-AC4F-418D-AE19-62706E023703}">
                      <ahyp:hlinkClr xmlns:ahyp="http://schemas.microsoft.com/office/drawing/2018/hyperlinkcolor" val="tx"/>
                    </a:ext>
                  </a:extLst>
                </a:hlinkClick>
              </a:rPr>
              <a:t>https://eknet.esbjergkommune.dk/documents/78834?open=78837</a:t>
            </a:r>
            <a:r>
              <a:rPr lang="da-DK" sz="1000" dirty="0">
                <a:solidFill>
                  <a:schemeClr val="bg2">
                    <a:lumMod val="75000"/>
                  </a:schemeClr>
                </a:solidFill>
              </a:rPr>
              <a:t> </a:t>
            </a:r>
          </a:p>
        </p:txBody>
      </p:sp>
    </p:spTree>
    <p:extLst>
      <p:ext uri="{BB962C8B-B14F-4D97-AF65-F5344CB8AC3E}">
        <p14:creationId xmlns:p14="http://schemas.microsoft.com/office/powerpoint/2010/main" val="748489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67DE3F-B98C-4E6F-881C-1267F62549FE}"/>
              </a:ext>
            </a:extLst>
          </p:cNvPr>
          <p:cNvSpPr>
            <a:spLocks noGrp="1"/>
          </p:cNvSpPr>
          <p:nvPr>
            <p:ph type="title"/>
          </p:nvPr>
        </p:nvSpPr>
        <p:spPr/>
        <p:txBody>
          <a:bodyPr/>
          <a:lstStyle/>
          <a:p>
            <a:r>
              <a:rPr lang="da-DK" dirty="0"/>
              <a:t>2020/21</a:t>
            </a:r>
          </a:p>
        </p:txBody>
      </p:sp>
      <p:pic>
        <p:nvPicPr>
          <p:cNvPr id="4" name="Pladsholder til indhold 3">
            <a:extLst>
              <a:ext uri="{FF2B5EF4-FFF2-40B4-BE49-F238E27FC236}">
                <a16:creationId xmlns:a16="http://schemas.microsoft.com/office/drawing/2014/main" id="{0D0F56DE-0E7A-4489-92F8-21D49BFD505D}"/>
              </a:ext>
            </a:extLst>
          </p:cNvPr>
          <p:cNvPicPr>
            <a:picLocks noGrp="1" noChangeAspect="1"/>
          </p:cNvPicPr>
          <p:nvPr>
            <p:ph idx="1"/>
          </p:nvPr>
        </p:nvPicPr>
        <p:blipFill>
          <a:blip r:embed="rId2"/>
          <a:stretch>
            <a:fillRect/>
          </a:stretch>
        </p:blipFill>
        <p:spPr>
          <a:xfrm>
            <a:off x="3026981" y="302332"/>
            <a:ext cx="8811764" cy="6190543"/>
          </a:xfrm>
          <a:prstGeom prst="rect">
            <a:avLst/>
          </a:prstGeom>
        </p:spPr>
      </p:pic>
      <p:sp>
        <p:nvSpPr>
          <p:cNvPr id="5" name="Ellipse 4">
            <a:extLst>
              <a:ext uri="{FF2B5EF4-FFF2-40B4-BE49-F238E27FC236}">
                <a16:creationId xmlns:a16="http://schemas.microsoft.com/office/drawing/2014/main" id="{1050FB14-E8BF-4E91-A357-541465E859BE}"/>
              </a:ext>
            </a:extLst>
          </p:cNvPr>
          <p:cNvSpPr/>
          <p:nvPr/>
        </p:nvSpPr>
        <p:spPr>
          <a:xfrm>
            <a:off x="9530080" y="1778000"/>
            <a:ext cx="2042160" cy="10058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id="{972ACF6C-7AD1-4391-B998-9AA39247CE4A}"/>
              </a:ext>
            </a:extLst>
          </p:cNvPr>
          <p:cNvSpPr/>
          <p:nvPr/>
        </p:nvSpPr>
        <p:spPr>
          <a:xfrm>
            <a:off x="5801360" y="1574800"/>
            <a:ext cx="3627120" cy="11217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039069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042A54-EEC1-423D-A6E2-C2F40BC8819E}"/>
              </a:ext>
            </a:extLst>
          </p:cNvPr>
          <p:cNvSpPr>
            <a:spLocks noGrp="1"/>
          </p:cNvSpPr>
          <p:nvPr>
            <p:ph type="title"/>
          </p:nvPr>
        </p:nvSpPr>
        <p:spPr/>
        <p:txBody>
          <a:bodyPr/>
          <a:lstStyle/>
          <a:p>
            <a:r>
              <a:rPr lang="da-DK" dirty="0"/>
              <a:t>Implementeringsplan</a:t>
            </a:r>
          </a:p>
        </p:txBody>
      </p:sp>
      <p:pic>
        <p:nvPicPr>
          <p:cNvPr id="4" name="Pladsholder til indhold 3">
            <a:extLst>
              <a:ext uri="{FF2B5EF4-FFF2-40B4-BE49-F238E27FC236}">
                <a16:creationId xmlns:a16="http://schemas.microsoft.com/office/drawing/2014/main" id="{E55BA616-C859-463F-815C-F33478490279}"/>
              </a:ext>
            </a:extLst>
          </p:cNvPr>
          <p:cNvPicPr>
            <a:picLocks noGrp="1" noChangeAspect="1"/>
          </p:cNvPicPr>
          <p:nvPr>
            <p:ph idx="1"/>
          </p:nvPr>
        </p:nvPicPr>
        <p:blipFill>
          <a:blip r:embed="rId2"/>
          <a:stretch>
            <a:fillRect/>
          </a:stretch>
        </p:blipFill>
        <p:spPr>
          <a:xfrm>
            <a:off x="5607676" y="1356917"/>
            <a:ext cx="6353095" cy="5293011"/>
          </a:xfrm>
          <a:prstGeom prst="rect">
            <a:avLst/>
          </a:prstGeom>
        </p:spPr>
      </p:pic>
      <p:pic>
        <p:nvPicPr>
          <p:cNvPr id="5" name="Billede 4">
            <a:extLst>
              <a:ext uri="{FF2B5EF4-FFF2-40B4-BE49-F238E27FC236}">
                <a16:creationId xmlns:a16="http://schemas.microsoft.com/office/drawing/2014/main" id="{6D3568D9-B785-4627-86BE-91CA5D4CB5F0}"/>
              </a:ext>
            </a:extLst>
          </p:cNvPr>
          <p:cNvPicPr>
            <a:picLocks noChangeAspect="1"/>
          </p:cNvPicPr>
          <p:nvPr/>
        </p:nvPicPr>
        <p:blipFill>
          <a:blip r:embed="rId3"/>
          <a:stretch>
            <a:fillRect/>
          </a:stretch>
        </p:blipFill>
        <p:spPr>
          <a:xfrm>
            <a:off x="940928" y="1481522"/>
            <a:ext cx="2952902" cy="4210266"/>
          </a:xfrm>
          <a:prstGeom prst="rect">
            <a:avLst/>
          </a:prstGeom>
        </p:spPr>
      </p:pic>
      <p:sp>
        <p:nvSpPr>
          <p:cNvPr id="6" name="Rektangel 5">
            <a:extLst>
              <a:ext uri="{FF2B5EF4-FFF2-40B4-BE49-F238E27FC236}">
                <a16:creationId xmlns:a16="http://schemas.microsoft.com/office/drawing/2014/main" id="{0D1C92EA-8417-4A5C-8571-9BB503D0D111}"/>
              </a:ext>
            </a:extLst>
          </p:cNvPr>
          <p:cNvSpPr/>
          <p:nvPr/>
        </p:nvSpPr>
        <p:spPr>
          <a:xfrm>
            <a:off x="838200" y="5839063"/>
            <a:ext cx="5670783" cy="307777"/>
          </a:xfrm>
          <a:prstGeom prst="rect">
            <a:avLst/>
          </a:prstGeom>
        </p:spPr>
        <p:txBody>
          <a:bodyPr wrap="none">
            <a:spAutoFit/>
          </a:bodyPr>
          <a:lstStyle/>
          <a:p>
            <a:r>
              <a:rPr lang="da-DK" sz="1400" dirty="0">
                <a:solidFill>
                  <a:schemeClr val="bg2">
                    <a:lumMod val="75000"/>
                  </a:schemeClr>
                </a:solidFill>
                <a:hlinkClick r:id="rId4">
                  <a:extLst>
                    <a:ext uri="{A12FA001-AC4F-418D-AE19-62706E023703}">
                      <ahyp:hlinkClr xmlns:ahyp="http://schemas.microsoft.com/office/drawing/2018/hyperlinkcolor" val="tx"/>
                    </a:ext>
                  </a:extLst>
                </a:hlinkClick>
              </a:rPr>
              <a:t>https://eknet.esbjergkommune.dk/api/documents/79053/data?inline=true</a:t>
            </a:r>
            <a:r>
              <a:rPr lang="da-DK" sz="1400" dirty="0">
                <a:solidFill>
                  <a:schemeClr val="bg2">
                    <a:lumMod val="75000"/>
                  </a:schemeClr>
                </a:solidFill>
              </a:rPr>
              <a:t> </a:t>
            </a:r>
          </a:p>
        </p:txBody>
      </p:sp>
      <p:sp>
        <p:nvSpPr>
          <p:cNvPr id="7" name="Pladsholder til indhold 2">
            <a:extLst>
              <a:ext uri="{FF2B5EF4-FFF2-40B4-BE49-F238E27FC236}">
                <a16:creationId xmlns:a16="http://schemas.microsoft.com/office/drawing/2014/main" id="{295C1CD2-8F74-4B32-B946-6F41430C965F}"/>
              </a:ext>
            </a:extLst>
          </p:cNvPr>
          <p:cNvSpPr txBox="1">
            <a:spLocks/>
          </p:cNvSpPr>
          <p:nvPr/>
        </p:nvSpPr>
        <p:spPr>
          <a:xfrm rot="1560993">
            <a:off x="7850647" y="3449384"/>
            <a:ext cx="3914775" cy="1108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dirty="0">
                <a:solidFill>
                  <a:srgbClr val="C00000"/>
                </a:solidFill>
              </a:rPr>
              <a:t>Organisering og opgaver</a:t>
            </a:r>
          </a:p>
          <a:p>
            <a:pPr marL="0" indent="0">
              <a:buFont typeface="Arial" panose="020B0604020202020204" pitchFamily="34" charset="0"/>
              <a:buNone/>
            </a:pPr>
            <a:r>
              <a:rPr lang="da-DK" dirty="0">
                <a:solidFill>
                  <a:srgbClr val="C00000"/>
                </a:solidFill>
              </a:rPr>
              <a:t>Roller og ansvar</a:t>
            </a:r>
          </a:p>
          <a:p>
            <a:endParaRPr lang="da-DK" dirty="0"/>
          </a:p>
        </p:txBody>
      </p:sp>
      <p:sp>
        <p:nvSpPr>
          <p:cNvPr id="3" name="Tekstfelt 2">
            <a:extLst>
              <a:ext uri="{FF2B5EF4-FFF2-40B4-BE49-F238E27FC236}">
                <a16:creationId xmlns:a16="http://schemas.microsoft.com/office/drawing/2014/main" id="{64472D78-586A-4CCC-ABC8-1F57426488C5}"/>
              </a:ext>
            </a:extLst>
          </p:cNvPr>
          <p:cNvSpPr txBox="1"/>
          <p:nvPr/>
        </p:nvSpPr>
        <p:spPr>
          <a:xfrm>
            <a:off x="6238875" y="533400"/>
            <a:ext cx="4933950" cy="369332"/>
          </a:xfrm>
          <a:prstGeom prst="rect">
            <a:avLst/>
          </a:prstGeom>
          <a:solidFill>
            <a:schemeClr val="accent2"/>
          </a:solidFill>
        </p:spPr>
        <p:txBody>
          <a:bodyPr wrap="square" rtlCol="0">
            <a:spAutoFit/>
          </a:bodyPr>
          <a:lstStyle/>
          <a:p>
            <a:r>
              <a:rPr lang="da-DK" dirty="0"/>
              <a:t>Indsæt slide med dagplejens proces</a:t>
            </a:r>
          </a:p>
        </p:txBody>
      </p:sp>
    </p:spTree>
    <p:extLst>
      <p:ext uri="{BB962C8B-B14F-4D97-AF65-F5344CB8AC3E}">
        <p14:creationId xmlns:p14="http://schemas.microsoft.com/office/powerpoint/2010/main" val="65907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F0B884C6-9BA8-4C33-9597-E70B5FFD878A}"/>
              </a:ext>
            </a:extLst>
          </p:cNvPr>
          <p:cNvSpPr>
            <a:spLocks noGrp="1"/>
          </p:cNvSpPr>
          <p:nvPr>
            <p:ph type="title"/>
          </p:nvPr>
        </p:nvSpPr>
        <p:spPr>
          <a:xfrm>
            <a:off x="838200" y="365125"/>
            <a:ext cx="10515600" cy="1325563"/>
          </a:xfrm>
        </p:spPr>
        <p:txBody>
          <a:bodyPr/>
          <a:lstStyle/>
          <a:p>
            <a:endParaRPr lang="en-US"/>
          </a:p>
        </p:txBody>
      </p:sp>
      <p:pic>
        <p:nvPicPr>
          <p:cNvPr id="1026" name="8126924E-D763-49C1-8E15-4E75B8FB3040">
            <a:extLst>
              <a:ext uri="{FF2B5EF4-FFF2-40B4-BE49-F238E27FC236}">
                <a16:creationId xmlns:a16="http://schemas.microsoft.com/office/drawing/2014/main" id="{4D66AE23-A57C-44A0-879B-7BD2D65574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59" r="1" b="1"/>
          <a:stretch/>
        </p:blipFill>
        <p:spPr bwMode="auto">
          <a:xfrm>
            <a:off x="1492468" y="1825625"/>
            <a:ext cx="9861331" cy="435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940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C3AC4-8AD0-4AE6-83D4-350E5EABF10D}"/>
              </a:ext>
            </a:extLst>
          </p:cNvPr>
          <p:cNvSpPr>
            <a:spLocks noGrp="1"/>
          </p:cNvSpPr>
          <p:nvPr>
            <p:ph type="title"/>
          </p:nvPr>
        </p:nvSpPr>
        <p:spPr/>
        <p:txBody>
          <a:bodyPr/>
          <a:lstStyle/>
          <a:p>
            <a:r>
              <a:rPr lang="da-DK" dirty="0"/>
              <a:t>Roller og ansvar - ledere</a:t>
            </a:r>
          </a:p>
        </p:txBody>
      </p:sp>
      <p:sp>
        <p:nvSpPr>
          <p:cNvPr id="3" name="Pladsholder til indhold 2">
            <a:extLst>
              <a:ext uri="{FF2B5EF4-FFF2-40B4-BE49-F238E27FC236}">
                <a16:creationId xmlns:a16="http://schemas.microsoft.com/office/drawing/2014/main" id="{CB75F8E3-2466-4580-B672-3B361DFCEE85}"/>
              </a:ext>
            </a:extLst>
          </p:cNvPr>
          <p:cNvSpPr>
            <a:spLocks noGrp="1"/>
          </p:cNvSpPr>
          <p:nvPr>
            <p:ph idx="1"/>
          </p:nvPr>
        </p:nvSpPr>
        <p:spPr>
          <a:xfrm>
            <a:off x="838200" y="1476375"/>
            <a:ext cx="10515600" cy="4700588"/>
          </a:xfrm>
        </p:spPr>
        <p:txBody>
          <a:bodyPr>
            <a:normAutofit/>
          </a:bodyPr>
          <a:lstStyle/>
          <a:p>
            <a:pPr marL="0" indent="0">
              <a:buNone/>
            </a:pPr>
            <a:r>
              <a:rPr lang="da-DK" dirty="0"/>
              <a:t>Lederne har ansvaret for at de strategiske intentioner i målsætninger, anvendelsesstrategi og succeskriterier omkring Aula, realiseres. </a:t>
            </a:r>
          </a:p>
          <a:p>
            <a:pPr marL="0" indent="0">
              <a:buNone/>
            </a:pPr>
            <a:endParaRPr lang="da-DK" dirty="0"/>
          </a:p>
          <a:p>
            <a:pPr marL="0" indent="0">
              <a:buNone/>
            </a:pPr>
            <a:r>
              <a:rPr lang="da-DK" dirty="0"/>
              <a:t>Ledere både centralt og lokalt, skal have deres fokus på, at lede medarbejdere, processer og værktøjer gennem den forandring, som implementeringen medfører, således at medarbejderne styres sikkert og effektivt frem til fuld ibrugtagning af Aula og så forældrene oplever et styrket samarbejde. </a:t>
            </a:r>
          </a:p>
        </p:txBody>
      </p:sp>
    </p:spTree>
    <p:extLst>
      <p:ext uri="{BB962C8B-B14F-4D97-AF65-F5344CB8AC3E}">
        <p14:creationId xmlns:p14="http://schemas.microsoft.com/office/powerpoint/2010/main" val="3533327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C48C11-D395-4887-8501-10247E2FA168}"/>
              </a:ext>
            </a:extLst>
          </p:cNvPr>
          <p:cNvSpPr>
            <a:spLocks noGrp="1"/>
          </p:cNvSpPr>
          <p:nvPr>
            <p:ph type="title"/>
          </p:nvPr>
        </p:nvSpPr>
        <p:spPr/>
        <p:txBody>
          <a:bodyPr/>
          <a:lstStyle/>
          <a:p>
            <a:r>
              <a:rPr lang="da-DK" dirty="0"/>
              <a:t>Roller og ansvar - ledere</a:t>
            </a:r>
          </a:p>
        </p:txBody>
      </p:sp>
      <p:sp>
        <p:nvSpPr>
          <p:cNvPr id="3" name="Pladsholder til indhold 2">
            <a:extLst>
              <a:ext uri="{FF2B5EF4-FFF2-40B4-BE49-F238E27FC236}">
                <a16:creationId xmlns:a16="http://schemas.microsoft.com/office/drawing/2014/main" id="{7511932E-BD06-44CA-9360-8E76B3487584}"/>
              </a:ext>
            </a:extLst>
          </p:cNvPr>
          <p:cNvSpPr>
            <a:spLocks noGrp="1"/>
          </p:cNvSpPr>
          <p:nvPr>
            <p:ph idx="1"/>
          </p:nvPr>
        </p:nvSpPr>
        <p:spPr/>
        <p:txBody>
          <a:bodyPr/>
          <a:lstStyle/>
          <a:p>
            <a:pPr marL="0" indent="0">
              <a:buNone/>
            </a:pPr>
            <a:r>
              <a:rPr lang="da-DK" dirty="0"/>
              <a:t>I implementeringsfasen er en del af ledelsesopgaven desuden, at: </a:t>
            </a:r>
          </a:p>
          <a:p>
            <a:r>
              <a:rPr lang="da-DK" dirty="0"/>
              <a:t>Deltage i kompetenceudviklingen for PL i Dagplejen </a:t>
            </a:r>
          </a:p>
          <a:p>
            <a:r>
              <a:rPr lang="da-DK" dirty="0"/>
              <a:t>Sørge for den interne kommunikation, koordinering og facilitering af implementeringen i egen organisatoriske enhed </a:t>
            </a:r>
          </a:p>
          <a:p>
            <a:r>
              <a:rPr lang="da-DK" dirty="0"/>
              <a:t>Sikre opsætningen af Aula finder sted</a:t>
            </a:r>
          </a:p>
          <a:p>
            <a:r>
              <a:rPr lang="da-DK" dirty="0"/>
              <a:t>Uddanne dagplejerne digitalt – der modtages materiale</a:t>
            </a:r>
          </a:p>
          <a:p>
            <a:r>
              <a:rPr lang="da-DK" dirty="0"/>
              <a:t>Sørge for at, dagplejerne klæder forældrene på, til at anvende AULA – der modtages materiale</a:t>
            </a:r>
          </a:p>
          <a:p>
            <a:endParaRPr lang="da-DK" dirty="0"/>
          </a:p>
        </p:txBody>
      </p:sp>
    </p:spTree>
    <p:extLst>
      <p:ext uri="{BB962C8B-B14F-4D97-AF65-F5344CB8AC3E}">
        <p14:creationId xmlns:p14="http://schemas.microsoft.com/office/powerpoint/2010/main" val="3276349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DBADB-265D-442E-8495-65635167579C}"/>
              </a:ext>
            </a:extLst>
          </p:cNvPr>
          <p:cNvSpPr>
            <a:spLocks noGrp="1"/>
          </p:cNvSpPr>
          <p:nvPr>
            <p:ph type="title"/>
          </p:nvPr>
        </p:nvSpPr>
        <p:spPr/>
        <p:txBody>
          <a:bodyPr/>
          <a:lstStyle/>
          <a:p>
            <a:r>
              <a:rPr lang="da-DK" dirty="0"/>
              <a:t>Institutionsadministrator - opsætning</a:t>
            </a:r>
          </a:p>
        </p:txBody>
      </p:sp>
      <p:sp>
        <p:nvSpPr>
          <p:cNvPr id="3" name="Pladsholder til indhold 2">
            <a:extLst>
              <a:ext uri="{FF2B5EF4-FFF2-40B4-BE49-F238E27FC236}">
                <a16:creationId xmlns:a16="http://schemas.microsoft.com/office/drawing/2014/main" id="{74AD185C-6DCC-4815-A4C4-F9BB8B076AAF}"/>
              </a:ext>
            </a:extLst>
          </p:cNvPr>
          <p:cNvSpPr>
            <a:spLocks noGrp="1"/>
          </p:cNvSpPr>
          <p:nvPr>
            <p:ph idx="1"/>
          </p:nvPr>
        </p:nvSpPr>
        <p:spPr>
          <a:xfrm>
            <a:off x="838200" y="1492250"/>
            <a:ext cx="10515600" cy="4351338"/>
          </a:xfrm>
        </p:spPr>
        <p:txBody>
          <a:bodyPr>
            <a:normAutofit lnSpcReduction="10000"/>
          </a:bodyPr>
          <a:lstStyle/>
          <a:p>
            <a:pPr marL="0" indent="0">
              <a:buNone/>
            </a:pPr>
            <a:r>
              <a:rPr lang="da-DK" dirty="0"/>
              <a:t>Dagtilbuddenes pædagogiske ledere er institutionsadministratorer for egen afdelings Aula.</a:t>
            </a:r>
          </a:p>
          <a:p>
            <a:pPr marL="0" indent="0">
              <a:buNone/>
            </a:pPr>
            <a:r>
              <a:rPr lang="da-DK" dirty="0"/>
              <a:t>Opgaven er at opsætte eget team i Aula samt stå for de løbende tilretninger i Aula og evt. i det brugeradministrative systemer (Tabulex Admin).</a:t>
            </a:r>
          </a:p>
          <a:p>
            <a:pPr marL="0" indent="0">
              <a:buNone/>
            </a:pPr>
            <a:endParaRPr lang="da-DK" dirty="0"/>
          </a:p>
          <a:p>
            <a:r>
              <a:rPr lang="da-DK" dirty="0"/>
              <a:t>Fysisk/Skypemøde – forberedelse til opsætning</a:t>
            </a:r>
          </a:p>
          <a:p>
            <a:r>
              <a:rPr lang="da-DK" dirty="0"/>
              <a:t>2 timers workshop fysisk/skype – praktisk opsætning</a:t>
            </a:r>
          </a:p>
          <a:p>
            <a:r>
              <a:rPr lang="da-DK" dirty="0"/>
              <a:t>Superbruger uddannelse fysisk/skype – hvordan uddannes dagplejerne</a:t>
            </a:r>
          </a:p>
          <a:p>
            <a:pPr marL="0" indent="0">
              <a:buNone/>
            </a:pPr>
            <a:endParaRPr lang="da-DK" dirty="0"/>
          </a:p>
        </p:txBody>
      </p:sp>
    </p:spTree>
    <p:extLst>
      <p:ext uri="{BB962C8B-B14F-4D97-AF65-F5344CB8AC3E}">
        <p14:creationId xmlns:p14="http://schemas.microsoft.com/office/powerpoint/2010/main" val="1389918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04D78-0205-4113-A2EB-2BFC1E1F7032}"/>
              </a:ext>
            </a:extLst>
          </p:cNvPr>
          <p:cNvSpPr>
            <a:spLocks noGrp="1"/>
          </p:cNvSpPr>
          <p:nvPr>
            <p:ph type="title"/>
          </p:nvPr>
        </p:nvSpPr>
        <p:spPr/>
        <p:txBody>
          <a:bodyPr/>
          <a:lstStyle/>
          <a:p>
            <a:r>
              <a:rPr lang="da-DK" dirty="0"/>
              <a:t>Roller og ansvar - superbrugere</a:t>
            </a:r>
          </a:p>
        </p:txBody>
      </p:sp>
      <p:sp>
        <p:nvSpPr>
          <p:cNvPr id="3" name="Pladsholder til indhold 2">
            <a:extLst>
              <a:ext uri="{FF2B5EF4-FFF2-40B4-BE49-F238E27FC236}">
                <a16:creationId xmlns:a16="http://schemas.microsoft.com/office/drawing/2014/main" id="{E9035E7F-B35F-4297-8562-12A4C3E3FEC7}"/>
              </a:ext>
            </a:extLst>
          </p:cNvPr>
          <p:cNvSpPr>
            <a:spLocks noGrp="1"/>
          </p:cNvSpPr>
          <p:nvPr>
            <p:ph idx="1"/>
          </p:nvPr>
        </p:nvSpPr>
        <p:spPr/>
        <p:txBody>
          <a:bodyPr/>
          <a:lstStyle/>
          <a:p>
            <a:pPr marL="0" indent="0">
              <a:buNone/>
            </a:pPr>
            <a:r>
              <a:rPr lang="da-DK" dirty="0"/>
              <a:t>PL er også superbrugere og står for den interne uddannelse af dagplejere i brugen af Aula og har derfor en afgørende rolle i denne fase. </a:t>
            </a:r>
          </a:p>
          <a:p>
            <a:pPr marL="0" indent="0">
              <a:buNone/>
            </a:pPr>
            <a:r>
              <a:rPr lang="da-DK" dirty="0"/>
              <a:t>Derudover har superbrugerne ligeledes en vigtig rolle, ifm. den organisatoriske implementering ift. løbende opfølgning og tilpasning af nye arbejdsgange, fordi de har en større viden og indsigt i Aula, som kan kobles til eksisterende praksis og sættes i spil i den løbende læring.</a:t>
            </a:r>
          </a:p>
        </p:txBody>
      </p:sp>
    </p:spTree>
    <p:extLst>
      <p:ext uri="{BB962C8B-B14F-4D97-AF65-F5344CB8AC3E}">
        <p14:creationId xmlns:p14="http://schemas.microsoft.com/office/powerpoint/2010/main" val="4179153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6C6E6-FD80-4C25-B29F-62B890E3F52B}"/>
              </a:ext>
            </a:extLst>
          </p:cNvPr>
          <p:cNvSpPr>
            <a:spLocks noGrp="1"/>
          </p:cNvSpPr>
          <p:nvPr>
            <p:ph type="title"/>
          </p:nvPr>
        </p:nvSpPr>
        <p:spPr/>
        <p:txBody>
          <a:bodyPr/>
          <a:lstStyle/>
          <a:p>
            <a:r>
              <a:rPr lang="da-DK" dirty="0"/>
              <a:t>Yderligere information</a:t>
            </a:r>
          </a:p>
        </p:txBody>
      </p:sp>
      <p:sp>
        <p:nvSpPr>
          <p:cNvPr id="3" name="Pladsholder til indhold 2">
            <a:extLst>
              <a:ext uri="{FF2B5EF4-FFF2-40B4-BE49-F238E27FC236}">
                <a16:creationId xmlns:a16="http://schemas.microsoft.com/office/drawing/2014/main" id="{3192F41C-74F4-43CB-8F2B-9FB3D9B49F8F}"/>
              </a:ext>
            </a:extLst>
          </p:cNvPr>
          <p:cNvSpPr>
            <a:spLocks noGrp="1"/>
          </p:cNvSpPr>
          <p:nvPr>
            <p:ph idx="1"/>
          </p:nvPr>
        </p:nvSpPr>
        <p:spPr/>
        <p:txBody>
          <a:bodyPr/>
          <a:lstStyle/>
          <a:p>
            <a:r>
              <a:rPr lang="da-DK" dirty="0"/>
              <a:t>Aulainfo - </a:t>
            </a:r>
            <a:r>
              <a:rPr lang="da-DK" dirty="0">
                <a:solidFill>
                  <a:schemeClr val="bg2">
                    <a:lumMod val="75000"/>
                  </a:schemeClr>
                </a:solidFill>
                <a:hlinkClick r:id="rId2">
                  <a:extLst>
                    <a:ext uri="{A12FA001-AC4F-418D-AE19-62706E023703}">
                      <ahyp:hlinkClr xmlns:ahyp="http://schemas.microsoft.com/office/drawing/2018/hyperlinkcolor" val="tx"/>
                    </a:ext>
                  </a:extLst>
                </a:hlinkClick>
              </a:rPr>
              <a:t>https://aulainfo.dk/</a:t>
            </a:r>
            <a:endParaRPr lang="da-DK" dirty="0">
              <a:solidFill>
                <a:schemeClr val="bg2">
                  <a:lumMod val="75000"/>
                </a:schemeClr>
              </a:solidFill>
            </a:endParaRPr>
          </a:p>
          <a:p>
            <a:r>
              <a:rPr lang="da-DK" dirty="0"/>
              <a:t>Aula EKnet - </a:t>
            </a:r>
            <a:r>
              <a:rPr lang="da-DK" dirty="0">
                <a:solidFill>
                  <a:schemeClr val="bg2">
                    <a:lumMod val="75000"/>
                  </a:schemeClr>
                </a:solidFill>
                <a:hlinkClick r:id="rId3">
                  <a:extLst>
                    <a:ext uri="{A12FA001-AC4F-418D-AE19-62706E023703}">
                      <ahyp:hlinkClr xmlns:ahyp="http://schemas.microsoft.com/office/drawing/2018/hyperlinkcolor" val="tx"/>
                    </a:ext>
                  </a:extLst>
                </a:hlinkClick>
              </a:rPr>
              <a:t>https://eknet.esbjergkommune.dk/documents/36210</a:t>
            </a:r>
            <a:endParaRPr lang="da-DK" dirty="0">
              <a:solidFill>
                <a:schemeClr val="bg2">
                  <a:lumMod val="75000"/>
                </a:schemeClr>
              </a:solidFill>
            </a:endParaRPr>
          </a:p>
          <a:p>
            <a:r>
              <a:rPr lang="da-DK" dirty="0"/>
              <a:t>I har lige modtaget invitation til Samarbejdsrum på EKnet - </a:t>
            </a:r>
            <a:r>
              <a:rPr lang="da-DK" dirty="0">
                <a:solidFill>
                  <a:schemeClr val="bg2">
                    <a:lumMod val="75000"/>
                  </a:schemeClr>
                </a:solidFill>
                <a:hlinkClick r:id="rId4">
                  <a:extLst>
                    <a:ext uri="{A12FA001-AC4F-418D-AE19-62706E023703}">
                      <ahyp:hlinkClr xmlns:ahyp="http://schemas.microsoft.com/office/drawing/2018/hyperlinkcolor" val="tx"/>
                    </a:ext>
                  </a:extLst>
                </a:hlinkClick>
              </a:rPr>
              <a:t>https://eknet.esbjergkommune.dk/group/76719/aula-implementering-dagtilbud/documents/77965</a:t>
            </a:r>
            <a:r>
              <a:rPr lang="da-DK" dirty="0">
                <a:solidFill>
                  <a:schemeClr val="bg2">
                    <a:lumMod val="75000"/>
                  </a:schemeClr>
                </a:solidFill>
              </a:rPr>
              <a:t> </a:t>
            </a:r>
          </a:p>
          <a:p>
            <a:pPr marL="0" indent="0">
              <a:buNone/>
            </a:pPr>
            <a:endParaRPr lang="da-DK" dirty="0"/>
          </a:p>
        </p:txBody>
      </p:sp>
      <p:pic>
        <p:nvPicPr>
          <p:cNvPr id="4" name="Billede 3">
            <a:extLst>
              <a:ext uri="{FF2B5EF4-FFF2-40B4-BE49-F238E27FC236}">
                <a16:creationId xmlns:a16="http://schemas.microsoft.com/office/drawing/2014/main" id="{962A0383-BF56-4167-9C7B-202732FA66AF}"/>
              </a:ext>
            </a:extLst>
          </p:cNvPr>
          <p:cNvPicPr>
            <a:picLocks noChangeAspect="1"/>
          </p:cNvPicPr>
          <p:nvPr/>
        </p:nvPicPr>
        <p:blipFill>
          <a:blip r:embed="rId5"/>
          <a:stretch>
            <a:fillRect/>
          </a:stretch>
        </p:blipFill>
        <p:spPr>
          <a:xfrm>
            <a:off x="838200" y="4203031"/>
            <a:ext cx="11166591" cy="2404809"/>
          </a:xfrm>
          <a:prstGeom prst="rect">
            <a:avLst/>
          </a:prstGeom>
        </p:spPr>
      </p:pic>
      <p:cxnSp>
        <p:nvCxnSpPr>
          <p:cNvPr id="6" name="Lige pilforbindelse 5">
            <a:extLst>
              <a:ext uri="{FF2B5EF4-FFF2-40B4-BE49-F238E27FC236}">
                <a16:creationId xmlns:a16="http://schemas.microsoft.com/office/drawing/2014/main" id="{ADE0856B-1E1F-4D9D-8C47-2051C0B9C7EA}"/>
              </a:ext>
            </a:extLst>
          </p:cNvPr>
          <p:cNvCxnSpPr/>
          <p:nvPr/>
        </p:nvCxnSpPr>
        <p:spPr>
          <a:xfrm flipH="1">
            <a:off x="11502189" y="2598821"/>
            <a:ext cx="208548" cy="162025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F05A66B9-1B49-4F35-A3A1-2D03E08822E5}"/>
              </a:ext>
            </a:extLst>
          </p:cNvPr>
          <p:cNvSpPr/>
          <p:nvPr/>
        </p:nvSpPr>
        <p:spPr>
          <a:xfrm>
            <a:off x="11108724" y="4203031"/>
            <a:ext cx="753762" cy="5543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51991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65EA72-9810-43A1-B9BA-C71BA93BB981}"/>
              </a:ext>
            </a:extLst>
          </p:cNvPr>
          <p:cNvSpPr>
            <a:spLocks noGrp="1"/>
          </p:cNvSpPr>
          <p:nvPr>
            <p:ph type="title"/>
          </p:nvPr>
        </p:nvSpPr>
        <p:spPr/>
        <p:txBody>
          <a:bodyPr/>
          <a:lstStyle/>
          <a:p>
            <a:r>
              <a:rPr lang="da-DK" dirty="0"/>
              <a:t>Opgaver - superbrugere</a:t>
            </a:r>
          </a:p>
        </p:txBody>
      </p:sp>
      <p:sp>
        <p:nvSpPr>
          <p:cNvPr id="3" name="Pladsholder til indhold 2">
            <a:extLst>
              <a:ext uri="{FF2B5EF4-FFF2-40B4-BE49-F238E27FC236}">
                <a16:creationId xmlns:a16="http://schemas.microsoft.com/office/drawing/2014/main" id="{93635FFB-9FDB-435E-B388-7EC2130B58BE}"/>
              </a:ext>
            </a:extLst>
          </p:cNvPr>
          <p:cNvSpPr>
            <a:spLocks noGrp="1"/>
          </p:cNvSpPr>
          <p:nvPr>
            <p:ph idx="1"/>
          </p:nvPr>
        </p:nvSpPr>
        <p:spPr/>
        <p:txBody>
          <a:bodyPr>
            <a:normAutofit/>
          </a:bodyPr>
          <a:lstStyle/>
          <a:p>
            <a:r>
              <a:rPr lang="da-DK" dirty="0"/>
              <a:t>Superbrugerne har i samarbejde med Annette, Jacob og dagtilbuddenes kommunale administrator to opgaver:</a:t>
            </a:r>
          </a:p>
          <a:p>
            <a:pPr lvl="1"/>
            <a:r>
              <a:rPr lang="da-DK" dirty="0"/>
              <a:t>Den fremadrettede support opgave omkring AULA, for eget team. Denne foregår i samarbejde med dagtilbuddenes kommunale administratorer. </a:t>
            </a:r>
          </a:p>
          <a:p>
            <a:pPr lvl="1"/>
            <a:r>
              <a:rPr lang="da-DK" dirty="0"/>
              <a:t>I Dagplejen har Anette den fremadrettede administrative support opgave, i samarbejde med dagtilbuddenes kommunale administrator.</a:t>
            </a:r>
          </a:p>
        </p:txBody>
      </p:sp>
    </p:spTree>
    <p:extLst>
      <p:ext uri="{BB962C8B-B14F-4D97-AF65-F5344CB8AC3E}">
        <p14:creationId xmlns:p14="http://schemas.microsoft.com/office/powerpoint/2010/main" val="2111920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2C7B501-450B-4DAD-BB6B-DD418C4BD94F}"/>
              </a:ext>
            </a:extLst>
          </p:cNvPr>
          <p:cNvSpPr txBox="1">
            <a:spLocks/>
          </p:cNvSpPr>
          <p:nvPr/>
        </p:nvSpPr>
        <p:spPr>
          <a:xfrm>
            <a:off x="-4645478" y="-691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r"/>
            <a:r>
              <a:rPr lang="da-DK"/>
              <a:t>Aula organisering Esbjerg</a:t>
            </a:r>
            <a:endParaRPr lang="da-DK" dirty="0"/>
          </a:p>
        </p:txBody>
      </p:sp>
      <p:pic>
        <p:nvPicPr>
          <p:cNvPr id="5" name="Billede 4">
            <a:extLst>
              <a:ext uri="{FF2B5EF4-FFF2-40B4-BE49-F238E27FC236}">
                <a16:creationId xmlns:a16="http://schemas.microsoft.com/office/drawing/2014/main" id="{53533A97-B662-4C00-95C0-9DDD90A74BCB}"/>
              </a:ext>
            </a:extLst>
          </p:cNvPr>
          <p:cNvPicPr>
            <a:picLocks noChangeAspect="1"/>
          </p:cNvPicPr>
          <p:nvPr/>
        </p:nvPicPr>
        <p:blipFill>
          <a:blip r:embed="rId2"/>
          <a:stretch>
            <a:fillRect/>
          </a:stretch>
        </p:blipFill>
        <p:spPr>
          <a:xfrm>
            <a:off x="267972" y="1027472"/>
            <a:ext cx="7968343" cy="5617571"/>
          </a:xfrm>
          <a:prstGeom prst="rect">
            <a:avLst/>
          </a:prstGeom>
        </p:spPr>
      </p:pic>
      <p:sp>
        <p:nvSpPr>
          <p:cNvPr id="6" name="Pil: nedad 5">
            <a:extLst>
              <a:ext uri="{FF2B5EF4-FFF2-40B4-BE49-F238E27FC236}">
                <a16:creationId xmlns:a16="http://schemas.microsoft.com/office/drawing/2014/main" id="{884970CF-4B01-4D6E-8FED-B376E905E15C}"/>
              </a:ext>
            </a:extLst>
          </p:cNvPr>
          <p:cNvSpPr/>
          <p:nvPr/>
        </p:nvSpPr>
        <p:spPr>
          <a:xfrm rot="2313137">
            <a:off x="7902019" y="2549012"/>
            <a:ext cx="668594" cy="17599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02085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Jeres kommende opgaver</a:t>
            </a:r>
            <a:r>
              <a:rPr lang="da-DK" dirty="0">
                <a:cs typeface="Calibri Light"/>
              </a:rPr>
              <a:t> </a:t>
            </a:r>
            <a:endParaRPr lang="da-DK" dirty="0"/>
          </a:p>
        </p:txBody>
      </p:sp>
      <p:sp>
        <p:nvSpPr>
          <p:cNvPr id="3" name="Pladsholder til indhold 2"/>
          <p:cNvSpPr>
            <a:spLocks noGrp="1"/>
          </p:cNvSpPr>
          <p:nvPr>
            <p:ph idx="1"/>
          </p:nvPr>
        </p:nvSpPr>
        <p:spPr/>
        <p:txBody>
          <a:bodyPr vert="horz" lIns="91440" tIns="45720" rIns="91440" bIns="45720" rtlCol="0" anchor="t">
            <a:normAutofit/>
          </a:bodyPr>
          <a:lstStyle/>
          <a:p>
            <a:pPr marL="0" indent="0">
              <a:buNone/>
            </a:pPr>
            <a:r>
              <a:rPr lang="da-DK" dirty="0"/>
              <a:t>KLAR til Aula – ledelsesforankring</a:t>
            </a:r>
          </a:p>
          <a:p>
            <a:pPr marL="0" indent="0">
              <a:buNone/>
            </a:pPr>
            <a:endParaRPr lang="da-DK" dirty="0"/>
          </a:p>
          <a:p>
            <a:r>
              <a:rPr lang="da-DK" dirty="0"/>
              <a:t>Implementering af Dagplejens kommunikationsagenda</a:t>
            </a:r>
          </a:p>
          <a:p>
            <a:r>
              <a:rPr lang="da-DK" dirty="0"/>
              <a:t>Oprydning – i Tabulex, er der noget der skal journaliseres i Acadre, er der billeder der skal hentes ud</a:t>
            </a:r>
          </a:p>
          <a:p>
            <a:r>
              <a:rPr lang="da-DK" dirty="0">
                <a:cs typeface="Calibri"/>
              </a:rPr>
              <a:t>Implementering af aula, herunder</a:t>
            </a:r>
          </a:p>
          <a:p>
            <a:pPr lvl="1"/>
            <a:r>
              <a:rPr lang="da-DK" dirty="0">
                <a:cs typeface="Calibri"/>
              </a:rPr>
              <a:t>Opsætning af Aula</a:t>
            </a:r>
          </a:p>
          <a:p>
            <a:pPr lvl="1"/>
            <a:r>
              <a:rPr lang="da-DK" dirty="0"/>
              <a:t>Uddannelse af dagplejere</a:t>
            </a:r>
            <a:endParaRPr lang="da-DK" dirty="0">
              <a:cs typeface="Calibri"/>
            </a:endParaRPr>
          </a:p>
          <a:p>
            <a:pPr lvl="1"/>
            <a:r>
              <a:rPr lang="da-DK" dirty="0"/>
              <a:t>Implementering for egne forældre</a:t>
            </a:r>
            <a:endParaRPr lang="da-DK" dirty="0">
              <a:cs typeface="Calibri"/>
            </a:endParaRPr>
          </a:p>
        </p:txBody>
      </p:sp>
    </p:spTree>
    <p:extLst>
      <p:ext uri="{BB962C8B-B14F-4D97-AF65-F5344CB8AC3E}">
        <p14:creationId xmlns:p14="http://schemas.microsoft.com/office/powerpoint/2010/main" val="3166713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Dialog omkring styrket forældresamarbejde</a:t>
            </a:r>
          </a:p>
        </p:txBody>
      </p:sp>
      <p:pic>
        <p:nvPicPr>
          <p:cNvPr id="4" name="Billed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258786">
            <a:off x="8814379" y="2687197"/>
            <a:ext cx="2637481" cy="3734565"/>
          </a:xfrm>
          <a:prstGeom prst="rect">
            <a:avLst/>
          </a:prstGeom>
          <a:ln>
            <a:noFill/>
          </a:ln>
          <a:effectLst>
            <a:outerShdw blurRad="292100" dist="139700" dir="2700000" algn="tl" rotWithShape="0">
              <a:srgbClr val="333333">
                <a:alpha val="65000"/>
              </a:srgbClr>
            </a:outerShdw>
          </a:effectLst>
        </p:spPr>
      </p:pic>
      <p:pic>
        <p:nvPicPr>
          <p:cNvPr id="5" name="Billede 4"/>
          <p:cNvPicPr>
            <a:picLocks noChangeAspect="1"/>
          </p:cNvPicPr>
          <p:nvPr/>
        </p:nvPicPr>
        <p:blipFill>
          <a:blip r:embed="rId3"/>
          <a:stretch>
            <a:fillRect/>
          </a:stretch>
        </p:blipFill>
        <p:spPr>
          <a:xfrm>
            <a:off x="611514" y="1690688"/>
            <a:ext cx="7058025" cy="4162425"/>
          </a:xfrm>
          <a:prstGeom prst="rect">
            <a:avLst/>
          </a:prstGeom>
        </p:spPr>
      </p:pic>
      <p:sp>
        <p:nvSpPr>
          <p:cNvPr id="3" name="Rektangel 2">
            <a:extLst>
              <a:ext uri="{FF2B5EF4-FFF2-40B4-BE49-F238E27FC236}">
                <a16:creationId xmlns:a16="http://schemas.microsoft.com/office/drawing/2014/main" id="{5956E04C-2DDA-4D60-B988-0691837EF32C}"/>
              </a:ext>
            </a:extLst>
          </p:cNvPr>
          <p:cNvSpPr/>
          <p:nvPr/>
        </p:nvSpPr>
        <p:spPr>
          <a:xfrm>
            <a:off x="519078" y="6018014"/>
            <a:ext cx="5220403" cy="369332"/>
          </a:xfrm>
          <a:prstGeom prst="rect">
            <a:avLst/>
          </a:prstGeom>
        </p:spPr>
        <p:txBody>
          <a:bodyPr wrap="none">
            <a:spAutoFit/>
          </a:bodyPr>
          <a:lstStyle/>
          <a:p>
            <a:r>
              <a:rPr lang="da-DK" dirty="0">
                <a:solidFill>
                  <a:schemeClr val="bg2">
                    <a:lumMod val="75000"/>
                  </a:schemeClr>
                </a:solidFill>
                <a:hlinkClick r:id="rId4">
                  <a:extLst>
                    <a:ext uri="{A12FA001-AC4F-418D-AE19-62706E023703}">
                      <ahyp:hlinkClr xmlns:ahyp="http://schemas.microsoft.com/office/drawing/2018/hyperlinkcolor" val="tx"/>
                    </a:ext>
                  </a:extLst>
                </a:hlinkClick>
              </a:rPr>
              <a:t>https://eknet.esbjergkommune.dk/documents/40675</a:t>
            </a:r>
            <a:endParaRPr lang="da-DK" dirty="0">
              <a:solidFill>
                <a:schemeClr val="bg2">
                  <a:lumMod val="75000"/>
                </a:schemeClr>
              </a:solidFill>
            </a:endParaRPr>
          </a:p>
        </p:txBody>
      </p:sp>
    </p:spTree>
    <p:extLst>
      <p:ext uri="{BB962C8B-B14F-4D97-AF65-F5344CB8AC3E}">
        <p14:creationId xmlns:p14="http://schemas.microsoft.com/office/powerpoint/2010/main" val="4225542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Maria Ørnskov</a:t>
            </a:r>
          </a:p>
        </p:txBody>
      </p:sp>
      <p:sp>
        <p:nvSpPr>
          <p:cNvPr id="11" name="Pladsholder til indhold 10"/>
          <p:cNvSpPr>
            <a:spLocks noGrp="1"/>
          </p:cNvSpPr>
          <p:nvPr>
            <p:ph idx="1"/>
          </p:nvPr>
        </p:nvSpPr>
        <p:spPr/>
        <p:txBody>
          <a:bodyPr/>
          <a:lstStyle/>
          <a:p>
            <a:endParaRPr lang="da-DK"/>
          </a:p>
        </p:txBody>
      </p:sp>
      <p:pic>
        <p:nvPicPr>
          <p:cNvPr id="12" name="Billede 11">
            <a:hlinkClick r:id="rId3"/>
          </p:cNvPr>
          <p:cNvPicPr>
            <a:picLocks noChangeAspect="1"/>
          </p:cNvPicPr>
          <p:nvPr/>
        </p:nvPicPr>
        <p:blipFill>
          <a:blip r:embed="rId4"/>
          <a:stretch>
            <a:fillRect/>
          </a:stretch>
        </p:blipFill>
        <p:spPr>
          <a:xfrm>
            <a:off x="548639" y="1619180"/>
            <a:ext cx="8135261" cy="4557783"/>
          </a:xfrm>
          <a:prstGeom prst="rect">
            <a:avLst/>
          </a:prstGeom>
          <a:ln>
            <a:noFill/>
          </a:ln>
          <a:effectLst>
            <a:outerShdw blurRad="292100" dist="139700" dir="2700000" algn="tl" rotWithShape="0">
              <a:srgbClr val="333333">
                <a:alpha val="65000"/>
              </a:srgbClr>
            </a:outerShdw>
          </a:effectLst>
        </p:spPr>
      </p:pic>
      <p:pic>
        <p:nvPicPr>
          <p:cNvPr id="13" name="Billede 12">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67094">
            <a:off x="8173941" y="887034"/>
            <a:ext cx="3103659" cy="1742244"/>
          </a:xfrm>
          <a:prstGeom prst="rect">
            <a:avLst/>
          </a:prstGeom>
          <a:ln>
            <a:noFill/>
          </a:ln>
          <a:effectLst>
            <a:outerShdw blurRad="292100" dist="139700" dir="2700000" algn="tl" rotWithShape="0">
              <a:srgbClr val="333333">
                <a:alpha val="65000"/>
              </a:srgbClr>
            </a:outerShdw>
          </a:effectLst>
        </p:spPr>
      </p:pic>
      <p:sp>
        <p:nvSpPr>
          <p:cNvPr id="3" name="Rektangel 2">
            <a:extLst>
              <a:ext uri="{FF2B5EF4-FFF2-40B4-BE49-F238E27FC236}">
                <a16:creationId xmlns:a16="http://schemas.microsoft.com/office/drawing/2014/main" id="{03164779-98EE-4DFC-A361-B0CD703B0819}"/>
              </a:ext>
            </a:extLst>
          </p:cNvPr>
          <p:cNvSpPr/>
          <p:nvPr/>
        </p:nvSpPr>
        <p:spPr>
          <a:xfrm>
            <a:off x="548639" y="6308209"/>
            <a:ext cx="5132944" cy="369332"/>
          </a:xfrm>
          <a:prstGeom prst="rect">
            <a:avLst/>
          </a:prstGeom>
        </p:spPr>
        <p:txBody>
          <a:bodyPr wrap="none">
            <a:spAutoFit/>
          </a:bodyPr>
          <a:lstStyle/>
          <a:p>
            <a:r>
              <a:rPr lang="da-DK" dirty="0">
                <a:solidFill>
                  <a:schemeClr val="bg1">
                    <a:lumMod val="75000"/>
                  </a:schemeClr>
                </a:solidFill>
                <a:hlinkClick r:id="rId3">
                  <a:extLst>
                    <a:ext uri="{A12FA001-AC4F-418D-AE19-62706E023703}">
                      <ahyp:hlinkClr xmlns:ahyp="http://schemas.microsoft.com/office/drawing/2018/hyperlinkcolor" val="tx"/>
                    </a:ext>
                  </a:extLst>
                </a:hlinkClick>
              </a:rPr>
              <a:t>https://www.youtube.com/watch?v=aWBoS7pB3W4</a:t>
            </a:r>
            <a:endParaRPr lang="da-DK" dirty="0">
              <a:solidFill>
                <a:schemeClr val="bg1">
                  <a:lumMod val="75000"/>
                </a:schemeClr>
              </a:solidFill>
            </a:endParaRPr>
          </a:p>
        </p:txBody>
      </p:sp>
    </p:spTree>
    <p:extLst>
      <p:ext uri="{BB962C8B-B14F-4D97-AF65-F5344CB8AC3E}">
        <p14:creationId xmlns:p14="http://schemas.microsoft.com/office/powerpoint/2010/main" val="588390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2"/>
          <a:stretch>
            <a:fillRect/>
          </a:stretch>
        </p:blipFill>
        <p:spPr>
          <a:xfrm>
            <a:off x="820448" y="4682065"/>
            <a:ext cx="4128821" cy="1228725"/>
          </a:xfrm>
          <a:prstGeom prst="rect">
            <a:avLst/>
          </a:prstGeom>
        </p:spPr>
      </p:pic>
      <p:pic>
        <p:nvPicPr>
          <p:cNvPr id="7" name="Billede 6"/>
          <p:cNvPicPr>
            <a:picLocks noChangeAspect="1"/>
          </p:cNvPicPr>
          <p:nvPr/>
        </p:nvPicPr>
        <p:blipFill>
          <a:blip r:embed="rId3"/>
          <a:stretch>
            <a:fillRect/>
          </a:stretch>
        </p:blipFill>
        <p:spPr>
          <a:xfrm>
            <a:off x="782589" y="1230203"/>
            <a:ext cx="4109508" cy="1365359"/>
          </a:xfrm>
          <a:prstGeom prst="rect">
            <a:avLst/>
          </a:prstGeom>
        </p:spPr>
      </p:pic>
      <p:pic>
        <p:nvPicPr>
          <p:cNvPr id="8" name="Billede 7"/>
          <p:cNvPicPr>
            <a:picLocks noChangeAspect="1"/>
          </p:cNvPicPr>
          <p:nvPr/>
        </p:nvPicPr>
        <p:blipFill>
          <a:blip r:embed="rId4"/>
          <a:stretch>
            <a:fillRect/>
          </a:stretch>
        </p:blipFill>
        <p:spPr>
          <a:xfrm>
            <a:off x="782589" y="2971799"/>
            <a:ext cx="4204541" cy="1334029"/>
          </a:xfrm>
          <a:prstGeom prst="rect">
            <a:avLst/>
          </a:prstGeom>
        </p:spPr>
      </p:pic>
      <p:sp>
        <p:nvSpPr>
          <p:cNvPr id="9" name="Tekstfelt 8"/>
          <p:cNvSpPr txBox="1"/>
          <p:nvPr/>
        </p:nvSpPr>
        <p:spPr>
          <a:xfrm>
            <a:off x="702733" y="211087"/>
            <a:ext cx="5291666" cy="830997"/>
          </a:xfrm>
          <a:prstGeom prst="rect">
            <a:avLst/>
          </a:prstGeom>
          <a:noFill/>
        </p:spPr>
        <p:txBody>
          <a:bodyPr wrap="square" rtlCol="0">
            <a:spAutoFit/>
          </a:bodyPr>
          <a:lstStyle/>
          <a:p>
            <a:r>
              <a:rPr lang="da-DK" sz="4800" dirty="0">
                <a:solidFill>
                  <a:schemeClr val="bg1"/>
                </a:solidFill>
              </a:rPr>
              <a:t>Forslag til spørgsmål</a:t>
            </a:r>
          </a:p>
        </p:txBody>
      </p:sp>
      <p:sp>
        <p:nvSpPr>
          <p:cNvPr id="2" name="Tekstfelt 1">
            <a:extLst>
              <a:ext uri="{FF2B5EF4-FFF2-40B4-BE49-F238E27FC236}">
                <a16:creationId xmlns:a16="http://schemas.microsoft.com/office/drawing/2014/main" id="{2D9FCDA2-16E5-4168-89F8-CEE95893597E}"/>
              </a:ext>
            </a:extLst>
          </p:cNvPr>
          <p:cNvSpPr txBox="1"/>
          <p:nvPr/>
        </p:nvSpPr>
        <p:spPr>
          <a:xfrm>
            <a:off x="6600825" y="1042084"/>
            <a:ext cx="4429125" cy="646331"/>
          </a:xfrm>
          <a:prstGeom prst="rect">
            <a:avLst/>
          </a:prstGeom>
          <a:solidFill>
            <a:schemeClr val="accent2"/>
          </a:solidFill>
        </p:spPr>
        <p:txBody>
          <a:bodyPr wrap="square" rtlCol="0">
            <a:spAutoFit/>
          </a:bodyPr>
          <a:lstStyle/>
          <a:p>
            <a:r>
              <a:rPr lang="da-DK" dirty="0"/>
              <a:t>Erstattes med dagplejens kommunikationsagenda</a:t>
            </a:r>
          </a:p>
        </p:txBody>
      </p:sp>
    </p:spTree>
    <p:extLst>
      <p:ext uri="{BB962C8B-B14F-4D97-AF65-F5344CB8AC3E}">
        <p14:creationId xmlns:p14="http://schemas.microsoft.com/office/powerpoint/2010/main" val="1167498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7D150D-1F4E-4032-8913-B3C23B9EF7C9}"/>
              </a:ext>
            </a:extLst>
          </p:cNvPr>
          <p:cNvSpPr>
            <a:spLocks noGrp="1"/>
          </p:cNvSpPr>
          <p:nvPr>
            <p:ph type="title"/>
          </p:nvPr>
        </p:nvSpPr>
        <p:spPr/>
        <p:txBody>
          <a:bodyPr/>
          <a:lstStyle/>
          <a:p>
            <a:r>
              <a:rPr lang="da-DK" dirty="0"/>
              <a:t>Kommunikationsagenda</a:t>
            </a:r>
          </a:p>
        </p:txBody>
      </p:sp>
      <p:sp>
        <p:nvSpPr>
          <p:cNvPr id="3" name="Pladsholder til indhold 2">
            <a:extLst>
              <a:ext uri="{FF2B5EF4-FFF2-40B4-BE49-F238E27FC236}">
                <a16:creationId xmlns:a16="http://schemas.microsoft.com/office/drawing/2014/main" id="{7125C755-3237-4859-9DC7-A2E162E1B967}"/>
              </a:ext>
            </a:extLst>
          </p:cNvPr>
          <p:cNvSpPr>
            <a:spLocks noGrp="1"/>
          </p:cNvSpPr>
          <p:nvPr>
            <p:ph idx="1"/>
          </p:nvPr>
        </p:nvSpPr>
        <p:spPr/>
        <p:txBody>
          <a:bodyPr/>
          <a:lstStyle/>
          <a:p>
            <a:pPr marL="0" indent="0">
              <a:buNone/>
            </a:pPr>
            <a:r>
              <a:rPr lang="da-DK" dirty="0"/>
              <a:t>Piloterne har lavet hver deres agenda.</a:t>
            </a:r>
          </a:p>
          <a:p>
            <a:pPr marL="0" indent="0">
              <a:buNone/>
            </a:pPr>
            <a:r>
              <a:rPr lang="da-DK" dirty="0"/>
              <a:t>Der er nedsat en arbejdsgruppe, der skal se på et udkast til en fælles agenda.</a:t>
            </a:r>
          </a:p>
        </p:txBody>
      </p:sp>
      <p:sp>
        <p:nvSpPr>
          <p:cNvPr id="4" name="Rektangel 3">
            <a:extLst>
              <a:ext uri="{FF2B5EF4-FFF2-40B4-BE49-F238E27FC236}">
                <a16:creationId xmlns:a16="http://schemas.microsoft.com/office/drawing/2014/main" id="{FACE6CB2-6B29-4CAF-9352-83386CB9A734}"/>
              </a:ext>
            </a:extLst>
          </p:cNvPr>
          <p:cNvSpPr/>
          <p:nvPr/>
        </p:nvSpPr>
        <p:spPr>
          <a:xfrm>
            <a:off x="838200" y="3429000"/>
            <a:ext cx="6096000" cy="646331"/>
          </a:xfrm>
          <a:prstGeom prst="rect">
            <a:avLst/>
          </a:prstGeom>
        </p:spPr>
        <p:txBody>
          <a:bodyPr>
            <a:spAutoFit/>
          </a:bodyPr>
          <a:lstStyle/>
          <a:p>
            <a:r>
              <a:rPr lang="da-DK" dirty="0">
                <a:solidFill>
                  <a:schemeClr val="bg2">
                    <a:lumMod val="75000"/>
                  </a:schemeClr>
                </a:solidFill>
                <a:hlinkClick r:id="rId2">
                  <a:extLst>
                    <a:ext uri="{A12FA001-AC4F-418D-AE19-62706E023703}">
                      <ahyp:hlinkClr xmlns:ahyp="http://schemas.microsoft.com/office/drawing/2018/hyperlinkcolor" val="tx"/>
                    </a:ext>
                  </a:extLst>
                </a:hlinkClick>
              </a:rPr>
              <a:t>https://eknet.esbjergkommune.dk/group/76719/aula-implementering-dagtilbud/documents/77973</a:t>
            </a:r>
            <a:r>
              <a:rPr lang="da-DK" dirty="0">
                <a:solidFill>
                  <a:schemeClr val="bg2">
                    <a:lumMod val="75000"/>
                  </a:schemeClr>
                </a:solidFill>
              </a:rPr>
              <a:t> </a:t>
            </a:r>
          </a:p>
        </p:txBody>
      </p:sp>
      <p:sp>
        <p:nvSpPr>
          <p:cNvPr id="5" name="Tekstfelt 4">
            <a:extLst>
              <a:ext uri="{FF2B5EF4-FFF2-40B4-BE49-F238E27FC236}">
                <a16:creationId xmlns:a16="http://schemas.microsoft.com/office/drawing/2014/main" id="{C59EE2E1-0443-4147-9FFA-DF2557450395}"/>
              </a:ext>
            </a:extLst>
          </p:cNvPr>
          <p:cNvSpPr txBox="1"/>
          <p:nvPr/>
        </p:nvSpPr>
        <p:spPr>
          <a:xfrm>
            <a:off x="7162800" y="3019425"/>
            <a:ext cx="3819525" cy="369332"/>
          </a:xfrm>
          <a:prstGeom prst="rect">
            <a:avLst/>
          </a:prstGeom>
          <a:solidFill>
            <a:schemeClr val="accent2"/>
          </a:solidFill>
        </p:spPr>
        <p:txBody>
          <a:bodyPr wrap="square" rtlCol="0">
            <a:spAutoFit/>
          </a:bodyPr>
          <a:lstStyle/>
          <a:p>
            <a:r>
              <a:rPr lang="da-DK" dirty="0"/>
              <a:t>Link til dagplejens</a:t>
            </a:r>
          </a:p>
        </p:txBody>
      </p:sp>
    </p:spTree>
    <p:extLst>
      <p:ext uri="{BB962C8B-B14F-4D97-AF65-F5344CB8AC3E}">
        <p14:creationId xmlns:p14="http://schemas.microsoft.com/office/powerpoint/2010/main" val="104625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6E5ED5-F8AD-493B-BDDC-53F88C99FA76}"/>
              </a:ext>
            </a:extLst>
          </p:cNvPr>
          <p:cNvSpPr>
            <a:spLocks noGrp="1"/>
          </p:cNvSpPr>
          <p:nvPr>
            <p:ph type="title"/>
          </p:nvPr>
        </p:nvSpPr>
        <p:spPr/>
        <p:txBody>
          <a:bodyPr/>
          <a:lstStyle/>
          <a:p>
            <a:r>
              <a:rPr lang="da-DK" dirty="0"/>
              <a:t>Oprydning i Tabulex</a:t>
            </a:r>
          </a:p>
        </p:txBody>
      </p:sp>
      <p:sp>
        <p:nvSpPr>
          <p:cNvPr id="3" name="Pladsholder til indhold 2">
            <a:extLst>
              <a:ext uri="{FF2B5EF4-FFF2-40B4-BE49-F238E27FC236}">
                <a16:creationId xmlns:a16="http://schemas.microsoft.com/office/drawing/2014/main" id="{FA89D881-7DE0-4BEF-9EAB-A76A99BEC442}"/>
              </a:ext>
            </a:extLst>
          </p:cNvPr>
          <p:cNvSpPr>
            <a:spLocks noGrp="1"/>
          </p:cNvSpPr>
          <p:nvPr>
            <p:ph idx="1"/>
          </p:nvPr>
        </p:nvSpPr>
        <p:spPr/>
        <p:txBody>
          <a:bodyPr/>
          <a:lstStyle/>
          <a:p>
            <a:pPr marL="0" indent="0">
              <a:buNone/>
            </a:pPr>
            <a:r>
              <a:rPr lang="da-DK" dirty="0"/>
              <a:t>Der flyttes IKKE dokumenter, billeder, opslag og beskeder fra Tabulex til Aula.</a:t>
            </a:r>
          </a:p>
          <a:p>
            <a:pPr marL="0" indent="0">
              <a:buNone/>
            </a:pPr>
            <a:endParaRPr lang="da-DK" dirty="0"/>
          </a:p>
          <a:p>
            <a:pPr marL="0" indent="0">
              <a:buNone/>
            </a:pPr>
            <a:r>
              <a:rPr lang="da-DK" dirty="0"/>
              <a:t>Flyt eventuelle dokumenter til EKnet</a:t>
            </a:r>
          </a:p>
          <a:p>
            <a:pPr marL="0" indent="0">
              <a:buNone/>
            </a:pPr>
            <a:r>
              <a:rPr lang="da-DK" dirty="0"/>
              <a:t>Bed forældre om at downloade billeder inden Tabulex lukkes</a:t>
            </a:r>
          </a:p>
        </p:txBody>
      </p:sp>
    </p:spTree>
    <p:extLst>
      <p:ext uri="{BB962C8B-B14F-4D97-AF65-F5344CB8AC3E}">
        <p14:creationId xmlns:p14="http://schemas.microsoft.com/office/powerpoint/2010/main" val="2293311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801BC-F36B-4686-B1E8-75DEC7C6A77E}"/>
              </a:ext>
            </a:extLst>
          </p:cNvPr>
          <p:cNvSpPr>
            <a:spLocks noGrp="1"/>
          </p:cNvSpPr>
          <p:nvPr>
            <p:ph type="title"/>
          </p:nvPr>
        </p:nvSpPr>
        <p:spPr/>
        <p:txBody>
          <a:bodyPr/>
          <a:lstStyle/>
          <a:p>
            <a:r>
              <a:rPr lang="da-DK" dirty="0"/>
              <a:t>Lokal opsætning</a:t>
            </a:r>
          </a:p>
        </p:txBody>
      </p:sp>
      <p:sp>
        <p:nvSpPr>
          <p:cNvPr id="3" name="Pladsholder til indhold 2">
            <a:extLst>
              <a:ext uri="{FF2B5EF4-FFF2-40B4-BE49-F238E27FC236}">
                <a16:creationId xmlns:a16="http://schemas.microsoft.com/office/drawing/2014/main" id="{79414AAD-7EEF-45B7-8181-0389E6CA697A}"/>
              </a:ext>
            </a:extLst>
          </p:cNvPr>
          <p:cNvSpPr>
            <a:spLocks noGrp="1"/>
          </p:cNvSpPr>
          <p:nvPr>
            <p:ph idx="1"/>
          </p:nvPr>
        </p:nvSpPr>
        <p:spPr/>
        <p:txBody>
          <a:bodyPr>
            <a:normAutofit/>
          </a:bodyPr>
          <a:lstStyle/>
          <a:p>
            <a:pPr lvl="0"/>
            <a:r>
              <a:rPr lang="da-DK" dirty="0"/>
              <a:t>2 times forberedende møde med alle PL:</a:t>
            </a:r>
          </a:p>
          <a:p>
            <a:pPr lvl="1"/>
            <a:r>
              <a:rPr lang="da-DK" dirty="0"/>
              <a:t>Adgang til Aula-testmiljø</a:t>
            </a:r>
          </a:p>
          <a:p>
            <a:pPr lvl="1"/>
            <a:r>
              <a:rPr lang="da-DK" dirty="0"/>
              <a:t>Korrekt opsætning af Tabulex Admin</a:t>
            </a:r>
          </a:p>
          <a:p>
            <a:pPr lvl="1"/>
            <a:r>
              <a:rPr lang="da-DK" dirty="0">
                <a:solidFill>
                  <a:schemeClr val="accent2"/>
                </a:solidFill>
              </a:rPr>
              <a:t>Kommunikationsagenda, specielt hvornår bruges beskeder, opslag, kalender og fællespostkasser</a:t>
            </a:r>
          </a:p>
          <a:p>
            <a:pPr lvl="1"/>
            <a:r>
              <a:rPr lang="da-DK" dirty="0"/>
              <a:t>Forberedelse til workshop (opsætningsguide og huskeseddel)</a:t>
            </a:r>
          </a:p>
          <a:p>
            <a:pPr lvl="0"/>
            <a:r>
              <a:rPr lang="da-DK" dirty="0"/>
              <a:t>2 timers workshop. På workshoppen sættes teamets Aula op efter opsætningsguiden, så opsætningen i princippet er færdig, efter workshoppen.</a:t>
            </a:r>
          </a:p>
          <a:p>
            <a:endParaRPr lang="da-DK" dirty="0"/>
          </a:p>
        </p:txBody>
      </p:sp>
      <p:sp>
        <p:nvSpPr>
          <p:cNvPr id="4" name="Rektangel 3">
            <a:extLst>
              <a:ext uri="{FF2B5EF4-FFF2-40B4-BE49-F238E27FC236}">
                <a16:creationId xmlns:a16="http://schemas.microsoft.com/office/drawing/2014/main" id="{157A93F0-F3B4-4FD8-82E5-DFFF2B3E4894}"/>
              </a:ext>
            </a:extLst>
          </p:cNvPr>
          <p:cNvSpPr/>
          <p:nvPr/>
        </p:nvSpPr>
        <p:spPr>
          <a:xfrm>
            <a:off x="972065" y="5988734"/>
            <a:ext cx="6096000" cy="646331"/>
          </a:xfrm>
          <a:prstGeom prst="rect">
            <a:avLst/>
          </a:prstGeom>
        </p:spPr>
        <p:txBody>
          <a:bodyPr>
            <a:spAutoFit/>
          </a:bodyPr>
          <a:lstStyle/>
          <a:p>
            <a:r>
              <a:rPr lang="da-DK" dirty="0">
                <a:solidFill>
                  <a:schemeClr val="bg2">
                    <a:lumMod val="75000"/>
                  </a:schemeClr>
                </a:solidFill>
                <a:hlinkClick r:id="rId2">
                  <a:extLst>
                    <a:ext uri="{A12FA001-AC4F-418D-AE19-62706E023703}">
                      <ahyp:hlinkClr xmlns:ahyp="http://schemas.microsoft.com/office/drawing/2018/hyperlinkcolor" val="tx"/>
                    </a:ext>
                  </a:extLst>
                </a:hlinkClick>
              </a:rPr>
              <a:t>https://eknet.esbjergkommune.dk/group/76719/aula-implementering-dagtilbud/documents/79003</a:t>
            </a:r>
            <a:r>
              <a:rPr lang="da-DK" dirty="0">
                <a:solidFill>
                  <a:schemeClr val="bg2">
                    <a:lumMod val="75000"/>
                  </a:schemeClr>
                </a:solidFill>
              </a:rPr>
              <a:t> </a:t>
            </a:r>
          </a:p>
        </p:txBody>
      </p:sp>
    </p:spTree>
    <p:extLst>
      <p:ext uri="{BB962C8B-B14F-4D97-AF65-F5344CB8AC3E}">
        <p14:creationId xmlns:p14="http://schemas.microsoft.com/office/powerpoint/2010/main" val="2919639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4DFF91-0F7F-4545-B584-520F58EFABAF}"/>
              </a:ext>
            </a:extLst>
          </p:cNvPr>
          <p:cNvSpPr>
            <a:spLocks noGrp="1"/>
          </p:cNvSpPr>
          <p:nvPr>
            <p:ph type="title"/>
          </p:nvPr>
        </p:nvSpPr>
        <p:spPr>
          <a:xfrm>
            <a:off x="838200" y="122633"/>
            <a:ext cx="10515600" cy="1325563"/>
          </a:xfrm>
        </p:spPr>
        <p:txBody>
          <a:bodyPr/>
          <a:lstStyle/>
          <a:p>
            <a:r>
              <a:rPr lang="da-DK" dirty="0"/>
              <a:t>Materiale til uddannelse medarbejdere</a:t>
            </a:r>
          </a:p>
        </p:txBody>
      </p:sp>
      <p:sp>
        <p:nvSpPr>
          <p:cNvPr id="3" name="Pladsholder til indhold 2">
            <a:extLst>
              <a:ext uri="{FF2B5EF4-FFF2-40B4-BE49-F238E27FC236}">
                <a16:creationId xmlns:a16="http://schemas.microsoft.com/office/drawing/2014/main" id="{F24623A8-5A39-4060-8C1E-AFAA5B01C83B}"/>
              </a:ext>
            </a:extLst>
          </p:cNvPr>
          <p:cNvSpPr>
            <a:spLocks noGrp="1"/>
          </p:cNvSpPr>
          <p:nvPr>
            <p:ph idx="1"/>
          </p:nvPr>
        </p:nvSpPr>
        <p:spPr>
          <a:xfrm>
            <a:off x="838200" y="1852555"/>
            <a:ext cx="3806635" cy="4351338"/>
          </a:xfrm>
        </p:spPr>
        <p:txBody>
          <a:bodyPr>
            <a:normAutofit/>
          </a:bodyPr>
          <a:lstStyle/>
          <a:p>
            <a:r>
              <a:rPr lang="da-DK" dirty="0"/>
              <a:t>Superbrugerne modtager materiale fra Netcompany</a:t>
            </a:r>
          </a:p>
          <a:p>
            <a:r>
              <a:rPr lang="da-DK" dirty="0"/>
              <a:t>Det kan også findes her: </a:t>
            </a:r>
            <a:r>
              <a:rPr lang="da-DK" dirty="0">
                <a:solidFill>
                  <a:schemeClr val="bg2">
                    <a:lumMod val="75000"/>
                  </a:schemeClr>
                </a:solidFill>
                <a:hlinkClick r:id="rId2">
                  <a:extLst>
                    <a:ext uri="{A12FA001-AC4F-418D-AE19-62706E023703}">
                      <ahyp:hlinkClr xmlns:ahyp="http://schemas.microsoft.com/office/drawing/2018/hyperlinkcolor" val="tx"/>
                    </a:ext>
                  </a:extLst>
                </a:hlinkClick>
              </a:rPr>
              <a:t>https://aulainfo.dk/information-til-medarbejdere/undervisningsmateriale-til-superbrugere/</a:t>
            </a:r>
            <a:endParaRPr lang="da-DK" dirty="0">
              <a:solidFill>
                <a:schemeClr val="bg2">
                  <a:lumMod val="75000"/>
                </a:schemeClr>
              </a:solidFill>
            </a:endParaRPr>
          </a:p>
        </p:txBody>
      </p:sp>
      <p:pic>
        <p:nvPicPr>
          <p:cNvPr id="4" name="Billede 3">
            <a:extLst>
              <a:ext uri="{FF2B5EF4-FFF2-40B4-BE49-F238E27FC236}">
                <a16:creationId xmlns:a16="http://schemas.microsoft.com/office/drawing/2014/main" id="{524F61FE-3A92-47E1-A028-C9D9162BF85A}"/>
              </a:ext>
            </a:extLst>
          </p:cNvPr>
          <p:cNvPicPr>
            <a:picLocks noChangeAspect="1"/>
          </p:cNvPicPr>
          <p:nvPr/>
        </p:nvPicPr>
        <p:blipFill>
          <a:blip r:embed="rId3"/>
          <a:stretch>
            <a:fillRect/>
          </a:stretch>
        </p:blipFill>
        <p:spPr>
          <a:xfrm>
            <a:off x="4644835" y="1070768"/>
            <a:ext cx="7398130" cy="5537485"/>
          </a:xfrm>
          <a:prstGeom prst="rect">
            <a:avLst/>
          </a:prstGeom>
        </p:spPr>
      </p:pic>
    </p:spTree>
    <p:extLst>
      <p:ext uri="{BB962C8B-B14F-4D97-AF65-F5344CB8AC3E}">
        <p14:creationId xmlns:p14="http://schemas.microsoft.com/office/powerpoint/2010/main" val="2936306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D71798-EE6A-4237-BD26-872F0F431AB7}"/>
              </a:ext>
            </a:extLst>
          </p:cNvPr>
          <p:cNvSpPr>
            <a:spLocks noGrp="1"/>
          </p:cNvSpPr>
          <p:nvPr>
            <p:ph type="title"/>
          </p:nvPr>
        </p:nvSpPr>
        <p:spPr/>
        <p:txBody>
          <a:bodyPr/>
          <a:lstStyle/>
          <a:p>
            <a:r>
              <a:rPr lang="da-DK" dirty="0"/>
              <a:t>Dagens program</a:t>
            </a:r>
          </a:p>
        </p:txBody>
      </p:sp>
      <p:sp>
        <p:nvSpPr>
          <p:cNvPr id="3" name="Pladsholder til indhold 2">
            <a:extLst>
              <a:ext uri="{FF2B5EF4-FFF2-40B4-BE49-F238E27FC236}">
                <a16:creationId xmlns:a16="http://schemas.microsoft.com/office/drawing/2014/main" id="{3C2B5D7F-E555-4AE9-B102-6F98BBC112CC}"/>
              </a:ext>
            </a:extLst>
          </p:cNvPr>
          <p:cNvSpPr>
            <a:spLocks noGrp="1"/>
          </p:cNvSpPr>
          <p:nvPr>
            <p:ph idx="1"/>
          </p:nvPr>
        </p:nvSpPr>
        <p:spPr/>
        <p:txBody>
          <a:bodyPr vert="horz" lIns="91440" tIns="45720" rIns="91440" bIns="45720" rtlCol="0" anchor="t">
            <a:normAutofit/>
          </a:bodyPr>
          <a:lstStyle/>
          <a:p>
            <a:pPr lvl="0"/>
            <a:r>
              <a:rPr lang="da-DK" dirty="0"/>
              <a:t>Hvad er Aula</a:t>
            </a:r>
          </a:p>
          <a:p>
            <a:pPr lvl="0"/>
            <a:r>
              <a:rPr lang="da-DK" dirty="0"/>
              <a:t>Tidsplan</a:t>
            </a:r>
          </a:p>
          <a:p>
            <a:pPr lvl="0"/>
            <a:r>
              <a:rPr lang="da-DK" dirty="0"/>
              <a:t>Forberedelse/viden</a:t>
            </a:r>
          </a:p>
          <a:p>
            <a:pPr lvl="1"/>
            <a:r>
              <a:rPr lang="da-DK" dirty="0"/>
              <a:t>Beslutninger omkring anvendelse 0 – 18 år – anvendelsesstrategi</a:t>
            </a:r>
          </a:p>
          <a:p>
            <a:pPr lvl="1"/>
            <a:r>
              <a:rPr lang="da-DK" dirty="0"/>
              <a:t>Beslutninger omkring implementering – implementeringsplan</a:t>
            </a:r>
          </a:p>
          <a:p>
            <a:pPr lvl="0"/>
            <a:r>
              <a:rPr lang="da-DK" dirty="0"/>
              <a:t>Opgaver før implementeringen af AULA​</a:t>
            </a:r>
            <a:endParaRPr lang="da-DK" sz="2400" dirty="0"/>
          </a:p>
        </p:txBody>
      </p:sp>
    </p:spTree>
    <p:extLst>
      <p:ext uri="{BB962C8B-B14F-4D97-AF65-F5344CB8AC3E}">
        <p14:creationId xmlns:p14="http://schemas.microsoft.com/office/powerpoint/2010/main" val="2937894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760FE-D3BC-4AA3-9384-D835CCDF0705}"/>
              </a:ext>
            </a:extLst>
          </p:cNvPr>
          <p:cNvSpPr>
            <a:spLocks noGrp="1"/>
          </p:cNvSpPr>
          <p:nvPr>
            <p:ph type="title"/>
          </p:nvPr>
        </p:nvSpPr>
        <p:spPr/>
        <p:txBody>
          <a:bodyPr/>
          <a:lstStyle/>
          <a:p>
            <a:r>
              <a:rPr lang="da-DK" dirty="0"/>
              <a:t>Materiale til uddannelse af medarbejdere</a:t>
            </a:r>
          </a:p>
        </p:txBody>
      </p:sp>
      <p:sp>
        <p:nvSpPr>
          <p:cNvPr id="3" name="Pladsholder til indhold 2">
            <a:extLst>
              <a:ext uri="{FF2B5EF4-FFF2-40B4-BE49-F238E27FC236}">
                <a16:creationId xmlns:a16="http://schemas.microsoft.com/office/drawing/2014/main" id="{7C73066F-673F-4050-A707-530A0258AF1E}"/>
              </a:ext>
            </a:extLst>
          </p:cNvPr>
          <p:cNvSpPr>
            <a:spLocks noGrp="1"/>
          </p:cNvSpPr>
          <p:nvPr>
            <p:ph idx="1"/>
          </p:nvPr>
        </p:nvSpPr>
        <p:spPr>
          <a:xfrm>
            <a:off x="838200" y="1825625"/>
            <a:ext cx="3557337" cy="4351338"/>
          </a:xfrm>
        </p:spPr>
        <p:txBody>
          <a:bodyPr/>
          <a:lstStyle/>
          <a:p>
            <a:r>
              <a:rPr lang="da-DK" dirty="0"/>
              <a:t>Materialet fra Esbjerg kan findes her: </a:t>
            </a:r>
            <a:r>
              <a:rPr lang="da-DK" dirty="0">
                <a:solidFill>
                  <a:schemeClr val="bg2">
                    <a:lumMod val="75000"/>
                  </a:schemeClr>
                </a:solidFill>
                <a:hlinkClick r:id="rId2">
                  <a:extLst>
                    <a:ext uri="{A12FA001-AC4F-418D-AE19-62706E023703}">
                      <ahyp:hlinkClr xmlns:ahyp="http://schemas.microsoft.com/office/drawing/2018/hyperlinkcolor" val="tx"/>
                    </a:ext>
                  </a:extLst>
                </a:hlinkClick>
              </a:rPr>
              <a:t>https://eknet.esbjergkommune.dk/group/76719/aula-implementering-dagtilbud/documents/78992</a:t>
            </a:r>
            <a:r>
              <a:rPr lang="da-DK" dirty="0">
                <a:solidFill>
                  <a:schemeClr val="bg2">
                    <a:lumMod val="75000"/>
                  </a:schemeClr>
                </a:solidFill>
              </a:rPr>
              <a:t> </a:t>
            </a:r>
          </a:p>
        </p:txBody>
      </p:sp>
      <p:pic>
        <p:nvPicPr>
          <p:cNvPr id="5" name="Billede 4">
            <a:extLst>
              <a:ext uri="{FF2B5EF4-FFF2-40B4-BE49-F238E27FC236}">
                <a16:creationId xmlns:a16="http://schemas.microsoft.com/office/drawing/2014/main" id="{B84E2D76-219C-4BE4-A266-B9DC548E4134}"/>
              </a:ext>
            </a:extLst>
          </p:cNvPr>
          <p:cNvPicPr>
            <a:picLocks noChangeAspect="1"/>
          </p:cNvPicPr>
          <p:nvPr/>
        </p:nvPicPr>
        <p:blipFill>
          <a:blip r:embed="rId3"/>
          <a:stretch>
            <a:fillRect/>
          </a:stretch>
        </p:blipFill>
        <p:spPr>
          <a:xfrm>
            <a:off x="4488628" y="1824940"/>
            <a:ext cx="7313282" cy="4667935"/>
          </a:xfrm>
          <a:prstGeom prst="rect">
            <a:avLst/>
          </a:prstGeom>
        </p:spPr>
      </p:pic>
    </p:spTree>
    <p:extLst>
      <p:ext uri="{BB962C8B-B14F-4D97-AF65-F5344CB8AC3E}">
        <p14:creationId xmlns:p14="http://schemas.microsoft.com/office/powerpoint/2010/main" val="1710517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787843-52F7-42F4-A936-15EC15CCE440}"/>
              </a:ext>
            </a:extLst>
          </p:cNvPr>
          <p:cNvSpPr>
            <a:spLocks noGrp="1"/>
          </p:cNvSpPr>
          <p:nvPr>
            <p:ph type="title"/>
          </p:nvPr>
        </p:nvSpPr>
        <p:spPr/>
        <p:txBody>
          <a:bodyPr/>
          <a:lstStyle/>
          <a:p>
            <a:r>
              <a:rPr lang="da-DK" dirty="0"/>
              <a:t>Forældrefolder</a:t>
            </a:r>
          </a:p>
        </p:txBody>
      </p:sp>
      <p:sp>
        <p:nvSpPr>
          <p:cNvPr id="3" name="Pladsholder til indhold 2">
            <a:extLst>
              <a:ext uri="{FF2B5EF4-FFF2-40B4-BE49-F238E27FC236}">
                <a16:creationId xmlns:a16="http://schemas.microsoft.com/office/drawing/2014/main" id="{B667F047-56A0-42A1-AB60-91522FC73AEB}"/>
              </a:ext>
            </a:extLst>
          </p:cNvPr>
          <p:cNvSpPr>
            <a:spLocks noGrp="1"/>
          </p:cNvSpPr>
          <p:nvPr>
            <p:ph idx="1"/>
          </p:nvPr>
        </p:nvSpPr>
        <p:spPr>
          <a:xfrm>
            <a:off x="6934200" y="3290422"/>
            <a:ext cx="10515600" cy="3567578"/>
          </a:xfrm>
        </p:spPr>
        <p:txBody>
          <a:bodyPr>
            <a:normAutofit/>
          </a:body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4" name="Billede 3">
            <a:extLst>
              <a:ext uri="{FF2B5EF4-FFF2-40B4-BE49-F238E27FC236}">
                <a16:creationId xmlns:a16="http://schemas.microsoft.com/office/drawing/2014/main" id="{468C6169-D5A4-4FEF-B562-66AA72FA9ADF}"/>
              </a:ext>
            </a:extLst>
          </p:cNvPr>
          <p:cNvPicPr>
            <a:picLocks noChangeAspect="1"/>
          </p:cNvPicPr>
          <p:nvPr/>
        </p:nvPicPr>
        <p:blipFill rotWithShape="1">
          <a:blip r:embed="rId2"/>
          <a:srcRect l="2740" t="3790"/>
          <a:stretch/>
        </p:blipFill>
        <p:spPr>
          <a:xfrm>
            <a:off x="6744929" y="235184"/>
            <a:ext cx="4608871" cy="6387632"/>
          </a:xfrm>
          <a:prstGeom prst="rect">
            <a:avLst/>
          </a:prstGeom>
        </p:spPr>
      </p:pic>
      <p:sp>
        <p:nvSpPr>
          <p:cNvPr id="5" name="Pladsholder til indhold 2">
            <a:extLst>
              <a:ext uri="{FF2B5EF4-FFF2-40B4-BE49-F238E27FC236}">
                <a16:creationId xmlns:a16="http://schemas.microsoft.com/office/drawing/2014/main" id="{CAA7EBA0-659A-4B1A-B09C-111AC165A821}"/>
              </a:ext>
            </a:extLst>
          </p:cNvPr>
          <p:cNvSpPr txBox="1">
            <a:spLocks/>
          </p:cNvSpPr>
          <p:nvPr/>
        </p:nvSpPr>
        <p:spPr>
          <a:xfrm>
            <a:off x="838200" y="1825625"/>
            <a:ext cx="4413422"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Kan hentes og printes her: </a:t>
            </a:r>
            <a:r>
              <a:rPr lang="da-DK" dirty="0">
                <a:solidFill>
                  <a:schemeClr val="bg2">
                    <a:lumMod val="75000"/>
                  </a:schemeClr>
                </a:solidFill>
                <a:hlinkClick r:id="rId3">
                  <a:extLst>
                    <a:ext uri="{A12FA001-AC4F-418D-AE19-62706E023703}">
                      <ahyp:hlinkClr xmlns:ahyp="http://schemas.microsoft.com/office/drawing/2018/hyperlinkcolor" val="tx"/>
                    </a:ext>
                  </a:extLst>
                </a:hlinkClick>
              </a:rPr>
              <a:t>https://eknet.esbjergkommune.dk/documents/36214</a:t>
            </a:r>
            <a:endParaRPr lang="da-DK" dirty="0">
              <a:solidFill>
                <a:schemeClr val="bg2">
                  <a:lumMod val="75000"/>
                </a:schemeClr>
              </a:solidFill>
            </a:endParaRPr>
          </a:p>
          <a:p>
            <a:pPr marL="0" indent="0">
              <a:buNone/>
            </a:pPr>
            <a:endParaRPr lang="da-DK" dirty="0"/>
          </a:p>
          <a:p>
            <a:r>
              <a:rPr lang="da-DK" dirty="0"/>
              <a:t>Tilføj gerne lokale kommunikationsprincipper – eksempler kan findes her: </a:t>
            </a:r>
            <a:r>
              <a:rPr lang="da-DK" dirty="0">
                <a:solidFill>
                  <a:schemeClr val="bg2">
                    <a:lumMod val="75000"/>
                  </a:schemeClr>
                </a:solidFill>
                <a:hlinkClick r:id="rId4">
                  <a:extLst>
                    <a:ext uri="{A12FA001-AC4F-418D-AE19-62706E023703}">
                      <ahyp:hlinkClr xmlns:ahyp="http://schemas.microsoft.com/office/drawing/2018/hyperlinkcolor" val="tx"/>
                    </a:ext>
                  </a:extLst>
                </a:hlinkClick>
              </a:rPr>
              <a:t>https://eknet.esbjergkommune.dk/group/76719/aula-implementering-dagtilbud/documents/78999</a:t>
            </a:r>
            <a:r>
              <a:rPr lang="da-DK" dirty="0">
                <a:solidFill>
                  <a:schemeClr val="bg2">
                    <a:lumMod val="75000"/>
                  </a:schemeClr>
                </a:solidFill>
              </a:rPr>
              <a:t> </a:t>
            </a:r>
          </a:p>
        </p:txBody>
      </p:sp>
    </p:spTree>
    <p:extLst>
      <p:ext uri="{BB962C8B-B14F-4D97-AF65-F5344CB8AC3E}">
        <p14:creationId xmlns:p14="http://schemas.microsoft.com/office/powerpoint/2010/main" val="2926597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0A2B7D6-EB9E-4F1E-9BBD-EA1EF2FF9ACC}"/>
              </a:ext>
            </a:extLst>
          </p:cNvPr>
          <p:cNvSpPr/>
          <p:nvPr/>
        </p:nvSpPr>
        <p:spPr>
          <a:xfrm>
            <a:off x="499659" y="782935"/>
            <a:ext cx="6519093" cy="923330"/>
          </a:xfrm>
          <a:prstGeom prst="rect">
            <a:avLst/>
          </a:prstGeom>
          <a:noFill/>
        </p:spPr>
        <p:txBody>
          <a:bodyPr wrap="none" lIns="91440" tIns="45720" rIns="91440" bIns="45720">
            <a:spAutoFit/>
          </a:bodyPr>
          <a:lstStyle/>
          <a:p>
            <a:pPr algn="ctr"/>
            <a:r>
              <a:rPr lang="da-DK" sz="5400" b="0" cap="none" spc="0" dirty="0">
                <a:ln w="0">
                  <a:solidFill>
                    <a:schemeClr val="accent1">
                      <a:lumMod val="60000"/>
                      <a:lumOff val="40000"/>
                    </a:schemeClr>
                  </a:solidFill>
                </a:ln>
                <a:solidFill>
                  <a:schemeClr val="accent1">
                    <a:lumMod val="60000"/>
                    <a:lumOff val="40000"/>
                  </a:schemeClr>
                </a:solidFill>
                <a:effectLst>
                  <a:reflection blurRad="6350" stA="53000" endA="300" endPos="35500" dir="5400000" sy="-90000" algn="bl" rotWithShape="0"/>
                </a:effectLst>
              </a:rPr>
              <a:t>Fortsat rigtig god dag !</a:t>
            </a:r>
          </a:p>
        </p:txBody>
      </p:sp>
      <p:pic>
        <p:nvPicPr>
          <p:cNvPr id="5" name="Billede 4">
            <a:extLst>
              <a:ext uri="{FF2B5EF4-FFF2-40B4-BE49-F238E27FC236}">
                <a16:creationId xmlns:a16="http://schemas.microsoft.com/office/drawing/2014/main" id="{14C5A75F-06B3-4F3E-B06D-AD1DC28FF78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473" b="94693" l="9897" r="91753">
                        <a14:foregroundMark x1="44742" y1="5804" x2="44742" y2="5804"/>
                        <a14:foregroundMark x1="49691" y1="5804" x2="49691" y2="5804"/>
                        <a14:foregroundMark x1="91753" y1="32338" x2="91753" y2="32338"/>
                        <a14:foregroundMark x1="75052" y1="92206" x2="75052" y2="92206"/>
                        <a14:foregroundMark x1="64742" y1="94693" x2="64742" y2="94693"/>
                        <a14:foregroundMark x1="62887" y1="94527" x2="62887" y2="94527"/>
                        <a14:foregroundMark x1="29072" y1="94196" x2="29072" y2="94196"/>
                        <a14:backgroundMark x1="37732" y1="69818" x2="37732" y2="69818"/>
                        <a14:backgroundMark x1="46804" y1="69652" x2="46804" y2="69652"/>
                        <a14:backgroundMark x1="59381" y1="69983" x2="59381" y2="69983"/>
                        <a14:backgroundMark x1="60412" y1="72471" x2="60412" y2="72471"/>
                        <a14:backgroundMark x1="54021" y1="72637" x2="54021" y2="72637"/>
                        <a14:backgroundMark x1="40206" y1="72139" x2="40206" y2="72139"/>
                        <a14:backgroundMark x1="39794" y1="72139" x2="39794" y2="72139"/>
                      </a14:backgroundRemoval>
                    </a14:imgEffect>
                  </a14:imgLayer>
                </a14:imgProps>
              </a:ext>
            </a:extLst>
          </a:blip>
          <a:stretch>
            <a:fillRect/>
          </a:stretch>
        </p:blipFill>
        <p:spPr>
          <a:xfrm>
            <a:off x="1683249" y="2058222"/>
            <a:ext cx="3435583" cy="4271457"/>
          </a:xfrm>
          <a:prstGeom prst="rect">
            <a:avLst/>
          </a:prstGeom>
        </p:spPr>
      </p:pic>
    </p:spTree>
    <p:extLst>
      <p:ext uri="{BB962C8B-B14F-4D97-AF65-F5344CB8AC3E}">
        <p14:creationId xmlns:p14="http://schemas.microsoft.com/office/powerpoint/2010/main" val="2122784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0BE94-7D31-4029-AA2E-CA9174675CC4}"/>
              </a:ext>
            </a:extLst>
          </p:cNvPr>
          <p:cNvSpPr>
            <a:spLocks noGrp="1"/>
          </p:cNvSpPr>
          <p:nvPr>
            <p:ph type="title"/>
          </p:nvPr>
        </p:nvSpPr>
        <p:spPr/>
        <p:txBody>
          <a:bodyPr/>
          <a:lstStyle/>
          <a:p>
            <a:r>
              <a:rPr lang="da-DK" dirty="0" err="1"/>
              <a:t>Evt</a:t>
            </a:r>
            <a:r>
              <a:rPr lang="da-DK" dirty="0"/>
              <a:t> – ekstra slide</a:t>
            </a:r>
          </a:p>
        </p:txBody>
      </p:sp>
      <p:sp>
        <p:nvSpPr>
          <p:cNvPr id="3" name="Pladsholder til indhold 2">
            <a:extLst>
              <a:ext uri="{FF2B5EF4-FFF2-40B4-BE49-F238E27FC236}">
                <a16:creationId xmlns:a16="http://schemas.microsoft.com/office/drawing/2014/main" id="{390F56D2-F32A-4640-8915-71FB1EFD097F}"/>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1068242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5522F-8A6A-43D3-8836-B96BB95EEDDC}"/>
              </a:ext>
            </a:extLst>
          </p:cNvPr>
          <p:cNvSpPr>
            <a:spLocks noGrp="1"/>
          </p:cNvSpPr>
          <p:nvPr>
            <p:ph type="title"/>
          </p:nvPr>
        </p:nvSpPr>
        <p:spPr/>
        <p:txBody>
          <a:bodyPr/>
          <a:lstStyle/>
          <a:p>
            <a:r>
              <a:rPr lang="da-DK" dirty="0"/>
              <a:t>Hvad er Aula</a:t>
            </a:r>
          </a:p>
        </p:txBody>
      </p:sp>
      <p:sp>
        <p:nvSpPr>
          <p:cNvPr id="3" name="Pladsholder til indhold 2">
            <a:extLst>
              <a:ext uri="{FF2B5EF4-FFF2-40B4-BE49-F238E27FC236}">
                <a16:creationId xmlns:a16="http://schemas.microsoft.com/office/drawing/2014/main" id="{19ABD9E1-FE25-45A6-B120-8DC5AE3178B9}"/>
              </a:ext>
            </a:extLst>
          </p:cNvPr>
          <p:cNvSpPr>
            <a:spLocks noGrp="1"/>
          </p:cNvSpPr>
          <p:nvPr>
            <p:ph idx="1"/>
          </p:nvPr>
        </p:nvSpPr>
        <p:spPr/>
        <p:txBody>
          <a:bodyPr/>
          <a:lstStyle/>
          <a:p>
            <a:r>
              <a:rPr lang="da-DK" dirty="0">
                <a:hlinkClick r:id="rId2">
                  <a:extLst>
                    <a:ext uri="{A12FA001-AC4F-418D-AE19-62706E023703}">
                      <ahyp:hlinkClr xmlns:ahyp="http://schemas.microsoft.com/office/drawing/2018/hyperlinkcolor" val="tx"/>
                    </a:ext>
                  </a:extLst>
                </a:hlinkClick>
              </a:rPr>
              <a:t>https://www.youtube.com/watch?v=WYqmrvTUpA0</a:t>
            </a:r>
            <a:endParaRPr lang="da-DK" dirty="0"/>
          </a:p>
          <a:p>
            <a:endParaRPr lang="da-DK" dirty="0"/>
          </a:p>
        </p:txBody>
      </p:sp>
      <p:pic>
        <p:nvPicPr>
          <p:cNvPr id="4" name="Billede 3">
            <a:extLst>
              <a:ext uri="{FF2B5EF4-FFF2-40B4-BE49-F238E27FC236}">
                <a16:creationId xmlns:a16="http://schemas.microsoft.com/office/drawing/2014/main" id="{A1628AE7-CEDE-48DF-866D-49937180E8F1}"/>
              </a:ext>
            </a:extLst>
          </p:cNvPr>
          <p:cNvPicPr>
            <a:picLocks noChangeAspect="1"/>
          </p:cNvPicPr>
          <p:nvPr/>
        </p:nvPicPr>
        <p:blipFill>
          <a:blip r:embed="rId3"/>
          <a:stretch>
            <a:fillRect/>
          </a:stretch>
        </p:blipFill>
        <p:spPr>
          <a:xfrm>
            <a:off x="1106532" y="2596959"/>
            <a:ext cx="6667843" cy="3714941"/>
          </a:xfrm>
          <a:prstGeom prst="rect">
            <a:avLst/>
          </a:prstGeom>
        </p:spPr>
      </p:pic>
    </p:spTree>
    <p:extLst>
      <p:ext uri="{BB962C8B-B14F-4D97-AF65-F5344CB8AC3E}">
        <p14:creationId xmlns:p14="http://schemas.microsoft.com/office/powerpoint/2010/main" val="79403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05837-80DC-4436-9B15-C77F088D3FAF}"/>
              </a:ext>
            </a:extLst>
          </p:cNvPr>
          <p:cNvSpPr>
            <a:spLocks noGrp="1"/>
          </p:cNvSpPr>
          <p:nvPr>
            <p:ph type="title"/>
          </p:nvPr>
        </p:nvSpPr>
        <p:spPr/>
        <p:txBody>
          <a:bodyPr/>
          <a:lstStyle/>
          <a:p>
            <a:r>
              <a:rPr lang="da-DK" dirty="0"/>
              <a:t>Videoer og vejledninger</a:t>
            </a:r>
          </a:p>
        </p:txBody>
      </p:sp>
      <p:sp>
        <p:nvSpPr>
          <p:cNvPr id="3" name="Pladsholder til indhold 2">
            <a:extLst>
              <a:ext uri="{FF2B5EF4-FFF2-40B4-BE49-F238E27FC236}">
                <a16:creationId xmlns:a16="http://schemas.microsoft.com/office/drawing/2014/main" id="{1492789A-6BB2-4D9A-A283-8217BB5CE4B7}"/>
              </a:ext>
            </a:extLst>
          </p:cNvPr>
          <p:cNvSpPr>
            <a:spLocks noGrp="1"/>
          </p:cNvSpPr>
          <p:nvPr>
            <p:ph idx="1"/>
          </p:nvPr>
        </p:nvSpPr>
        <p:spPr/>
        <p:txBody>
          <a:bodyPr>
            <a:normAutofit/>
          </a:bodyPr>
          <a:lstStyle/>
          <a:p>
            <a:r>
              <a:rPr lang="da-DK" dirty="0"/>
              <a:t>Har I lyst til at se mere om Aula kan disse 4 videoer om Aulas funktionalitet i forhold til dagtilbud, være interessante:</a:t>
            </a:r>
          </a:p>
          <a:p>
            <a:pPr lvl="0"/>
            <a:r>
              <a:rPr lang="da-DK" sz="1300" u="sng" dirty="0">
                <a:solidFill>
                  <a:schemeClr val="bg2">
                    <a:lumMod val="75000"/>
                  </a:schemeClr>
                </a:solidFill>
                <a:hlinkClick r:id="rId2">
                  <a:extLst>
                    <a:ext uri="{A12FA001-AC4F-418D-AE19-62706E023703}">
                      <ahyp:hlinkClr xmlns:ahyp="http://schemas.microsoft.com/office/drawing/2018/hyperlinkcolor" val="tx"/>
                    </a:ext>
                  </a:extLst>
                </a:hlinkClick>
              </a:rPr>
              <a:t>https://www.youtube.com/watch?v=ikuuhFntn8M</a:t>
            </a:r>
            <a:endParaRPr lang="da-DK" sz="1300" dirty="0">
              <a:solidFill>
                <a:schemeClr val="bg2">
                  <a:lumMod val="75000"/>
                </a:schemeClr>
              </a:solidFill>
            </a:endParaRPr>
          </a:p>
          <a:p>
            <a:pPr lvl="0"/>
            <a:r>
              <a:rPr lang="da-DK" sz="1300" u="sng" dirty="0">
                <a:solidFill>
                  <a:schemeClr val="bg2">
                    <a:lumMod val="75000"/>
                  </a:schemeClr>
                </a:solidFill>
                <a:hlinkClick r:id="rId3">
                  <a:extLst>
                    <a:ext uri="{A12FA001-AC4F-418D-AE19-62706E023703}">
                      <ahyp:hlinkClr xmlns:ahyp="http://schemas.microsoft.com/office/drawing/2018/hyperlinkcolor" val="tx"/>
                    </a:ext>
                  </a:extLst>
                </a:hlinkClick>
              </a:rPr>
              <a:t>https://www.youtube.com/watch?v=Ge7r5T1zLQQ</a:t>
            </a:r>
            <a:endParaRPr lang="da-DK" sz="1300" dirty="0">
              <a:solidFill>
                <a:schemeClr val="bg2">
                  <a:lumMod val="75000"/>
                </a:schemeClr>
              </a:solidFill>
            </a:endParaRPr>
          </a:p>
          <a:p>
            <a:pPr lvl="0"/>
            <a:r>
              <a:rPr lang="da-DK" sz="1300" u="sng" dirty="0">
                <a:solidFill>
                  <a:schemeClr val="bg2">
                    <a:lumMod val="75000"/>
                  </a:schemeClr>
                </a:solidFill>
                <a:hlinkClick r:id="rId4">
                  <a:extLst>
                    <a:ext uri="{A12FA001-AC4F-418D-AE19-62706E023703}">
                      <ahyp:hlinkClr xmlns:ahyp="http://schemas.microsoft.com/office/drawing/2018/hyperlinkcolor" val="tx"/>
                    </a:ext>
                  </a:extLst>
                </a:hlinkClick>
              </a:rPr>
              <a:t>https://www.youtube.com/watch?v=xPFfbUwFjNE</a:t>
            </a:r>
            <a:endParaRPr lang="da-DK" sz="1300" dirty="0">
              <a:solidFill>
                <a:schemeClr val="bg2">
                  <a:lumMod val="75000"/>
                </a:schemeClr>
              </a:solidFill>
            </a:endParaRPr>
          </a:p>
          <a:p>
            <a:pPr lvl="0"/>
            <a:r>
              <a:rPr lang="da-DK" sz="1300" u="sng" dirty="0">
                <a:solidFill>
                  <a:schemeClr val="bg2">
                    <a:lumMod val="75000"/>
                  </a:schemeClr>
                </a:solidFill>
                <a:hlinkClick r:id="rId5">
                  <a:extLst>
                    <a:ext uri="{A12FA001-AC4F-418D-AE19-62706E023703}">
                      <ahyp:hlinkClr xmlns:ahyp="http://schemas.microsoft.com/office/drawing/2018/hyperlinkcolor" val="tx"/>
                    </a:ext>
                  </a:extLst>
                </a:hlinkClick>
              </a:rPr>
              <a:t>https://www.youtube.com/watch?v=ikuuhFntn8M&amp;t=61s</a:t>
            </a:r>
            <a:endParaRPr lang="da-DK" sz="1300" dirty="0">
              <a:solidFill>
                <a:schemeClr val="bg2">
                  <a:lumMod val="75000"/>
                </a:schemeClr>
              </a:solidFill>
            </a:endParaRPr>
          </a:p>
          <a:p>
            <a:pPr marL="0" indent="0">
              <a:buNone/>
            </a:pPr>
            <a:r>
              <a:rPr lang="da-DK" dirty="0"/>
              <a:t>Aula har lavet yderst meget materiale – alle deres brugervejledninger/videoer kan findes her: </a:t>
            </a:r>
          </a:p>
          <a:p>
            <a:r>
              <a:rPr lang="da-DK" sz="1300" u="sng" dirty="0">
                <a:solidFill>
                  <a:schemeClr val="bg2">
                    <a:lumMod val="75000"/>
                  </a:schemeClr>
                </a:solidFill>
                <a:hlinkClick r:id="rId6">
                  <a:extLst>
                    <a:ext uri="{A12FA001-AC4F-418D-AE19-62706E023703}">
                      <ahyp:hlinkClr xmlns:ahyp="http://schemas.microsoft.com/office/drawing/2018/hyperlinkcolor" val="tx"/>
                    </a:ext>
                  </a:extLst>
                </a:hlinkClick>
              </a:rPr>
              <a:t>https://aulainfo.dk/information-til-medarbejdere/guide-til-medarbejdere/</a:t>
            </a:r>
            <a:r>
              <a:rPr lang="da-DK" dirty="0">
                <a:solidFill>
                  <a:schemeClr val="bg2">
                    <a:lumMod val="75000"/>
                  </a:schemeClr>
                </a:solidFill>
              </a:rPr>
              <a:t>  </a:t>
            </a:r>
          </a:p>
          <a:p>
            <a:r>
              <a:rPr lang="da-DK" sz="1200" u="sng" dirty="0">
                <a:solidFill>
                  <a:schemeClr val="bg2">
                    <a:lumMod val="75000"/>
                  </a:schemeClr>
                </a:solidFill>
                <a:hlinkClick r:id="rId7">
                  <a:extLst>
                    <a:ext uri="{A12FA001-AC4F-418D-AE19-62706E023703}">
                      <ahyp:hlinkClr xmlns:ahyp="http://schemas.microsoft.com/office/drawing/2018/hyperlinkcolor" val="tx"/>
                    </a:ext>
                  </a:extLst>
                </a:hlinkClick>
              </a:rPr>
              <a:t>https://aulainfo.dk/information-til-medarbejdere/undervisningsmateriale-til-superbrugere/</a:t>
            </a:r>
            <a:endParaRPr lang="da-DK" sz="1200" dirty="0">
              <a:solidFill>
                <a:schemeClr val="bg2">
                  <a:lumMod val="75000"/>
                </a:schemeClr>
              </a:solidFill>
            </a:endParaRPr>
          </a:p>
          <a:p>
            <a:pPr marL="0" indent="0">
              <a:buNone/>
            </a:pPr>
            <a:endParaRPr lang="da-DK" dirty="0"/>
          </a:p>
        </p:txBody>
      </p:sp>
    </p:spTree>
    <p:extLst>
      <p:ext uri="{BB962C8B-B14F-4D97-AF65-F5344CB8AC3E}">
        <p14:creationId xmlns:p14="http://schemas.microsoft.com/office/powerpoint/2010/main" val="287223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D7FC757-02BB-4F12-B923-AA85E7A3D357}"/>
              </a:ext>
            </a:extLst>
          </p:cNvPr>
          <p:cNvSpPr>
            <a:spLocks noGrp="1"/>
          </p:cNvSpPr>
          <p:nvPr>
            <p:ph type="title"/>
          </p:nvPr>
        </p:nvSpPr>
        <p:spPr>
          <a:xfrm>
            <a:off x="512379" y="109099"/>
            <a:ext cx="10515600" cy="1325563"/>
          </a:xfrm>
        </p:spPr>
        <p:txBody>
          <a:bodyPr/>
          <a:lstStyle/>
          <a:p>
            <a:r>
              <a:rPr lang="en-US" dirty="0" err="1"/>
              <a:t>Tidsplan</a:t>
            </a:r>
            <a:r>
              <a:rPr lang="en-US" dirty="0"/>
              <a:t> KL/KOMBIT</a:t>
            </a:r>
          </a:p>
        </p:txBody>
      </p:sp>
      <p:pic>
        <p:nvPicPr>
          <p:cNvPr id="9" name="Pladsholder til indhold 8">
            <a:extLst>
              <a:ext uri="{FF2B5EF4-FFF2-40B4-BE49-F238E27FC236}">
                <a16:creationId xmlns:a16="http://schemas.microsoft.com/office/drawing/2014/main" id="{7BD3DB32-CBB0-4911-81AF-A51E4C06AE6E}"/>
              </a:ext>
            </a:extLst>
          </p:cNvPr>
          <p:cNvPicPr>
            <a:picLocks noGrp="1" noChangeAspect="1"/>
          </p:cNvPicPr>
          <p:nvPr>
            <p:ph idx="1"/>
          </p:nvPr>
        </p:nvPicPr>
        <p:blipFill rotWithShape="1">
          <a:blip r:embed="rId2"/>
          <a:srcRect t="3152" b="2658"/>
          <a:stretch/>
        </p:blipFill>
        <p:spPr>
          <a:xfrm>
            <a:off x="90208" y="1434662"/>
            <a:ext cx="12011584" cy="5402317"/>
          </a:xfrm>
          <a:prstGeom prst="rect">
            <a:avLst/>
          </a:prstGeom>
          <a:noFill/>
        </p:spPr>
      </p:pic>
      <p:sp>
        <p:nvSpPr>
          <p:cNvPr id="10" name="Ellipse 9">
            <a:extLst>
              <a:ext uri="{FF2B5EF4-FFF2-40B4-BE49-F238E27FC236}">
                <a16:creationId xmlns:a16="http://schemas.microsoft.com/office/drawing/2014/main" id="{117B7E24-E6A4-4F3A-A24C-68F776A8F576}"/>
              </a:ext>
            </a:extLst>
          </p:cNvPr>
          <p:cNvSpPr/>
          <p:nvPr/>
        </p:nvSpPr>
        <p:spPr>
          <a:xfrm>
            <a:off x="8292662" y="5276193"/>
            <a:ext cx="3426372" cy="64113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21272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381AF6-298A-4AB6-A2D2-6389D35A91F4}"/>
              </a:ext>
            </a:extLst>
          </p:cNvPr>
          <p:cNvSpPr>
            <a:spLocks noGrp="1"/>
          </p:cNvSpPr>
          <p:nvPr>
            <p:ph type="title"/>
          </p:nvPr>
        </p:nvSpPr>
        <p:spPr>
          <a:xfrm>
            <a:off x="838200" y="365125"/>
            <a:ext cx="10515600" cy="1325563"/>
          </a:xfrm>
        </p:spPr>
        <p:txBody>
          <a:bodyPr anchor="ctr">
            <a:normAutofit/>
          </a:bodyPr>
          <a:lstStyle/>
          <a:p>
            <a:r>
              <a:rPr lang="da-DK" dirty="0"/>
              <a:t>Tidsplan Esbjerg alle</a:t>
            </a:r>
          </a:p>
        </p:txBody>
      </p:sp>
      <p:pic>
        <p:nvPicPr>
          <p:cNvPr id="11" name="Billede 10">
            <a:extLst>
              <a:ext uri="{FF2B5EF4-FFF2-40B4-BE49-F238E27FC236}">
                <a16:creationId xmlns:a16="http://schemas.microsoft.com/office/drawing/2014/main" id="{820E60DA-E79A-48AE-8447-547DA5606AEB}"/>
              </a:ext>
            </a:extLst>
          </p:cNvPr>
          <p:cNvPicPr>
            <a:picLocks noChangeAspect="1"/>
          </p:cNvPicPr>
          <p:nvPr/>
        </p:nvPicPr>
        <p:blipFill>
          <a:blip r:embed="rId2"/>
          <a:stretch>
            <a:fillRect/>
          </a:stretch>
        </p:blipFill>
        <p:spPr>
          <a:xfrm>
            <a:off x="838200" y="1961797"/>
            <a:ext cx="10783805" cy="3734321"/>
          </a:xfrm>
          <a:prstGeom prst="rect">
            <a:avLst/>
          </a:prstGeom>
        </p:spPr>
      </p:pic>
      <p:cxnSp>
        <p:nvCxnSpPr>
          <p:cNvPr id="6" name="Lige pilforbindelse 5">
            <a:extLst>
              <a:ext uri="{FF2B5EF4-FFF2-40B4-BE49-F238E27FC236}">
                <a16:creationId xmlns:a16="http://schemas.microsoft.com/office/drawing/2014/main" id="{37002EFD-16BB-4116-85EC-EB53F3B67171}"/>
              </a:ext>
            </a:extLst>
          </p:cNvPr>
          <p:cNvCxnSpPr/>
          <p:nvPr/>
        </p:nvCxnSpPr>
        <p:spPr>
          <a:xfrm>
            <a:off x="7783637" y="4127090"/>
            <a:ext cx="1807029"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kstfelt 6">
            <a:extLst>
              <a:ext uri="{FF2B5EF4-FFF2-40B4-BE49-F238E27FC236}">
                <a16:creationId xmlns:a16="http://schemas.microsoft.com/office/drawing/2014/main" id="{3BE9C6A5-5EEE-4253-96AC-64E2FB104392}"/>
              </a:ext>
            </a:extLst>
          </p:cNvPr>
          <p:cNvSpPr txBox="1"/>
          <p:nvPr/>
        </p:nvSpPr>
        <p:spPr>
          <a:xfrm>
            <a:off x="6096000" y="723900"/>
            <a:ext cx="5476875" cy="646331"/>
          </a:xfrm>
          <a:prstGeom prst="rect">
            <a:avLst/>
          </a:prstGeom>
          <a:solidFill>
            <a:schemeClr val="accent2"/>
          </a:solidFill>
        </p:spPr>
        <p:txBody>
          <a:bodyPr wrap="square" rtlCol="0">
            <a:spAutoFit/>
          </a:bodyPr>
          <a:lstStyle/>
          <a:p>
            <a:r>
              <a:rPr lang="da-DK" dirty="0"/>
              <a:t>Rettes med rigtige datoer – når vi kender dem, min flyttes til sommerferien</a:t>
            </a:r>
          </a:p>
        </p:txBody>
      </p:sp>
    </p:spTree>
    <p:extLst>
      <p:ext uri="{BB962C8B-B14F-4D97-AF65-F5344CB8AC3E}">
        <p14:creationId xmlns:p14="http://schemas.microsoft.com/office/powerpoint/2010/main" val="28892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5CA49-7481-440A-A722-12C64C8CEDCF}"/>
              </a:ext>
            </a:extLst>
          </p:cNvPr>
          <p:cNvSpPr>
            <a:spLocks noGrp="1"/>
          </p:cNvSpPr>
          <p:nvPr>
            <p:ph type="title"/>
          </p:nvPr>
        </p:nvSpPr>
        <p:spPr/>
        <p:txBody>
          <a:bodyPr/>
          <a:lstStyle/>
          <a:p>
            <a:r>
              <a:rPr lang="da-DK" dirty="0"/>
              <a:t>Tidsplan Dagplejen</a:t>
            </a:r>
          </a:p>
        </p:txBody>
      </p:sp>
      <p:sp>
        <p:nvSpPr>
          <p:cNvPr id="3" name="Pladsholder til indhold 2">
            <a:extLst>
              <a:ext uri="{FF2B5EF4-FFF2-40B4-BE49-F238E27FC236}">
                <a16:creationId xmlns:a16="http://schemas.microsoft.com/office/drawing/2014/main" id="{E3081E63-90D3-4959-91CE-F0E650A1F590}"/>
              </a:ext>
            </a:extLst>
          </p:cNvPr>
          <p:cNvSpPr>
            <a:spLocks noGrp="1"/>
          </p:cNvSpPr>
          <p:nvPr>
            <p:ph idx="1"/>
          </p:nvPr>
        </p:nvSpPr>
        <p:spPr/>
        <p:txBody>
          <a:bodyPr/>
          <a:lstStyle/>
          <a:p>
            <a:endParaRPr lang="da-DK" dirty="0"/>
          </a:p>
        </p:txBody>
      </p:sp>
      <p:pic>
        <p:nvPicPr>
          <p:cNvPr id="4" name="Billede 3">
            <a:extLst>
              <a:ext uri="{FF2B5EF4-FFF2-40B4-BE49-F238E27FC236}">
                <a16:creationId xmlns:a16="http://schemas.microsoft.com/office/drawing/2014/main" id="{A6038A8A-ACBD-48DE-8F45-F77B2F37EA97}"/>
              </a:ext>
            </a:extLst>
          </p:cNvPr>
          <p:cNvPicPr>
            <a:picLocks noChangeAspect="1"/>
          </p:cNvPicPr>
          <p:nvPr/>
        </p:nvPicPr>
        <p:blipFill>
          <a:blip r:embed="rId2"/>
          <a:stretch>
            <a:fillRect/>
          </a:stretch>
        </p:blipFill>
        <p:spPr>
          <a:xfrm>
            <a:off x="838200" y="1743076"/>
            <a:ext cx="10571208" cy="3895724"/>
          </a:xfrm>
          <a:prstGeom prst="rect">
            <a:avLst/>
          </a:prstGeom>
        </p:spPr>
      </p:pic>
      <p:sp>
        <p:nvSpPr>
          <p:cNvPr id="5" name="Tekstfelt 4">
            <a:extLst>
              <a:ext uri="{FF2B5EF4-FFF2-40B4-BE49-F238E27FC236}">
                <a16:creationId xmlns:a16="http://schemas.microsoft.com/office/drawing/2014/main" id="{66109645-8454-4475-B087-A1F770BBC735}"/>
              </a:ext>
            </a:extLst>
          </p:cNvPr>
          <p:cNvSpPr txBox="1"/>
          <p:nvPr/>
        </p:nvSpPr>
        <p:spPr>
          <a:xfrm>
            <a:off x="6096000" y="723900"/>
            <a:ext cx="5476875" cy="646331"/>
          </a:xfrm>
          <a:prstGeom prst="rect">
            <a:avLst/>
          </a:prstGeom>
          <a:solidFill>
            <a:schemeClr val="accent2"/>
          </a:solidFill>
        </p:spPr>
        <p:txBody>
          <a:bodyPr wrap="square" rtlCol="0">
            <a:spAutoFit/>
          </a:bodyPr>
          <a:lstStyle/>
          <a:p>
            <a:r>
              <a:rPr lang="da-DK" dirty="0"/>
              <a:t>Rettes med rigtige datoer – når vi kender dem, min flyttes til sommerferien</a:t>
            </a:r>
          </a:p>
        </p:txBody>
      </p:sp>
    </p:spTree>
    <p:extLst>
      <p:ext uri="{BB962C8B-B14F-4D97-AF65-F5344CB8AC3E}">
        <p14:creationId xmlns:p14="http://schemas.microsoft.com/office/powerpoint/2010/main" val="1615565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29C02A1-2F59-4B45-8DF8-C3CB96FBA514}"/>
              </a:ext>
            </a:extLst>
          </p:cNvPr>
          <p:cNvSpPr>
            <a:spLocks noGrp="1"/>
          </p:cNvSpPr>
          <p:nvPr>
            <p:ph idx="1"/>
          </p:nvPr>
        </p:nvSpPr>
        <p:spPr>
          <a:xfrm>
            <a:off x="838200" y="713678"/>
            <a:ext cx="10515600" cy="5463285"/>
          </a:xfrm>
        </p:spPr>
        <p:txBody>
          <a:bodyPr vert="horz" lIns="91440" tIns="45720" rIns="91440" bIns="45720" rtlCol="0" anchor="t">
            <a:normAutofit fontScale="92500" lnSpcReduction="10000"/>
          </a:bodyPr>
          <a:lstStyle/>
          <a:p>
            <a:r>
              <a:rPr lang="da-DK" dirty="0"/>
              <a:t>Aula skal </a:t>
            </a:r>
            <a:r>
              <a:rPr lang="da-DK" b="1" dirty="0">
                <a:solidFill>
                  <a:srgbClr val="A8D08D"/>
                </a:solidFill>
              </a:rPr>
              <a:t>lette kommunikationen</a:t>
            </a:r>
            <a:r>
              <a:rPr lang="da-DK" b="1" dirty="0"/>
              <a:t> </a:t>
            </a:r>
            <a:r>
              <a:rPr lang="da-DK" dirty="0"/>
              <a:t>mellem skole, dagtilbud og hjem og indbyrdes mellem brugerne gennem forbedrede dialogmuligheder, fx kommunikation i billeder, lyd og tekst mellem skole, elever og forældre og indbyrdes mellem disse grupper. </a:t>
            </a:r>
          </a:p>
          <a:p>
            <a:r>
              <a:rPr lang="da-DK" dirty="0"/>
              <a:t>Aula skal</a:t>
            </a:r>
            <a:r>
              <a:rPr lang="da-DK" dirty="0">
                <a:solidFill>
                  <a:srgbClr val="A8D08D"/>
                </a:solidFill>
              </a:rPr>
              <a:t> </a:t>
            </a:r>
            <a:r>
              <a:rPr lang="da-DK" b="1" dirty="0">
                <a:solidFill>
                  <a:srgbClr val="A8D08D"/>
                </a:solidFill>
              </a:rPr>
              <a:t>samle og målrette informationer</a:t>
            </a:r>
            <a:r>
              <a:rPr lang="da-DK" b="1" dirty="0"/>
              <a:t> </a:t>
            </a:r>
            <a:r>
              <a:rPr lang="da-DK" dirty="0"/>
              <a:t>til de forskellige brugergrupper, afhængig af deres forskellige roller. Brugerne vil således blive ledt over til relevant information i bl.a. kommunale administrative systemer, kommunale indkøbte læringsplatforme samt nationale data (fx nationale test). </a:t>
            </a:r>
          </a:p>
          <a:p>
            <a:r>
              <a:rPr lang="da-DK" dirty="0"/>
              <a:t>Aula skal </a:t>
            </a:r>
            <a:r>
              <a:rPr lang="da-DK" b="1" dirty="0">
                <a:solidFill>
                  <a:srgbClr val="A8D08D"/>
                </a:solidFill>
              </a:rPr>
              <a:t>understøtte arbejdet i læringsplatformen</a:t>
            </a:r>
            <a:r>
              <a:rPr lang="da-DK" dirty="0"/>
              <a:t>, bl.a. ved at give mulighed for kommunikation omkring læringsforløb mellem elever, pædagogisk personale og forældre. </a:t>
            </a:r>
          </a:p>
          <a:p>
            <a:r>
              <a:rPr lang="da-DK" dirty="0"/>
              <a:t>Aula skal understøtte dagtilbuds- og skolenære behov via </a:t>
            </a:r>
            <a:r>
              <a:rPr lang="da-DK" b="1" dirty="0">
                <a:solidFill>
                  <a:srgbClr val="A8D08D"/>
                </a:solidFill>
              </a:rPr>
              <a:t>visning af relevante informationer for brugeren</a:t>
            </a:r>
            <a:r>
              <a:rPr lang="da-DK" dirty="0"/>
              <a:t>, fx plan for dagen, nyheder og aktivitetsplaner. </a:t>
            </a:r>
          </a:p>
        </p:txBody>
      </p:sp>
    </p:spTree>
    <p:extLst>
      <p:ext uri="{BB962C8B-B14F-4D97-AF65-F5344CB8AC3E}">
        <p14:creationId xmlns:p14="http://schemas.microsoft.com/office/powerpoint/2010/main" val="3115364702"/>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K-præsentation 1" id="{8EFEDA09-DC1F-43A2-8882-CE3B8A4CFDC5}" vid="{2229D5D1-4200-428F-B3B1-7E03C59FB98E}"/>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1274</Words>
  <Application>Microsoft Office PowerPoint</Application>
  <PresentationFormat>Widescreen</PresentationFormat>
  <Paragraphs>159</Paragraphs>
  <Slides>33</Slides>
  <Notes>3</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33</vt:i4>
      </vt:variant>
    </vt:vector>
  </HeadingPairs>
  <TitlesOfParts>
    <vt:vector size="38" baseType="lpstr">
      <vt:lpstr>Arial</vt:lpstr>
      <vt:lpstr>Calibri</vt:lpstr>
      <vt:lpstr>Calibri Light</vt:lpstr>
      <vt:lpstr>Verdana</vt:lpstr>
      <vt:lpstr>Office-tema</vt:lpstr>
      <vt:lpstr> AULA dagtilbud</vt:lpstr>
      <vt:lpstr>Yderligere information</vt:lpstr>
      <vt:lpstr>Dagens program</vt:lpstr>
      <vt:lpstr>Hvad er Aula</vt:lpstr>
      <vt:lpstr>Videoer og vejledninger</vt:lpstr>
      <vt:lpstr>Tidsplan KL/KOMBIT</vt:lpstr>
      <vt:lpstr>Tidsplan Esbjerg alle</vt:lpstr>
      <vt:lpstr>Tidsplan Dagplejen</vt:lpstr>
      <vt:lpstr>PowerPoint-præsentation</vt:lpstr>
      <vt:lpstr>Teknisk forståelse af dataflow til Aula</vt:lpstr>
      <vt:lpstr>Anvendelsesstrategi</vt:lpstr>
      <vt:lpstr>Nu</vt:lpstr>
      <vt:lpstr>2020/21</vt:lpstr>
      <vt:lpstr>Implementeringsplan</vt:lpstr>
      <vt:lpstr>PowerPoint-præsentation</vt:lpstr>
      <vt:lpstr>Roller og ansvar - ledere</vt:lpstr>
      <vt:lpstr>Roller og ansvar - ledere</vt:lpstr>
      <vt:lpstr>Institutionsadministrator - opsætning</vt:lpstr>
      <vt:lpstr>Roller og ansvar - superbrugere</vt:lpstr>
      <vt:lpstr>Opgaver - superbrugere</vt:lpstr>
      <vt:lpstr>PowerPoint-præsentation</vt:lpstr>
      <vt:lpstr>Jeres kommende opgaver </vt:lpstr>
      <vt:lpstr>Dialog omkring styrket forældresamarbejde</vt:lpstr>
      <vt:lpstr>Maria Ørnskov</vt:lpstr>
      <vt:lpstr>PowerPoint-præsentation</vt:lpstr>
      <vt:lpstr>Kommunikationsagenda</vt:lpstr>
      <vt:lpstr>Oprydning i Tabulex</vt:lpstr>
      <vt:lpstr>Lokal opsætning</vt:lpstr>
      <vt:lpstr>Materiale til uddannelse medarbejdere</vt:lpstr>
      <vt:lpstr>Materiale til uddannelse af medarbejdere</vt:lpstr>
      <vt:lpstr>Forældrefolder</vt:lpstr>
      <vt:lpstr>PowerPoint-præsentation</vt:lpstr>
      <vt:lpstr>Evt – ekstra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dagtilbud</dc:title>
  <dc:creator>Annette Bekker. ANB13</dc:creator>
  <cp:lastModifiedBy>Annette Bekker. ANB13</cp:lastModifiedBy>
  <cp:revision>11</cp:revision>
  <dcterms:created xsi:type="dcterms:W3CDTF">2020-10-07T09:32:54Z</dcterms:created>
  <dcterms:modified xsi:type="dcterms:W3CDTF">2020-11-03T12:15:54Z</dcterms:modified>
</cp:coreProperties>
</file>